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DC568D-01E1-4817-A85F-364D20B8A670}">
  <a:tblStyle styleId="{F9DC568D-01E1-4817-A85F-364D20B8A6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f9b162e7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f9b162e7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f9b162e7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f9b162e7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f9b162e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f9b162e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f9b162e7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f9b162e7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f9b162e7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f9b162e7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f9b162e7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f9b162e7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f9b162e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f9b162e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f9b162e7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f9b162e7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f9b162e7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f9b162e7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f9b162e7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f9b162e7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9b162e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f9b162e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f9b162e7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f9b162e7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f9b162e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f9b162e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f9b162e7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f9b162e7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f9b162e7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f9b162e7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f9b162e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f9b162e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f9b162e7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f9b162e7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f9b162e7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f9b162e7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f9b162e7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f9b162e7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f9b162e7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f9b162e7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f9b162e7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f9b162e7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f9b162e7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f9b162e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f9b162e7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f9b162e7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f9b162e7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f9b162e7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f9b162e7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f9b162e7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f9b162e7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f9b162e7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f9b162e7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f9b162e7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f9b162e7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f9b162e7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f9b162e7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f9b162e7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f9b162e7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f9b162e7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f9b162e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f9b162e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f9b162e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f9b162e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f9b162e7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f9b162e7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f9b162e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f9b162e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f9b162e7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f9b162e7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f9b162e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f9b162e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f9b162e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f9b162e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7000"/>
            <a:ext cx="8520600" cy="10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Formulation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Results of Simulation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91350" y="1278000"/>
            <a:ext cx="22728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/>
              <a:t>{'Completion Percentages': {'Immediate': 99.03617041555471,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00"/>
              <a:t>  'Prompt': 99.15492845565366,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00"/>
              <a:t>  'Standard': 99.06405300938708,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00"/>
              <a:t>  'Other resolution': 99.15740856322557},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903175" y="1017725"/>
            <a:ext cx="22728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'Mean Response Times': {'Immediate': 0.048508033203144285,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'Prompt': 0.04695388322159069,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'Standard': 0.0476780364171376,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'Other resolution': 0.04942747898508375},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'}</a:t>
            </a:r>
            <a:endParaRPr sz="1500"/>
          </a:p>
        </p:txBody>
      </p:sp>
      <p:sp>
        <p:nvSpPr>
          <p:cNvPr id="116" name="Google Shape;116;p22"/>
          <p:cNvSpPr txBox="1"/>
          <p:nvPr/>
        </p:nvSpPr>
        <p:spPr>
          <a:xfrm>
            <a:off x="5832300" y="176250"/>
            <a:ext cx="30000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'Threshold Compliance': {'Immediate': 87.02463781929089,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'Prompt': 99.10873227321059,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'Standard': 99.06405300938708,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'Other resolution': 99.15740856322557},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'Mean Officer Hours': 467.09059138811955,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'Unresolved Incident Percentage': 0.5822284387386247}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 Protection Coverage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</a:t>
            </a:r>
            <a:r>
              <a:rPr b="1" lang="en">
                <a:solidFill>
                  <a:schemeClr val="dk1"/>
                </a:solidFill>
              </a:rPr>
              <a:t>incident</a:t>
            </a: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hotspots</a:t>
            </a:r>
            <a:r>
              <a:rPr lang="en"/>
              <a:t> across the landscape using </a:t>
            </a:r>
            <a:r>
              <a:rPr b="1" lang="en">
                <a:solidFill>
                  <a:schemeClr val="dk1"/>
                </a:solidFill>
              </a:rPr>
              <a:t>clustering.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>
                <a:solidFill>
                  <a:schemeClr val="dk1"/>
                </a:solidFill>
              </a:rPr>
              <a:t>proximity</a:t>
            </a:r>
            <a:r>
              <a:rPr b="1" lang="en"/>
              <a:t> of station location to the hotspot and the probability of incidents occurring near the hotspot to estimate the degree of protection provided by the police station.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Inspiration from source: Dey, A., Heger, A. &amp; England, D. Urban fire station location planning using predicted demand and service quality index. Int J Data Sci Anal 15, 33–48 (2023). https://doi.org/10.1007/s41060-022-00328-x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3.4.1 Hotspots of Incidents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5568775" y="1152475"/>
            <a:ext cx="326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n_clusters = 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Covers about 70% of mean distance score (inertia). Could choose a higher number if more coverage is </a:t>
            </a:r>
            <a:r>
              <a:rPr lang="en"/>
              <a:t>required. 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50" y="1336675"/>
            <a:ext cx="46214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3.4.2 Cluster Centers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4827" l="4286" r="13280" t="11060"/>
          <a:stretch/>
        </p:blipFill>
        <p:spPr>
          <a:xfrm>
            <a:off x="1853525" y="1374900"/>
            <a:ext cx="502191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3.4.3 Protection Index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demand hotspots, or cluster centroids, the probability of incidents popping up in that cluster is calculated.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combination of demand hotspot and police station location is assigned an index </a:t>
            </a:r>
            <a:r>
              <a:rPr lang="en"/>
              <a:t>(normalised) </a:t>
            </a:r>
            <a:r>
              <a:rPr lang="en"/>
              <a:t>-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protection_index(i, j) = Prob. of Incident popping up (i) * distance (j)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(i - cluster center), (j - police station)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Prob. between [0,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station, </a:t>
            </a:r>
            <a:r>
              <a:rPr lang="en"/>
              <a:t>chosen</a:t>
            </a:r>
            <a:r>
              <a:rPr lang="en"/>
              <a:t> minimum of all  protection_index(i, j) for j = police station to get the station’s best coverage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3.4.3 Continued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lower the value the better. Hence, it is normalised while keeping this in mind.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625" y="2048801"/>
            <a:ext cx="5469926" cy="271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3.4.3 Protection Index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6087750" y="1152475"/>
            <a:ext cx="27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Warm is better (negative scale)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17998" l="0" r="0" t="19789"/>
          <a:stretch/>
        </p:blipFill>
        <p:spPr>
          <a:xfrm>
            <a:off x="311700" y="1260650"/>
            <a:ext cx="5232376" cy="320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3.4.4 Alternates - </a:t>
            </a:r>
            <a:r>
              <a:rPr lang="en"/>
              <a:t>Catchment</a:t>
            </a:r>
            <a:r>
              <a:rPr lang="en"/>
              <a:t> Area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5898625" y="1152475"/>
            <a:ext cx="29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Radius is calculated using the mean travel time for incident resolution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0600"/>
            <a:ext cx="5430225" cy="36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 </a:t>
            </a:r>
            <a:r>
              <a:rPr lang="en"/>
              <a:t>Resolution of Incidents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32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incidents resolved per officer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49125"/>
            <a:ext cx="3900002" cy="22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700" y="2231750"/>
            <a:ext cx="3704600" cy="21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3.5.1 Contd.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847925"/>
            <a:ext cx="3823701" cy="21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100" y="1924123"/>
            <a:ext cx="3558749" cy="20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Changes to the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 Formulation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Provision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 Index (not implemented yet)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Thoughts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3.6 Resolution of Incidents on Time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Percentages</a:t>
            </a:r>
            <a:r>
              <a:rPr lang="en"/>
              <a:t> considered here.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3.7 Combining Service Factors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 Hierarchy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R.W. Saaty, The analytic hierarchy process—what it is and how it is used, Mathematical Modelling, Volume 9, Issues 3–5, 1987, Pages 161-176, ISSN 0270-0255, https://doi.org/10.1016/0270-0255(87)90473-8.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3.7.1 Scale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20274" l="26883" r="26860" t="34042"/>
          <a:stretch/>
        </p:blipFill>
        <p:spPr>
          <a:xfrm>
            <a:off x="1072088" y="1152475"/>
            <a:ext cx="65055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3.8 Hierarchy for Service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OVERALL SERVICE PROVISION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Location / Protection Coverage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Resolution of Incidents (Counts)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Immediate Resolution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Prompt Resolution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Others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Resolution of Incident on Time (Percentages)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Immediate Resolution 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Prompt Resolution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Others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3.8.1 Matrices</a:t>
            </a:r>
            <a:endParaRPr/>
          </a:p>
        </p:txBody>
      </p:sp>
      <p:graphicFrame>
        <p:nvGraphicFramePr>
          <p:cNvPr id="209" name="Google Shape;209;p36"/>
          <p:cNvGraphicFramePr/>
          <p:nvPr/>
        </p:nvGraphicFramePr>
        <p:xfrm>
          <a:off x="473000" y="1232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{F9DC568D-01E1-4817-A85F-364D20B8A670}</a:tableStyleId>
              </a:tblPr>
              <a:tblGrid>
                <a:gridCol w="2049500"/>
                <a:gridCol w="2049500"/>
                <a:gridCol w="2049500"/>
                <a:gridCol w="2049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Protection Coverage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Resolution of Incidents on Time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Resolution of Incidents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Protectio Coverage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Resolution of Incidents on Time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Resolution of Incidents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0.33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10" name="Google Shape;210;p36"/>
          <p:cNvSpPr txBox="1"/>
          <p:nvPr/>
        </p:nvSpPr>
        <p:spPr>
          <a:xfrm>
            <a:off x="3759900" y="445025"/>
            <a:ext cx="234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First Level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211" name="Google Shape;211;p36"/>
          <p:cNvGraphicFramePr/>
          <p:nvPr/>
        </p:nvGraphicFramePr>
        <p:xfrm>
          <a:off x="576650" y="3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{F9DC568D-01E1-4817-A85F-364D20B8A670}</a:tableStyleId>
              </a:tblPr>
              <a:tblGrid>
                <a:gridCol w="2941425"/>
                <a:gridCol w="1344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Factor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Weight (%)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Protection Coverage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69.1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Resolution of Incidents on Time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21.8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Resolution of Incidents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3.8.2 Matrices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473000" y="1230700"/>
            <a:ext cx="234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Second Level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218" name="Google Shape;218;p37"/>
          <p:cNvGraphicFramePr/>
          <p:nvPr/>
        </p:nvGraphicFramePr>
        <p:xfrm>
          <a:off x="473000" y="18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{F9DC568D-01E1-4817-A85F-364D20B8A670}</a:tableStyleId>
              </a:tblPr>
              <a:tblGrid>
                <a:gridCol w="1956825"/>
                <a:gridCol w="1956825"/>
                <a:gridCol w="1956825"/>
                <a:gridCol w="1956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Immediate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Prompt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Others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Immediate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Prompt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Others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19" name="Google Shape;219;p37"/>
          <p:cNvGraphicFramePr/>
          <p:nvPr/>
        </p:nvGraphicFramePr>
        <p:xfrm>
          <a:off x="749650" y="35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{F9DC568D-01E1-4817-A85F-364D20B8A670}</a:tableStyleId>
              </a:tblPr>
              <a:tblGrid>
                <a:gridCol w="2990850"/>
                <a:gridCol w="1295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Factor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Weight (%)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Immediate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70.8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Prompt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23.1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Others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6.0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3.8.2 Matrices </a:t>
            </a:r>
            <a:endParaRPr/>
          </a:p>
        </p:txBody>
      </p:sp>
      <p:graphicFrame>
        <p:nvGraphicFramePr>
          <p:cNvPr id="225" name="Google Shape;225;p38"/>
          <p:cNvGraphicFramePr/>
          <p:nvPr/>
        </p:nvGraphicFramePr>
        <p:xfrm>
          <a:off x="152400" y="1140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{F9DC568D-01E1-4817-A85F-364D20B8A670}</a:tableStyleId>
              </a:tblPr>
              <a:tblGrid>
                <a:gridCol w="1950650"/>
                <a:gridCol w="1950650"/>
                <a:gridCol w="1950650"/>
                <a:gridCol w="1950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Immediate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Prompt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Others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Immediate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Prompt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Others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0.11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26" name="Google Shape;226;p38"/>
          <p:cNvGraphicFramePr/>
          <p:nvPr/>
        </p:nvGraphicFramePr>
        <p:xfrm>
          <a:off x="304800" y="3492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{F9DC568D-01E1-4817-A85F-364D20B8A670}</a:tableStyleId>
              </a:tblPr>
              <a:tblGrid>
                <a:gridCol w="2990850"/>
                <a:gridCol w="1295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Factor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Weight (%)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Immediate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74.3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Prompt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19.4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Others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6.3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3.9 Final Hierarchy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Location / Police Protection Coverage (69.1%)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Resolution of Incidents (Count) (9.1%)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* Immediate (70.8%)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* Propmpt (23.1%)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* Other (6.0%)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Resolution of Incidents on Time (Precentage) (21.8%)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* Immediate (74.3%)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* Prompt (19.4%)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* Other (6.3%)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3.10 Service Provision Index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0" r="7458" t="0"/>
          <a:stretch/>
        </p:blipFill>
        <p:spPr>
          <a:xfrm>
            <a:off x="2040875" y="1270974"/>
            <a:ext cx="4526492" cy="36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3.11 Service Provision Index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75" y="1152475"/>
            <a:ext cx="7578800" cy="3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Recent Changes to the Simulation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</a:t>
            </a:r>
            <a:r>
              <a:rPr lang="en"/>
              <a:t>priority</a:t>
            </a:r>
            <a:r>
              <a:rPr lang="en"/>
              <a:t> weights to 1/threshold (as per the threshold times for Immediate, Prompt, Standard and Other Resolution)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the estates to include the police stations from L division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Costs </a:t>
            </a:r>
            <a:r>
              <a:rPr lang="en"/>
              <a:t>Hierarchy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Running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Property area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 - Total Running costs / headcount / property area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Problems with this metric</a:t>
            </a: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1075"/>
            <a:ext cx="3785275" cy="299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000" y="1561075"/>
            <a:ext cx="3785275" cy="299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4.2.1 Problems continued</a:t>
            </a: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3775"/>
            <a:ext cx="3863025" cy="27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400" y="1926988"/>
            <a:ext cx="3993900" cy="285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4.2.2 Tackling using Economies of Scale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Assumption: Base Cost + cost per unit area or headcount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75" y="1880374"/>
            <a:ext cx="5745351" cy="28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Costs</a:t>
            </a:r>
            <a:endParaRPr/>
          </a:p>
        </p:txBody>
      </p: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00" y="1652824"/>
            <a:ext cx="5865349" cy="29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Suggestion to Improve this?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modelling of the </a:t>
            </a:r>
            <a:r>
              <a:rPr lang="en"/>
              <a:t>economics</a:t>
            </a:r>
            <a:r>
              <a:rPr lang="en"/>
              <a:t> of scale?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modelling at all?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</a:t>
            </a:r>
            <a:r>
              <a:rPr lang="en"/>
              <a:t> a different approach?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Results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50" y="517463"/>
            <a:ext cx="4074903" cy="41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 Infrastructure Index (Not implemented yet)</a:t>
            </a:r>
            <a:endParaRPr/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 sz="1100">
                <a:solidFill>
                  <a:schemeClr val="dk1"/>
                </a:solidFill>
              </a:rPr>
              <a:t>Co-location Metric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 sz="1100">
                <a:solidFill>
                  <a:schemeClr val="dk1"/>
                </a:solidFill>
              </a:rPr>
              <a:t>Condition Grade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 sz="1100">
                <a:solidFill>
                  <a:schemeClr val="dk1"/>
                </a:solidFill>
              </a:rPr>
              <a:t>Amenities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Forensic Labs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Firearms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Ammunitions Store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Dogs Store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Fleet Workshop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Mortuary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Stores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Accomodation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Number of Parking Spaces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 sz="1100">
                <a:solidFill>
                  <a:schemeClr val="dk1"/>
                </a:solidFill>
              </a:rPr>
              <a:t>EV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paper could be written about this project. I believe this technique is worth sharing and might help others in their pursuits as well.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Perhaps, the four of us could team up to write a paper, if the </a:t>
            </a:r>
            <a:r>
              <a:rPr lang="en"/>
              <a:t>regulations</a:t>
            </a:r>
            <a:r>
              <a:rPr lang="en"/>
              <a:t> allows us to do so.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Metric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474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Viability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Provision Index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Protection Coverage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Resolution of Incidents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Resolution of Incidents on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Index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Running Costs per unit area and head (officer)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 (</a:t>
            </a:r>
            <a:r>
              <a:rPr b="1" lang="en">
                <a:solidFill>
                  <a:schemeClr val="dk1"/>
                </a:solidFill>
              </a:rPr>
              <a:t>Not implemented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Co-location index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Condition Grade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Amenities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Forensic / Firearms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-7870" l="-10937" r="-4803" t="-7870"/>
          <a:stretch/>
        </p:blipFill>
        <p:spPr>
          <a:xfrm>
            <a:off x="4028301" y="1017726"/>
            <a:ext cx="4970826" cy="369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Service</a:t>
            </a:r>
            <a:r>
              <a:rPr lang="en"/>
              <a:t> Provision Index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Service Provision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Protection Coverage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Resolution of Incidents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Immediate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Promp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Resolution of Incidents on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Immediate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Prompt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551" y="1384788"/>
            <a:ext cx="4820751" cy="29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Geographical Spread of Demand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074500" y="1152475"/>
            <a:ext cx="375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prominent hotspots across the landscape.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Glasgow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West of Glasgow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South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075"/>
            <a:ext cx="4769700" cy="31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Police Stations Spread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134500" y="1152475"/>
            <a:ext cx="369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Density of Police Stations is generally near hotspots.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the demand is generally well met. Will display the results in the next slide.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704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3.2.1 Police Station (Number of Officers)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50" y="1152475"/>
            <a:ext cx="68327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3.2.1 Police Station (Number of Officers)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