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9" r:id="rId4"/>
    <p:sldId id="271" r:id="rId5"/>
    <p:sldId id="261" r:id="rId6"/>
    <p:sldId id="264" r:id="rId7"/>
    <p:sldId id="265" r:id="rId8"/>
    <p:sldId id="262" r:id="rId9"/>
    <p:sldId id="266" r:id="rId10"/>
    <p:sldId id="270" r:id="rId11"/>
    <p:sldId id="272" r:id="rId12"/>
    <p:sldId id="259" r:id="rId13"/>
    <p:sldId id="260" r:id="rId14"/>
    <p:sldId id="273" r:id="rId15"/>
    <p:sldId id="274" r:id="rId16"/>
    <p:sldId id="263" r:id="rId17"/>
    <p:sldId id="26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layout/>
      <c:txPr>
        <a:bodyPr/>
        <a:lstStyle/>
        <a:p>
          <a:pPr>
            <a:defRPr lang="en-IN"/>
          </a:pPr>
          <a:endParaRPr lang="en-US"/>
        </a:p>
      </c:txPr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7 DAYS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OPC</c:v>
                </c:pt>
                <c:pt idx="1">
                  <c:v>NaOH 1</c:v>
                </c:pt>
                <c:pt idx="2">
                  <c:v>NaOH 2</c:v>
                </c:pt>
                <c:pt idx="3">
                  <c:v>KOH 3</c:v>
                </c:pt>
                <c:pt idx="4">
                  <c:v>KOH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21.84</c:v>
                </c:pt>
                <c:pt idx="1">
                  <c:v>33.74</c:v>
                </c:pt>
                <c:pt idx="2">
                  <c:v>54.118000000000002</c:v>
                </c:pt>
                <c:pt idx="3">
                  <c:v>59.56</c:v>
                </c:pt>
                <c:pt idx="4">
                  <c:v>48.790000000000013</c:v>
                </c:pt>
              </c:numCache>
            </c:numRef>
          </c:val>
        </c:ser>
        <c:axId val="83329792"/>
        <c:axId val="83331328"/>
      </c:barChart>
      <c:catAx>
        <c:axId val="83329792"/>
        <c:scaling>
          <c:orientation val="minMax"/>
        </c:scaling>
        <c:axPos val="l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83331328"/>
        <c:crosses val="autoZero"/>
        <c:auto val="1"/>
        <c:lblAlgn val="ctr"/>
        <c:lblOffset val="100"/>
      </c:catAx>
      <c:valAx>
        <c:axId val="83331328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833297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7641-5BE1-4DDB-B294-1A30DC462C4A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BC30-8678-4637-B854-F492E89FC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CONTENTS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Substitute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for cement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Work done till date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Materials used for mix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Procedure for casting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Different mix proportions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Results of cubes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Advantages of GPC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Future works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Topic discussion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Design of panel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Fixing of panel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Tests to be conducted on panel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087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ADVANTAGES OF GPC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Reduces the demand </a:t>
            </a:r>
            <a:r>
              <a:rPr lang="en-US" dirty="0" err="1" smtClean="0"/>
              <a:t>pf</a:t>
            </a:r>
            <a:r>
              <a:rPr lang="en-US" dirty="0" smtClean="0"/>
              <a:t> OPC which leads CO2 emission .</a:t>
            </a:r>
          </a:p>
          <a:p>
            <a:r>
              <a:rPr lang="en-US" dirty="0" smtClean="0"/>
              <a:t>Utilize waste materials from industries such as fly ash , silica-fume , GGBS .</a:t>
            </a:r>
          </a:p>
          <a:p>
            <a:r>
              <a:rPr lang="en-US" dirty="0" smtClean="0"/>
              <a:t>Protect water bodies from contamination due to fly ash disposal .</a:t>
            </a:r>
          </a:p>
          <a:p>
            <a:r>
              <a:rPr lang="en-US" dirty="0" smtClean="0"/>
              <a:t>Conserve acres of land that would have been used for coal combustion products disposal .</a:t>
            </a:r>
          </a:p>
          <a:p>
            <a:r>
              <a:rPr lang="en-US" dirty="0" smtClean="0"/>
              <a:t>Produce a more durable infrastructure .</a:t>
            </a:r>
          </a:p>
          <a:p>
            <a:r>
              <a:rPr lang="en-US" dirty="0" smtClean="0"/>
              <a:t>It is economical .</a:t>
            </a:r>
          </a:p>
          <a:p>
            <a:r>
              <a:rPr lang="en-US" dirty="0" smtClean="0"/>
              <a:t>Works same as OPC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chemeClr val="accent4">
                    <a:lumMod val="75000"/>
                  </a:schemeClr>
                </a:solidFill>
              </a:rPr>
              <a:t>FUTURE WORKS</a:t>
            </a:r>
            <a:endParaRPr lang="en-IN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TOPIC DISCUSSION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32859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Panel size = 1 feet by 1 feet by 6 inches</a:t>
            </a:r>
          </a:p>
          <a:p>
            <a:pPr algn="ctr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= 0.305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metres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by 0.305metres by                             0.152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= 30.5 cm by 30.5 cm by 15.24 cm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Two different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sandwhich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panels with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thermocol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plastic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granuels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filling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inbetween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panels will be tested after 7 days and 14 days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DESIGN OF PANEL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/>
          <a:lstStyle/>
          <a:p>
            <a:r>
              <a:rPr lang="en-US" dirty="0" smtClean="0"/>
              <a:t>The panels of GPC will be casted </a:t>
            </a:r>
            <a:r>
              <a:rPr lang="en-US" dirty="0" err="1" smtClean="0"/>
              <a:t>seperately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Thermocol</a:t>
            </a:r>
            <a:r>
              <a:rPr lang="en-US" dirty="0" smtClean="0"/>
              <a:t> of the same dimensions will be taken .</a:t>
            </a:r>
          </a:p>
          <a:p>
            <a:r>
              <a:rPr lang="en-US" dirty="0" smtClean="0"/>
              <a:t>Plastic </a:t>
            </a:r>
            <a:r>
              <a:rPr lang="en-US" dirty="0" err="1" smtClean="0"/>
              <a:t>granuels</a:t>
            </a:r>
            <a:r>
              <a:rPr lang="en-US" dirty="0" smtClean="0"/>
              <a:t> will be prepared with the help of cement as binder .</a:t>
            </a:r>
          </a:p>
          <a:p>
            <a:r>
              <a:rPr lang="en-US" dirty="0" smtClean="0"/>
              <a:t>Epoxy resign will be used to join the panels together .</a:t>
            </a:r>
          </a:p>
          <a:p>
            <a:r>
              <a:rPr lang="en-US" dirty="0" smtClean="0"/>
              <a:t>Reinforcement will be done using 8mm </a:t>
            </a:r>
            <a:r>
              <a:rPr lang="en-US" dirty="0" err="1" smtClean="0"/>
              <a:t>dia</a:t>
            </a:r>
            <a:r>
              <a:rPr lang="en-US" dirty="0" smtClean="0"/>
              <a:t> bars 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FIXING OF PANELS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052736"/>
            <a:ext cx="4317876" cy="648072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tensioning method</a:t>
            </a:r>
            <a:endParaRPr lang="en-IN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 descr="GPC 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79512" y="2204864"/>
            <a:ext cx="4318000" cy="403244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24537" y="692696"/>
            <a:ext cx="4319463" cy="1266155"/>
          </a:xfrm>
        </p:spPr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Tongue and groove method (male and female projection)</a:t>
            </a:r>
            <a:endParaRPr lang="en-IN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Content Placeholder 8" descr="GPC 2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492896"/>
            <a:ext cx="4319588" cy="35283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Conti…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08720"/>
            <a:ext cx="4497388" cy="1266155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Steel frames where panels can slide and stick to one another by cementing material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 descr="GPC 3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51520" y="2429698"/>
            <a:ext cx="4245868" cy="37356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72008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Nut and bolt fixing </a:t>
            </a:r>
            <a:endParaRPr lang="en-IN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Content Placeholder 7" descr="GPC 4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348880"/>
            <a:ext cx="4041775" cy="3456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TESTS TO BE CONDUCTED ON PANEL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Compressive Strength</a:t>
            </a:r>
          </a:p>
          <a:p>
            <a:r>
              <a:rPr lang="en-US" dirty="0" smtClean="0"/>
              <a:t>Flexural Strength</a:t>
            </a:r>
          </a:p>
          <a:p>
            <a:r>
              <a:rPr lang="en-US" dirty="0" smtClean="0"/>
              <a:t>Impact Test</a:t>
            </a:r>
          </a:p>
          <a:p>
            <a:r>
              <a:rPr lang="en-US" dirty="0" smtClean="0"/>
              <a:t>Fire Test</a:t>
            </a:r>
          </a:p>
          <a:p>
            <a:r>
              <a:rPr lang="en-US" dirty="0" smtClean="0"/>
              <a:t>Water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Project is still going on , this is the review of the work done till now 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IN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any type of construction the first thing needed is cement .</a:t>
            </a:r>
          </a:p>
          <a:p>
            <a:r>
              <a:rPr lang="en-US" dirty="0" smtClean="0"/>
              <a:t>It is the highly demanded material for all type of constructions , it is easily available . </a:t>
            </a:r>
          </a:p>
          <a:p>
            <a:r>
              <a:rPr lang="en-US" dirty="0" smtClean="0"/>
              <a:t>And it is the most consumed commodity in the world after water .</a:t>
            </a:r>
          </a:p>
          <a:p>
            <a:r>
              <a:rPr lang="en-US" dirty="0" smtClean="0"/>
              <a:t>It is also the most energy intensive material .</a:t>
            </a:r>
          </a:p>
          <a:p>
            <a:r>
              <a:rPr lang="en-US" dirty="0" smtClean="0"/>
              <a:t>Cement production leads to high carbon-dioxide emission .</a:t>
            </a:r>
          </a:p>
          <a:p>
            <a:r>
              <a:rPr lang="en-US" dirty="0" smtClean="0"/>
              <a:t>1 ton of CO2 is produced for every 1 ton of cement .</a:t>
            </a:r>
          </a:p>
          <a:p>
            <a:r>
              <a:rPr lang="en-US" dirty="0" smtClean="0"/>
              <a:t>It is produced by </a:t>
            </a:r>
            <a:r>
              <a:rPr lang="en-US" dirty="0" err="1" smtClean="0"/>
              <a:t>calcination</a:t>
            </a:r>
            <a:r>
              <a:rPr lang="en-US" dirty="0" smtClean="0"/>
              <a:t> of limestone and burning of fossil fuels.</a:t>
            </a:r>
          </a:p>
          <a:p>
            <a:r>
              <a:rPr lang="en-US" dirty="0" smtClean="0"/>
              <a:t>By continuing usage of cement we are even depleting our natural resources , causing harm to our environment 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SUBSTITUTE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FOR CEMENT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60640"/>
          </a:xfrm>
        </p:spPr>
        <p:txBody>
          <a:bodyPr/>
          <a:lstStyle/>
          <a:p>
            <a:r>
              <a:rPr lang="en-US" dirty="0" smtClean="0"/>
              <a:t>Cement can be </a:t>
            </a:r>
            <a:r>
              <a:rPr lang="en-US" dirty="0" err="1" smtClean="0"/>
              <a:t>substuted</a:t>
            </a:r>
            <a:r>
              <a:rPr lang="en-US" dirty="0" smtClean="0"/>
              <a:t> with other materials .</a:t>
            </a:r>
          </a:p>
          <a:p>
            <a:r>
              <a:rPr lang="en-US" dirty="0" smtClean="0"/>
              <a:t>Many attempts were made and one of the successful attempts is </a:t>
            </a:r>
            <a:r>
              <a:rPr lang="en-US" dirty="0" err="1" smtClean="0"/>
              <a:t>substuting</a:t>
            </a:r>
            <a:r>
              <a:rPr lang="en-US" dirty="0" smtClean="0"/>
              <a:t> it with Geo Polymer Concrete .</a:t>
            </a:r>
          </a:p>
          <a:p>
            <a:r>
              <a:rPr lang="en-US" dirty="0" smtClean="0"/>
              <a:t>GPC  is an innovative , eco-friendly construction material .</a:t>
            </a:r>
          </a:p>
          <a:p>
            <a:r>
              <a:rPr lang="en-US" dirty="0" smtClean="0"/>
              <a:t>In GPC cement is not used as binding material .</a:t>
            </a:r>
          </a:p>
          <a:p>
            <a:r>
              <a:rPr lang="en-US" dirty="0" smtClean="0"/>
              <a:t>Fly ash , silica-fume , or GGBS , along with alkali solution are used as binders .</a:t>
            </a:r>
          </a:p>
          <a:p>
            <a:r>
              <a:rPr lang="en-US" dirty="0" smtClean="0"/>
              <a:t>It is used as replacement of cement concrete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093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b="1" dirty="0" smtClean="0">
                <a:solidFill>
                  <a:schemeClr val="accent4">
                    <a:lumMod val="75000"/>
                  </a:schemeClr>
                </a:solidFill>
              </a:rPr>
              <a:t>WORK DONE TILL DATE </a:t>
            </a:r>
            <a:endParaRPr lang="en-IN" sz="8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MATERIALS USED FOR MIX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 smtClean="0"/>
              <a:t>Coarse Aggregate</a:t>
            </a:r>
          </a:p>
          <a:p>
            <a:r>
              <a:rPr lang="en-US" dirty="0" smtClean="0"/>
              <a:t>Fine Aggregate</a:t>
            </a:r>
          </a:p>
          <a:p>
            <a:r>
              <a:rPr lang="en-US" dirty="0" smtClean="0"/>
              <a:t>Binders = </a:t>
            </a:r>
            <a:r>
              <a:rPr lang="en-US" dirty="0" err="1" smtClean="0"/>
              <a:t>Flyash</a:t>
            </a:r>
            <a:r>
              <a:rPr lang="en-US" dirty="0" smtClean="0"/>
              <a:t> , G.G.B.S.</a:t>
            </a:r>
          </a:p>
          <a:p>
            <a:r>
              <a:rPr lang="en-US" dirty="0" smtClean="0"/>
              <a:t>Alkali Solution = </a:t>
            </a:r>
            <a:r>
              <a:rPr lang="en-US" dirty="0" err="1" smtClean="0"/>
              <a:t>NaOH</a:t>
            </a:r>
            <a:r>
              <a:rPr lang="en-US" dirty="0" smtClean="0"/>
              <a:t>/KOH , Na2SiO3</a:t>
            </a:r>
          </a:p>
          <a:p>
            <a:r>
              <a:rPr lang="en-US" dirty="0" smtClean="0"/>
              <a:t>Super </a:t>
            </a:r>
            <a:r>
              <a:rPr lang="en-US" dirty="0" err="1" smtClean="0"/>
              <a:t>Plastizer</a:t>
            </a:r>
            <a:r>
              <a:rPr lang="en-US" dirty="0" smtClean="0"/>
              <a:t> = </a:t>
            </a:r>
            <a:r>
              <a:rPr lang="en-US" dirty="0" err="1" smtClean="0"/>
              <a:t>Conplast</a:t>
            </a:r>
            <a:r>
              <a:rPr lang="en-US" dirty="0" smtClean="0"/>
              <a:t> SP 430</a:t>
            </a:r>
          </a:p>
          <a:p>
            <a:r>
              <a:rPr lang="en-US" dirty="0" err="1" smtClean="0"/>
              <a:t>Robo</a:t>
            </a:r>
            <a:r>
              <a:rPr lang="en-US" dirty="0" smtClean="0"/>
              <a:t> Sand / Stone Dust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PROCEDURE FOR CASTING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dirty="0" err="1" smtClean="0"/>
              <a:t>Preperation</a:t>
            </a:r>
            <a:r>
              <a:rPr lang="en-US" dirty="0" smtClean="0"/>
              <a:t> of alkali solution by mixing </a:t>
            </a:r>
            <a:r>
              <a:rPr lang="en-US" dirty="0" err="1" smtClean="0"/>
              <a:t>NaOH</a:t>
            </a:r>
            <a:r>
              <a:rPr lang="en-US" dirty="0" smtClean="0"/>
              <a:t>/KOH with sodium silicate solution 1 day before casting .</a:t>
            </a:r>
          </a:p>
          <a:p>
            <a:r>
              <a:rPr lang="en-US" dirty="0" smtClean="0"/>
              <a:t>F.A , C.A , fly ash , G.G.B.S , </a:t>
            </a:r>
            <a:r>
              <a:rPr lang="en-US" dirty="0" err="1" smtClean="0"/>
              <a:t>robo</a:t>
            </a:r>
            <a:r>
              <a:rPr lang="en-US" dirty="0" smtClean="0"/>
              <a:t> sand are dry mixed for 3 </a:t>
            </a:r>
            <a:r>
              <a:rPr lang="en-US" dirty="0" err="1" smtClean="0"/>
              <a:t>mins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Then alkali </a:t>
            </a:r>
            <a:r>
              <a:rPr lang="en-US" dirty="0" err="1" smtClean="0"/>
              <a:t>solutionis</a:t>
            </a:r>
            <a:r>
              <a:rPr lang="en-US" dirty="0" smtClean="0"/>
              <a:t> added to the dry mix and mixed for 4 </a:t>
            </a:r>
            <a:r>
              <a:rPr lang="en-US" dirty="0" err="1" smtClean="0"/>
              <a:t>mins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Lastly extra water with S.P will be added to get workable </a:t>
            </a:r>
            <a:r>
              <a:rPr lang="en-US" dirty="0" err="1" smtClean="0"/>
              <a:t>Geopolymer</a:t>
            </a:r>
            <a:r>
              <a:rPr lang="en-US" dirty="0" smtClean="0"/>
              <a:t> concrete .</a:t>
            </a:r>
          </a:p>
          <a:p>
            <a:r>
              <a:rPr lang="en-US" dirty="0" smtClean="0"/>
              <a:t>Cubes are casted </a:t>
            </a:r>
          </a:p>
          <a:p>
            <a:r>
              <a:rPr lang="en-US" dirty="0" smtClean="0"/>
              <a:t>The cubes are </a:t>
            </a:r>
            <a:r>
              <a:rPr lang="en-US" dirty="0" err="1" smtClean="0"/>
              <a:t>demoulded</a:t>
            </a:r>
            <a:r>
              <a:rPr lang="en-US" dirty="0" smtClean="0"/>
              <a:t> after 24 hrs 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Continued…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r>
              <a:rPr lang="en-US" dirty="0" smtClean="0"/>
              <a:t>The cubes are then kept in oven for another 24 hrs at 50 degrees temperature .</a:t>
            </a:r>
          </a:p>
          <a:p>
            <a:r>
              <a:rPr lang="en-US" dirty="0" smtClean="0"/>
              <a:t>The cubes are then removed at kept at normal room temperature .</a:t>
            </a:r>
          </a:p>
          <a:p>
            <a:r>
              <a:rPr lang="en-US" dirty="0" smtClean="0"/>
              <a:t>After the days are passed tests can be continued normally..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DIFFERENT MIX PROPORTIONS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32859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NaOH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1 = C.A + F.A + Binders + Alkali Solution (                    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NaOH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+ Na2SiO3 ) + S.P </a:t>
            </a:r>
          </a:p>
          <a:p>
            <a:pPr algn="ctr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NaOH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2 = C.A + F.A (50% of total weight of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robo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sand) + Binders + Alkali Solution (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NaOH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+ Na2SiO3 ) + S.P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KOH 1 = C.A + F.A (50% of total weight of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robo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sand) + Binders + Alkali Solution (KOH + Na2SiO3) + S.P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KOH 2 = C.A + F.A + Binders + Alkali Solution (KOH +Na2SiO3) + S.P</a:t>
            </a:r>
          </a:p>
          <a:p>
            <a:pPr algn="ctr"/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RESULT OF CUBES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51520" y="908050"/>
          <a:ext cx="4032447" cy="5185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/>
                <a:gridCol w="1344149"/>
                <a:gridCol w="1344149"/>
              </a:tblGrid>
              <a:tr h="554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CUBE</a:t>
                      </a:r>
                      <a:r>
                        <a:rPr lang="en-US" baseline="0" dirty="0" smtClean="0"/>
                        <a:t> 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DAYS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r>
                        <a:rPr lang="en-US" baseline="0" dirty="0" smtClean="0"/>
                        <a:t> DAYS</a:t>
                      </a:r>
                      <a:endParaRPr lang="en-IN" dirty="0"/>
                    </a:p>
                  </a:txBody>
                  <a:tcPr/>
                </a:tc>
              </a:tr>
              <a:tr h="895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=491.5 KN</a:t>
                      </a:r>
                    </a:p>
                    <a:p>
                      <a:pPr algn="ctr"/>
                      <a:r>
                        <a:rPr lang="en-US" dirty="0" smtClean="0"/>
                        <a:t>=21.84 </a:t>
                      </a:r>
                      <a:r>
                        <a:rPr lang="en-US" dirty="0" err="1" smtClean="0"/>
                        <a:t>MPa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=871.2 KN</a:t>
                      </a:r>
                    </a:p>
                    <a:p>
                      <a:pPr algn="ctr"/>
                      <a:r>
                        <a:rPr lang="en-US" dirty="0" smtClean="0"/>
                        <a:t>=38.72 </a:t>
                      </a:r>
                      <a:r>
                        <a:rPr lang="en-US" dirty="0" err="1" smtClean="0"/>
                        <a:t>MPa</a:t>
                      </a:r>
                      <a:endParaRPr lang="en-IN" dirty="0"/>
                    </a:p>
                  </a:txBody>
                  <a:tcPr/>
                </a:tc>
              </a:tr>
              <a:tr h="8957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NaOH</a:t>
                      </a:r>
                      <a:r>
                        <a:rPr lang="en-US" dirty="0" smtClean="0"/>
                        <a:t> 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=759.3 KN</a:t>
                      </a:r>
                    </a:p>
                    <a:p>
                      <a:pPr algn="ctr"/>
                      <a:r>
                        <a:rPr lang="en-US" dirty="0" smtClean="0"/>
                        <a:t>=33.74 </a:t>
                      </a:r>
                      <a:r>
                        <a:rPr lang="en-US" dirty="0" err="1" smtClean="0"/>
                        <a:t>MPa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=906.9 KN</a:t>
                      </a:r>
                    </a:p>
                    <a:p>
                      <a:pPr algn="ctr"/>
                      <a:r>
                        <a:rPr lang="en-US" dirty="0" smtClean="0"/>
                        <a:t>=40.30 </a:t>
                      </a:r>
                      <a:r>
                        <a:rPr lang="en-US" dirty="0" err="1" smtClean="0"/>
                        <a:t>MPa</a:t>
                      </a:r>
                      <a:endParaRPr lang="en-IN" dirty="0"/>
                    </a:p>
                  </a:txBody>
                  <a:tcPr/>
                </a:tc>
              </a:tr>
              <a:tr h="10476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NaOH</a:t>
                      </a:r>
                      <a:r>
                        <a:rPr lang="en-US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=1219.1 KN</a:t>
                      </a:r>
                    </a:p>
                    <a:p>
                      <a:pPr algn="ctr"/>
                      <a:r>
                        <a:rPr lang="en-US" dirty="0" smtClean="0"/>
                        <a:t>=54.118 </a:t>
                      </a:r>
                      <a:r>
                        <a:rPr lang="en-US" dirty="0" err="1" smtClean="0"/>
                        <a:t>MPa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95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KOH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=1340.3 KN</a:t>
                      </a:r>
                    </a:p>
                    <a:p>
                      <a:pPr algn="ctr"/>
                      <a:r>
                        <a:rPr lang="en-US" dirty="0" smtClean="0"/>
                        <a:t>=59.56 </a:t>
                      </a:r>
                      <a:r>
                        <a:rPr lang="en-US" dirty="0" err="1" smtClean="0"/>
                        <a:t>MPa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957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KOH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=1097.9 KN</a:t>
                      </a:r>
                    </a:p>
                    <a:p>
                      <a:pPr algn="ctr"/>
                      <a:r>
                        <a:rPr lang="en-US" dirty="0" smtClean="0"/>
                        <a:t>=48.79 </a:t>
                      </a:r>
                      <a:r>
                        <a:rPr lang="en-US" dirty="0" err="1" smtClean="0"/>
                        <a:t>MPa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648200" y="908050"/>
          <a:ext cx="4495800" cy="594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786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CONTENTS</vt:lpstr>
      <vt:lpstr>INTRODUCTION</vt:lpstr>
      <vt:lpstr>SUBSTITUTE FOR CEMENT</vt:lpstr>
      <vt:lpstr>Slide 4</vt:lpstr>
      <vt:lpstr>MATERIALS USED FOR MIX</vt:lpstr>
      <vt:lpstr>PROCEDURE FOR CASTING</vt:lpstr>
      <vt:lpstr>Continued…</vt:lpstr>
      <vt:lpstr>DIFFERENT MIX PROPORTIONS</vt:lpstr>
      <vt:lpstr>RESULT OF CUBES</vt:lpstr>
      <vt:lpstr>ADVANTAGES OF GPC</vt:lpstr>
      <vt:lpstr>Slide 11</vt:lpstr>
      <vt:lpstr>TOPIC DISCUSSION</vt:lpstr>
      <vt:lpstr>DESIGN OF PANEL</vt:lpstr>
      <vt:lpstr>FIXING OF PANELS</vt:lpstr>
      <vt:lpstr>Conti…</vt:lpstr>
      <vt:lpstr>TESTS TO BE CONDUCTED ON PANEL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FABRICATED WALL PANNEL</dc:title>
  <dc:creator>Aamani</dc:creator>
  <cp:lastModifiedBy>Balu</cp:lastModifiedBy>
  <cp:revision>31</cp:revision>
  <dcterms:created xsi:type="dcterms:W3CDTF">2020-03-13T12:29:37Z</dcterms:created>
  <dcterms:modified xsi:type="dcterms:W3CDTF">2020-12-19T14:15:13Z</dcterms:modified>
</cp:coreProperties>
</file>