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25"/>
  </p:notesMasterIdLst>
  <p:sldIdLst>
    <p:sldId id="311" r:id="rId3"/>
    <p:sldId id="299" r:id="rId4"/>
    <p:sldId id="326" r:id="rId5"/>
    <p:sldId id="328" r:id="rId6"/>
    <p:sldId id="330" r:id="rId7"/>
    <p:sldId id="331" r:id="rId8"/>
    <p:sldId id="342" r:id="rId9"/>
    <p:sldId id="332" r:id="rId10"/>
    <p:sldId id="351" r:id="rId11"/>
    <p:sldId id="333" r:id="rId12"/>
    <p:sldId id="334" r:id="rId13"/>
    <p:sldId id="343" r:id="rId14"/>
    <p:sldId id="344" r:id="rId15"/>
    <p:sldId id="345" r:id="rId16"/>
    <p:sldId id="348" r:id="rId17"/>
    <p:sldId id="349" r:id="rId18"/>
    <p:sldId id="352" r:id="rId19"/>
    <p:sldId id="335" r:id="rId20"/>
    <p:sldId id="339" r:id="rId21"/>
    <p:sldId id="341" r:id="rId22"/>
    <p:sldId id="313" r:id="rId23"/>
    <p:sldId id="3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Razvan Atim" initials="RA" lastIdx="0" clrIdx="2">
    <p:extLst>
      <p:ext uri="{19B8F6BF-5375-455C-9EA6-DF929625EA0E}">
        <p15:presenceInfo xmlns:p15="http://schemas.microsoft.com/office/powerpoint/2012/main" userId="959e92c93256f3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AB3"/>
    <a:srgbClr val="333397"/>
    <a:srgbClr val="291BDD"/>
    <a:srgbClr val="734F29"/>
    <a:srgbClr val="D24726"/>
    <a:srgbClr val="FF00FF"/>
    <a:srgbClr val="D2B4A6"/>
    <a:srgbClr val="DD462F"/>
    <a:srgbClr val="AEB785"/>
    <a:srgbClr val="EF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9A08F2-CCF4-42BD-A46A-FFF1AAF386AA}" v="7" dt="2023-11-04T08:46:39.475"/>
    <p1510:client id="{FDD5C97B-8ABC-4AA1-8C6F-10BE5D316255}" v="4" dt="2023-11-04T07:55:38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45" autoAdjust="0"/>
    <p:restoredTop sz="95878" autoAdjust="0"/>
  </p:normalViewPr>
  <p:slideViewPr>
    <p:cSldViewPr snapToGrid="0">
      <p:cViewPr varScale="1">
        <p:scale>
          <a:sx n="68" d="100"/>
          <a:sy n="68" d="100"/>
        </p:scale>
        <p:origin x="728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8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72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704" y="5110609"/>
            <a:ext cx="12037454" cy="1137793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lnSpc>
                <a:spcPct val="150000"/>
              </a:lnSpc>
              <a:spcBef>
                <a:spcPts val="600"/>
              </a:spcBef>
              <a:buNone/>
              <a:defRPr lang="en-US" sz="4000" b="1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7939-5452-4250-8935-5DCCC8B2C14D}" type="datetime3">
              <a:rPr lang="en-US" smtClean="0"/>
              <a:pPr/>
              <a:t>15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 advTm="5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E4F7-1D75-468B-9BB7-C605BFA3D5C7}" type="datetime3">
              <a:rPr lang="en-US" smtClean="0"/>
              <a:pPr/>
              <a:t>15 November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ransition advTm="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F04E-39E2-4C35-9B73-3950D79BF0D7}" type="datetime3">
              <a:rPr lang="en-US" smtClean="0"/>
              <a:pPr/>
              <a:t>15 November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/>
          </p:nvPr>
        </p:nvSpPr>
        <p:spPr>
          <a:xfrm>
            <a:off x="5378824" y="987298"/>
            <a:ext cx="61722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ransition advTm="5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4893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F9D9-00C9-48C3-9FA3-1B7ABE67068B}" type="datetime3">
              <a:rPr lang="en-US" smtClean="0"/>
              <a:pPr/>
              <a:t>15 November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ransition advTm="5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304" y="1573306"/>
            <a:ext cx="11822806" cy="490476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4F6-078B-44CE-81DE-A3B04F59F5F3}" type="datetime3">
              <a:rPr lang="en-US" smtClean="0"/>
              <a:pPr/>
              <a:t>15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ransition advTm="5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10917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5C11-4639-4CAA-AAB5-23D14FDF007D}" type="datetime3">
              <a:rPr lang="en-US" smtClean="0"/>
              <a:pPr/>
              <a:t>15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ransition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35485"/>
            <a:ext cx="12192000" cy="2822515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3" descr="C:\Users\Admin\Desktop\New folder (3)\PPT\AcroLogoTranspara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3479" y="1317808"/>
            <a:ext cx="7485043" cy="151681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246762" y="4621311"/>
            <a:ext cx="11698476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  <a:latin typeface="Arial Black" pitchFamily="34" charset="0"/>
              </a:rPr>
              <a:t>Acropolis Institute of Technology &amp; Research, Indore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498541" y="6454562"/>
            <a:ext cx="36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www.acropolis.in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6B4D52C1-AC35-45F3-96F2-AA0057DDFF5B}" type="datetime3">
              <a:rPr lang="en-US" smtClean="0"/>
              <a:pPr/>
              <a:t>15 November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BD3373F7-2FB4-4C26-9892-F1445C0D5D57}" type="datetime3">
              <a:rPr lang="en-US" smtClean="0"/>
              <a:pPr/>
              <a:t>15 November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C79B5758-A1D1-4333-BA9B-F81B704585F2}" type="datetime3">
              <a:rPr lang="en-US" smtClean="0"/>
              <a:pPr/>
              <a:t>15 November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 numCol="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 advTm="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rmAutofit/>
          </a:bodyPr>
          <a:lstStyle>
            <a:lvl1pPr algn="l">
              <a:defRPr lang="en-US" sz="4400" b="1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 panose="020B0609040504020204" pitchFamily="49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C3AE-555A-44D4-9802-B795AD814DC9}" type="datetime3">
              <a:rPr lang="en-US" smtClean="0"/>
              <a:pPr/>
              <a:t>15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ransition advTm="5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1E4-40FC-4C42-99FA-437E5C3E99F2}" type="datetime3">
              <a:rPr lang="en-US" smtClean="0"/>
              <a:pPr/>
              <a:t>15 November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55307" y="1546225"/>
            <a:ext cx="5675313" cy="493553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257152" y="1550708"/>
            <a:ext cx="5675313" cy="493553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ransition advTm="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42" y="1489075"/>
            <a:ext cx="5661212" cy="641350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452" y="1489075"/>
            <a:ext cx="5670642" cy="641350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DABC-D267-49C7-83F3-562CC21C6A50}" type="datetime3">
              <a:rPr lang="en-US" smtClean="0"/>
              <a:pPr/>
              <a:t>15 November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255307" y="2218765"/>
            <a:ext cx="5675313" cy="426299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257152" y="2223248"/>
            <a:ext cx="5675313" cy="426299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ransition advTm="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F4D8-52B1-4FD0-BBFA-291FFED02CD6}" type="datetime3">
              <a:rPr lang="en-US" smtClean="0"/>
              <a:pPr/>
              <a:t>15 November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ransition advTm="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545" y="154547"/>
            <a:ext cx="11835685" cy="1536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304" y="1825625"/>
            <a:ext cx="11822806" cy="465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671FDB4-DEDB-490E-8A3C-58818B21F919}" type="datetime3">
              <a:rPr lang="en-US" smtClean="0"/>
              <a:pPr/>
              <a:t>15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Admin\Desktop\New folder (3)\PPT\AcroLogoTransparant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167750" y="6460506"/>
            <a:ext cx="1828800" cy="37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4" r:id="rId4"/>
    <p:sldLayoutId id="214748367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ransition advTm="5000"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7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v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Ø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5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Söhne"/>
              </a:rPr>
              <a:t> Objectives while developing the software</a:t>
            </a:r>
          </a:p>
          <a:p>
            <a:pPr marL="0" indent="0" algn="ctr">
              <a:buNone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User-Friendly Interface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Secure Data Transmission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Appointment Scheduling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Mobile Compatibility</a:t>
            </a:r>
            <a:endParaRPr lang="en-US" b="1" dirty="0"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Feedback Mechanism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199DD8-BD4A-4CFD-B98A-9353AD2577AB}" type="datetime3">
              <a:rPr lang="en-US" smtClean="0"/>
              <a:pPr/>
              <a:t>15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Functional Requirements: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User Registration and Authentication: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Users must be able to create accounts with secure authentication.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Patients and healthcare providers should have separate registration processes.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Appointment Scheduling: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Patients should be able to view the availability of healthcare providers and schedule appointments.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Users should receive confirmation and reminder notifications for scheduled appointments.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3EE94-23FD-4634-B22A-DDFE7C35FD25}" type="datetime3">
              <a:rPr lang="en-US" smtClean="0"/>
              <a:pPr/>
              <a:t>15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4EDF-2EBF-5977-A296-0EA429D8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03400-77D7-B4DD-3481-F05A534F33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15 November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C81F9-5E56-DE15-B3BA-1FD7F4D6B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E82CA-B24E-FAB6-D63F-7298A5D3F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BC9F1-7AF8-EA76-974C-78D7CF57A2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3.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Telemedicine Consultations: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platform should support real-time video, audio, and text-based telemedicine consultations.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Patients and healthcare providers must have access to a virtual waiting room for scheduled consultations.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chemeClr val="accent1"/>
                </a:solidFill>
                <a:effectLst/>
                <a:latin typeface="Söhne"/>
              </a:rPr>
              <a:t>4. </a:t>
            </a:r>
            <a:r>
              <a:rPr lang="en-US" b="1" i="0" dirty="0">
                <a:effectLst/>
                <a:latin typeface="Söhne"/>
              </a:rPr>
              <a:t>Prescription Management: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Healthcare providers must be able to electronically prescribe medications and treatments.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Patients should have access to their prescription history.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73214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B6B9-EBD1-E298-BE36-D3F0F2E7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</a:t>
            </a:r>
            <a:r>
              <a:rPr lang="en-US" dirty="0" err="1"/>
              <a:t>Requriement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E7D29-DE07-F31E-04B5-199B098402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15 November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BD139-0479-06DC-5855-811E32A1B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4C55C-BC7B-7A62-B38D-971D49DC9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2A8AD-605D-6752-A6C7-B0038DBC2C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Performance: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 platform must load within 3 seconds for users on standard internet connections.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It should handle a minimum of 500 simultaneous telemedicine sessions without performance degradation.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Security: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Data transmission must use encryption protocols (e.g., HTTPS) to protect sensitive information.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User authentication must follow industry best practices, including multi-factor authentication options.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234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FBAE-27EE-B01B-F8AB-A454D7A3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Functional Requirement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768D-1EF4-FBEB-D3B5-4016F3439D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15 November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D324A-BB18-4FFE-E94C-5E40639E1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B7D04-DA96-5066-947B-44E3A32EC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F44ED-D40D-1E8B-7142-8FC4ACE145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418AB3"/>
                </a:solidFill>
                <a:effectLst/>
                <a:latin typeface="Söhne"/>
              </a:rPr>
              <a:t>3.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Söhne"/>
              </a:rPr>
              <a:t>Usability and User Experience: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user interface should be intuitive and easy to navigate for users of varying technical backgrounds.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platform should be responsive and functional on various devices and screen sizes.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7920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4F7E-9933-F3F0-AA3B-BDCB395E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2AA55-65EA-902E-589B-335E7C6D16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15 November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866F4-12C1-7731-8045-DC10E585E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4A76C-A0EC-6BAB-7D2E-581606BC2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5582D9A-E57E-76DF-2E2A-9F22F6C5A9A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66" y="1419225"/>
            <a:ext cx="3574069" cy="5111750"/>
          </a:xfrm>
        </p:spPr>
      </p:pic>
    </p:spTree>
    <p:extLst>
      <p:ext uri="{BB962C8B-B14F-4D97-AF65-F5344CB8AC3E}">
        <p14:creationId xmlns:p14="http://schemas.microsoft.com/office/powerpoint/2010/main" val="186466621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D686-3BCA-9798-EB7B-14CDFC66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DC06D-6171-AAFE-3BAB-597D2B1075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15 November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A3952-1516-CD5F-20B3-B94F7CD1A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7010D-89D2-8FEC-52C6-362A1F6E3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238ABB-E893-CF4E-DB18-D5D52EA906F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31" y="1419225"/>
            <a:ext cx="3491738" cy="5111750"/>
          </a:xfrm>
        </p:spPr>
      </p:pic>
    </p:spTree>
    <p:extLst>
      <p:ext uri="{BB962C8B-B14F-4D97-AF65-F5344CB8AC3E}">
        <p14:creationId xmlns:p14="http://schemas.microsoft.com/office/powerpoint/2010/main" val="131465506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50E59-B3C3-7154-4331-A48FD725D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DA78-ACD2-DD33-C3E2-6BBB78852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C50F4-5999-858E-8463-1B3F727E74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15 November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AF57D-DCB0-BE41-BDD6-AB23135A1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1BBC7-3A89-C63C-C22E-BBD6F1888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2D2326-2B36-8592-9905-3EB298B4B32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39" y="1419225"/>
            <a:ext cx="8544322" cy="5111750"/>
          </a:xfrm>
        </p:spPr>
      </p:pic>
    </p:spTree>
    <p:extLst>
      <p:ext uri="{BB962C8B-B14F-4D97-AF65-F5344CB8AC3E}">
        <p14:creationId xmlns:p14="http://schemas.microsoft.com/office/powerpoint/2010/main" val="160654990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Proposed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14821-7DA6-4ADE-AFD5-D1DA34372F1F}" type="datetime3">
              <a:rPr lang="en-US" smtClean="0"/>
              <a:pPr/>
              <a:t>15 November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228600" lvl="1">
              <a:buFont typeface="Wingdings" pitchFamily="2" charset="2"/>
              <a:buChar char="v"/>
            </a:pPr>
            <a:r>
              <a:rPr lang="en-US" dirty="0"/>
              <a:t>Develop a user-friendly interface for both patients and healthcare providers. The platform should be easy to navigate and use, with clear options for appointment scheduling and video consultations.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a robust appointment booking system that allows patients to schedule appointments with healthcare providers at their convenience. Include features for rescheduling and cancellations.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Prioritize data security and compliance with healthcare regulations. Ensure end-to-end encryption for video consultations and secure storage of patient data.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0">
              <a:buNone/>
            </a:pPr>
            <a:r>
              <a:rPr lang="en-US" sz="3200" b="0" i="0" dirty="0">
                <a:effectLst/>
                <a:latin typeface="Söhne"/>
              </a:rPr>
              <a:t>The expected outcomes of the Telemedicine Platform project encompass a range of benefits and positive impacts on healthcare accessibility, patient care, and healthcare providers.</a:t>
            </a:r>
          </a:p>
          <a:p>
            <a:pPr marL="0" lvl="1" indent="0">
              <a:buNone/>
            </a:pPr>
            <a:r>
              <a:rPr lang="en-US" sz="3200" dirty="0">
                <a:latin typeface="Söhne"/>
              </a:rPr>
              <a:t>The users and rural population can easily connect to the doctors through video consultation.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CF1BBB-D5E3-4D7D-93D8-8901AC810A35}" type="datetime3">
              <a:rPr lang="en-US" smtClean="0"/>
              <a:pPr/>
              <a:t>15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405576"/>
            <a:ext cx="10515600" cy="1860146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MediConnect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t>Submitted to: </a:t>
            </a:r>
          </a:p>
          <a:p>
            <a:r>
              <a:t>Department of Computer Science and Engineering</a:t>
            </a:r>
          </a:p>
        </p:txBody>
      </p:sp>
    </p:spTree>
  </p:cSld>
  <p:clrMapOvr>
    <a:masterClrMapping/>
  </p:clrMapOvr>
  <p:transition advTm="500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I would also like to express my appreciation to </a:t>
            </a:r>
            <a:r>
              <a:rPr lang="en-US" b="1" i="0" dirty="0">
                <a:effectLst/>
                <a:latin typeface="Söhne"/>
              </a:rPr>
              <a:t>Acropolis Institute of Technology and Research </a:t>
            </a:r>
            <a:r>
              <a:rPr lang="en-US" b="0" i="0" dirty="0">
                <a:effectLst/>
                <a:latin typeface="Söhne"/>
              </a:rPr>
              <a:t>for providing us with the resources, infrastructure, and conducive environment that allowed us to pursue this project with enthusiasm and dedication.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246108-0130-4F52-87A2-01F2FA59185B}" type="datetime3">
              <a:rPr lang="en-US" smtClean="0"/>
              <a:pPr/>
              <a:t>15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888" y="1843951"/>
            <a:ext cx="1200822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en-US" sz="20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F91B-BC67-4BC7-96C7-F91DC61F0E32}" type="datetime3">
              <a:rPr lang="en-US" smtClean="0"/>
              <a:pPr/>
              <a:t>15 November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</p:spTree>
  </p:cSld>
  <p:clrMapOvr>
    <a:masterClrMapping/>
  </p:clrMapOvr>
  <p:transition advTm="5000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888" y="1843951"/>
            <a:ext cx="1200822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THANKS</a:t>
            </a:r>
            <a:endParaRPr lang="en-US" sz="20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E237-D865-4FE0-814F-8F3601FC4C31}" type="datetime3">
              <a:rPr lang="en-US" smtClean="0"/>
              <a:pPr/>
              <a:t>15 November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</p:spTree>
  </p:cSld>
  <p:clrMapOvr>
    <a:masterClrMapping/>
  </p:clrMapOvr>
  <p:transition advTm="5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802944" cy="2187227"/>
          </a:xfrm>
        </p:spPr>
        <p:txBody>
          <a:bodyPr anchor="t" anchorCtr="0"/>
          <a:lstStyle/>
          <a:p>
            <a:r>
              <a:rPr sz="3200" dirty="0"/>
              <a:t>Supervised by:</a:t>
            </a:r>
            <a:br>
              <a:rPr sz="3200" dirty="0"/>
            </a:br>
            <a:r>
              <a:rPr sz="3200" dirty="0"/>
              <a:t>Prof. Ritika Bhatt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1702" y="1967023"/>
            <a:ext cx="5585337" cy="310961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Team Members</a:t>
            </a:r>
          </a:p>
          <a:p>
            <a:pPr marL="742950" indent="-742950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742950" indent="-74295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1. </a:t>
            </a:r>
            <a:r>
              <a:rPr lang="en-US" dirty="0" err="1"/>
              <a:t>Ishant</a:t>
            </a:r>
            <a:r>
              <a:rPr lang="en-US" dirty="0"/>
              <a:t> </a:t>
            </a:r>
            <a:r>
              <a:rPr lang="en-US" dirty="0" err="1"/>
              <a:t>Mandloi</a:t>
            </a:r>
            <a:r>
              <a:rPr lang="en-US" dirty="0"/>
              <a:t> (0827CS211105) </a:t>
            </a:r>
          </a:p>
          <a:p>
            <a:pPr marL="742950" indent="-74295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2. </a:t>
            </a:r>
            <a:r>
              <a:rPr lang="en-US" dirty="0" err="1"/>
              <a:t>Jigyansh</a:t>
            </a:r>
            <a:r>
              <a:rPr lang="en-US" dirty="0"/>
              <a:t> </a:t>
            </a:r>
            <a:r>
              <a:rPr lang="en-US" dirty="0" err="1"/>
              <a:t>Sisodiya</a:t>
            </a:r>
            <a:r>
              <a:rPr lang="en-US" dirty="0"/>
              <a:t> (0827CS211111)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3. Krishna </a:t>
            </a:r>
            <a:r>
              <a:rPr lang="en-US" dirty="0" err="1"/>
              <a:t>Bhawsar</a:t>
            </a:r>
            <a:r>
              <a:rPr lang="en-US" dirty="0"/>
              <a:t> (0827CS211128)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4. Krishna Gupta (0827CS211129)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5. </a:t>
            </a:r>
            <a:r>
              <a:rPr lang="en-US" dirty="0" err="1"/>
              <a:t>Kunal</a:t>
            </a:r>
            <a:r>
              <a:rPr lang="en-US" dirty="0"/>
              <a:t> </a:t>
            </a:r>
            <a:r>
              <a:rPr lang="en-US" dirty="0" err="1"/>
              <a:t>Yadav</a:t>
            </a:r>
            <a:r>
              <a:rPr lang="en-US" dirty="0"/>
              <a:t> (0827CS211132)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14C0-9C57-4BFD-9C3E-891C212384C8}" type="datetime3">
              <a:rPr lang="en-US" smtClean="0"/>
              <a:pPr/>
              <a:t>15 November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Tm="5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Survey of Existing Systems</a:t>
            </a:r>
          </a:p>
          <a:p>
            <a:r>
              <a:rPr lang="en-US" dirty="0"/>
              <a:t>Project Objectives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Solution Proposed</a:t>
            </a:r>
          </a:p>
          <a:p>
            <a:r>
              <a:rPr lang="en-US" dirty="0"/>
              <a:t>Expected Outcome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F74BFE-3616-4FE3-9BB1-3C08FCC53D61}" type="datetime3">
              <a:rPr lang="en-US" smtClean="0"/>
              <a:pPr/>
              <a:t>15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0" i="0" dirty="0">
                <a:effectLst/>
                <a:latin typeface="Söhne"/>
              </a:rPr>
              <a:t>The field of healthcare stands as one of the most dynamic and promising domains for innovation. The project titled “</a:t>
            </a:r>
            <a:r>
              <a:rPr lang="en-US" b="0" i="0" dirty="0" err="1">
                <a:effectLst/>
                <a:latin typeface="Söhne"/>
              </a:rPr>
              <a:t>MediConnect</a:t>
            </a:r>
            <a:r>
              <a:rPr lang="en-US" b="0" i="0" dirty="0">
                <a:effectLst/>
                <a:latin typeface="Söhne"/>
              </a:rPr>
              <a:t>" represents a critical step forward in leveraging technology to overcome barriers and enhance the accessibility of healthcare services.</a:t>
            </a:r>
            <a:endParaRPr lang="en-US" dirty="0"/>
          </a:p>
          <a:p>
            <a:r>
              <a:rPr lang="en-US" b="0" i="0" dirty="0">
                <a:effectLst/>
                <a:latin typeface="Söhne"/>
              </a:rPr>
              <a:t>Our software seeks to revolutionize the healthcare landscape by providing innovative solutions that enhance efficiency, accessibility, and quality of care.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B8A999-CF11-4185-86EF-B5FCC1230B7A}" type="datetime3">
              <a:rPr lang="en-US" smtClean="0"/>
              <a:pPr/>
              <a:t>15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4000" b="1" dirty="0"/>
              <a:t>Telemedicine Platform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The challenge is to improve healthcare access for individuals, especially in remote areas, by creating a user-friendly Telemedicine Platform that facilitates online consultations and enhances the overall healthcare experience.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08B673-7C08-4512-A3B6-F8D71772C357}" type="datetime3">
              <a:rPr lang="en-US" smtClean="0"/>
              <a:pPr/>
              <a:t>15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DC78-CCB0-A10A-59D3-7A8CC0AD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8288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motivation behind undertaking specific problem</a:t>
            </a:r>
            <a:br>
              <a:rPr lang="en-US" dirty="0"/>
            </a:b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50A5A-9B97-EE7B-EA29-C1DA1A8258A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15 November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10894-5F51-0F79-3153-7952FEE96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B00CE-9145-BCA1-F251-5EA08058E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84AC6-925F-12EA-A8A2-F4E6F53169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We chose to work on this project because we want to help people get better healthcare. Sometimes, it's hard for people to see a doctor, especially if they live far away. </a:t>
            </a:r>
          </a:p>
          <a:p>
            <a:r>
              <a:rPr lang="en-US" b="0" i="0" dirty="0">
                <a:effectLst/>
                <a:latin typeface="Söhne"/>
              </a:rPr>
              <a:t>But with our project, we can make it easier for anyone to talk to a doctor through the internet. We believe this will make healthcare better for everyone and give people more control over their health.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7531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of 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2009" y="1449570"/>
            <a:ext cx="11846859" cy="5112846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8600" b="1" dirty="0"/>
              <a:t>Tata1mg</a:t>
            </a:r>
            <a:endParaRPr lang="en-IN" sz="5900" b="1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200" b="1" dirty="0"/>
              <a:t>Characteristics:</a:t>
            </a:r>
            <a:endParaRPr lang="en-IN" sz="6200" b="1" dirty="0"/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6200" dirty="0"/>
              <a:t>User friendly interface with a wide range of options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6200" dirty="0"/>
              <a:t>Offers diagnostic tests and health check-up packages, user could book appointments </a:t>
            </a:r>
            <a:endParaRPr lang="en-IN" sz="62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200" b="1" dirty="0"/>
              <a:t>Advantages:</a:t>
            </a:r>
            <a:endParaRPr lang="en-IN" sz="6200" b="1" dirty="0"/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6200" dirty="0"/>
              <a:t>It offers convenience of ordering medicines and booking healthcare services online, saving users time</a:t>
            </a:r>
            <a:endParaRPr lang="en-IN" sz="6200" dirty="0"/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6200" dirty="0"/>
              <a:t>It has an extensive selection of medicines and healthcare products, making a one-stop-shop.</a:t>
            </a:r>
            <a:endParaRPr lang="en-IN" sz="62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200" b="1" dirty="0"/>
              <a:t>Disadvantages:</a:t>
            </a:r>
            <a:endParaRPr lang="en-IN" sz="6200" b="1" dirty="0"/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6200" dirty="0"/>
              <a:t>Services and delivery options may not have been available in all regions of India.</a:t>
            </a:r>
            <a:endParaRPr lang="en-IN" sz="6200" dirty="0"/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6200" dirty="0"/>
              <a:t>The platform relied on internet connection, which could be a barrier in areas with poor connectivity.</a:t>
            </a:r>
            <a:endParaRPr lang="en-IN" sz="6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6549DB-313F-474C-8429-8661589D02E3}" type="datetime3">
              <a:rPr lang="en-US" smtClean="0"/>
              <a:pPr/>
              <a:t>15 November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E404-E798-3394-ABD0-3A0AF332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of Existing Systems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B6F89-73D7-5524-C24E-F176FCD77B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15 November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4389F-4700-F816-CAD4-81739A288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B1403-040D-1C89-CAB2-CEF3D1522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BC2E6-BC1A-F200-CD11-B03EC923EA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</a:t>
            </a:r>
            <a:r>
              <a:rPr lang="en-US" b="1" dirty="0" err="1"/>
              <a:t>Practo</a:t>
            </a:r>
            <a:endParaRPr lang="en-US" b="1" dirty="0"/>
          </a:p>
          <a:p>
            <a:pPr marL="0" indent="0">
              <a:lnSpc>
                <a:spcPct val="87000"/>
              </a:lnSpc>
              <a:spcAft>
                <a:spcPts val="800"/>
              </a:spcAft>
              <a:buNone/>
            </a:pPr>
            <a:r>
              <a:rPr lang="en-US" sz="2000" b="1" dirty="0"/>
              <a:t>Characteristics:</a:t>
            </a:r>
          </a:p>
          <a:p>
            <a:pPr>
              <a:lnSpc>
                <a:spcPct val="8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Platform that connects patients with a range of healthcare services including doctors, specialists and hospitals.</a:t>
            </a:r>
          </a:p>
          <a:p>
            <a:pPr>
              <a:lnSpc>
                <a:spcPct val="8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Users can book appointments with healthcare providers, view their availability, and manage their schedules.</a:t>
            </a:r>
          </a:p>
          <a:p>
            <a:pPr marL="0" indent="0">
              <a:lnSpc>
                <a:spcPct val="87000"/>
              </a:lnSpc>
              <a:spcAft>
                <a:spcPts val="800"/>
              </a:spcAft>
              <a:buNone/>
            </a:pPr>
            <a:r>
              <a:rPr lang="en-US" sz="2000" b="1" dirty="0"/>
              <a:t>Advantages:</a:t>
            </a:r>
          </a:p>
          <a:p>
            <a:pPr>
              <a:lnSpc>
                <a:spcPct val="8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dirty="0"/>
              <a:t>Patients can find and consult with specialists who may not be available locally.</a:t>
            </a:r>
          </a:p>
          <a:p>
            <a:pPr>
              <a:lnSpc>
                <a:spcPct val="8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EHR systems help in maintaining and accessing medical records, leading to consultations and continuity of care.</a:t>
            </a:r>
          </a:p>
          <a:p>
            <a:pPr marL="0" indent="0">
              <a:lnSpc>
                <a:spcPct val="87000"/>
              </a:lnSpc>
              <a:spcAft>
                <a:spcPts val="800"/>
              </a:spcAft>
              <a:buNone/>
            </a:pPr>
            <a:r>
              <a:rPr lang="en-US" sz="2000" b="1" dirty="0"/>
              <a:t>Disadvantages:</a:t>
            </a:r>
          </a:p>
          <a:p>
            <a:pPr>
              <a:lnSpc>
                <a:spcPct val="8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Storing and transmitting medical data online may raise privacy and security concerns.</a:t>
            </a:r>
          </a:p>
          <a:p>
            <a:pPr>
              <a:lnSpc>
                <a:spcPct val="8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Some premium services may come with associated costs and may not be affordable for everyone.</a:t>
            </a:r>
          </a:p>
          <a:p>
            <a:pPr marL="0" indent="0">
              <a:lnSpc>
                <a:spcPct val="87000"/>
              </a:lnSpc>
              <a:spcAft>
                <a:spcPts val="800"/>
              </a:spcAft>
              <a:buNone/>
            </a:pPr>
            <a:endParaRPr lang="en-IN" sz="2000" b="1" dirty="0"/>
          </a:p>
          <a:p>
            <a:pPr marL="0" indent="0">
              <a:lnSpc>
                <a:spcPct val="87000"/>
              </a:lnSpc>
              <a:spcAft>
                <a:spcPts val="800"/>
              </a:spcAft>
              <a:buNone/>
            </a:pPr>
            <a:endParaRPr lang="en-US" sz="2000" dirty="0"/>
          </a:p>
          <a:p>
            <a:pPr marL="0" indent="0">
              <a:lnSpc>
                <a:spcPct val="87000"/>
              </a:lnSpc>
              <a:spcAft>
                <a:spcPts val="800"/>
              </a:spcAft>
              <a:buNone/>
            </a:pPr>
            <a:endParaRPr lang="en-US" sz="2000" dirty="0"/>
          </a:p>
          <a:p>
            <a:pPr marL="0" indent="0">
              <a:lnSpc>
                <a:spcPct val="87000"/>
              </a:lnSpc>
              <a:spcAft>
                <a:spcPts val="800"/>
              </a:spcAft>
              <a:buNone/>
            </a:pPr>
            <a:endParaRPr lang="en-IN" sz="2000" dirty="0"/>
          </a:p>
          <a:p>
            <a:pPr marL="0" indent="0">
              <a:lnSpc>
                <a:spcPct val="87000"/>
              </a:lnSpc>
              <a:spcAft>
                <a:spcPts val="800"/>
              </a:spcAft>
              <a:buNone/>
            </a:pPr>
            <a:endParaRPr lang="en-US" sz="2000" dirty="0"/>
          </a:p>
          <a:p>
            <a:pPr marL="0" indent="0">
              <a:lnSpc>
                <a:spcPct val="87000"/>
              </a:lnSpc>
              <a:spcAft>
                <a:spcPts val="800"/>
              </a:spcAft>
              <a:buNone/>
            </a:pPr>
            <a:endParaRPr lang="en-US" sz="2000" dirty="0"/>
          </a:p>
          <a:p>
            <a:pPr marL="0" indent="0">
              <a:lnSpc>
                <a:spcPct val="87000"/>
              </a:lnSpc>
              <a:spcAft>
                <a:spcPts val="800"/>
              </a:spcAft>
              <a:buNone/>
            </a:pPr>
            <a:endParaRPr lang="en-IN" sz="2000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91274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elcomeDoc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12058</TotalTime>
  <Words>1031</Words>
  <Application>Microsoft Office PowerPoint</Application>
  <PresentationFormat>Widescreen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Courier New</vt:lpstr>
      <vt:lpstr>Lucida Console</vt:lpstr>
      <vt:lpstr>Segoe UI</vt:lpstr>
      <vt:lpstr>Söhne</vt:lpstr>
      <vt:lpstr>Wingdings</vt:lpstr>
      <vt:lpstr>WelcomeDoc</vt:lpstr>
      <vt:lpstr>PowerPoint Presentation</vt:lpstr>
      <vt:lpstr>MediConnect</vt:lpstr>
      <vt:lpstr>Supervised by: Prof. Ritika Bhatt</vt:lpstr>
      <vt:lpstr>Project Presentation Outline</vt:lpstr>
      <vt:lpstr>Introduction </vt:lpstr>
      <vt:lpstr>The Problem Statement</vt:lpstr>
      <vt:lpstr>      The motivation behind undertaking specific problem </vt:lpstr>
      <vt:lpstr>Survey of Existing Systems</vt:lpstr>
      <vt:lpstr>Survey of Existing Systems</vt:lpstr>
      <vt:lpstr>Objectives</vt:lpstr>
      <vt:lpstr>Requirement Analysis</vt:lpstr>
      <vt:lpstr>Functional Requirement</vt:lpstr>
      <vt:lpstr>Non Functional Requriement</vt:lpstr>
      <vt:lpstr>Non Functional Requirement</vt:lpstr>
      <vt:lpstr>Use Case Diagram</vt:lpstr>
      <vt:lpstr>Sequence Diagram</vt:lpstr>
      <vt:lpstr>ER Diagram</vt:lpstr>
      <vt:lpstr>Solution Proposed</vt:lpstr>
      <vt:lpstr>Expected  Outcome</vt:lpstr>
      <vt:lpstr>Acknowledgment</vt:lpstr>
      <vt:lpstr>PowerPoint Presentation</vt:lpstr>
      <vt:lpstr>PowerPoint Presentation</vt:lpstr>
    </vt:vector>
  </TitlesOfParts>
  <Manager>Dr Kamal Kumar Sethi</Manager>
  <Company>Acropolis Institute, Indore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 Format</dc:title>
  <dc:subject>PPT Presentation</dc:subject>
  <dc:creator>Dr Kamal Kumar Sethi</dc:creator>
  <cp:keywords/>
  <cp:lastModifiedBy>Krishna Bhawsar</cp:lastModifiedBy>
  <cp:revision>49</cp:revision>
  <dcterms:created xsi:type="dcterms:W3CDTF">2014-03-28T16:17:36Z</dcterms:created>
  <dcterms:modified xsi:type="dcterms:W3CDTF">2024-11-15T13:31:56Z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