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2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3" autoAdjust="0"/>
    <p:restoredTop sz="94677" autoAdjust="0"/>
  </p:normalViewPr>
  <p:slideViewPr>
    <p:cSldViewPr>
      <p:cViewPr>
        <p:scale>
          <a:sx n="68" d="100"/>
          <a:sy n="68" d="100"/>
        </p:scale>
        <p:origin x="-780" y="-12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16/j.dss.2014.03.00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1676400"/>
            <a:ext cx="9378569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u="none" spc="5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BA</a:t>
            </a:r>
            <a:r>
              <a:rPr sz="4000" b="1" u="none" spc="1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4000" b="1" u="none" spc="5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sz="4000" b="1" u="none" spc="-3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4000" b="1" u="none" spc="5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MARKETING</a:t>
            </a:r>
            <a:r>
              <a:rPr sz="4000" b="1" u="none" spc="-285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4000" b="1" u="none" spc="5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4000" b="1" u="none" spc="2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4000" b="1" u="none" spc="5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4000" b="1" u="none" spc="-395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4000" b="1" u="none" spc="5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sz="4000" b="1" u="none" spc="-10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4000" b="1" u="none" spc="5" smtClean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ICS</a:t>
            </a:r>
            <a:endParaRPr sz="4000" b="1">
              <a:solidFill>
                <a:schemeClr val="accent2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5000" y="6400800"/>
            <a:ext cx="360552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solidFill>
                  <a:schemeClr val="accent2">
                    <a:lumMod val="50000"/>
                  </a:schemeClr>
                </a:solidFill>
                <a:latin typeface="Bahnschrift SemiLight" pitchFamily="34" charset="0"/>
                <a:cs typeface="Comic Sans MS"/>
              </a:rPr>
              <a:t>KRISHNA BIRADAR</a:t>
            </a:r>
            <a:endParaRPr sz="1800">
              <a:solidFill>
                <a:schemeClr val="accent2">
                  <a:lumMod val="50000"/>
                </a:schemeClr>
              </a:solidFill>
              <a:latin typeface="Bahnschrift SemiLight" pitchFamily="34" charset="0"/>
              <a:cs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9823" y="521208"/>
            <a:ext cx="9198864" cy="51633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34600" y="6534834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5" dirty="0" smtClean="0">
                <a:solidFill>
                  <a:schemeClr val="accent2">
                    <a:lumMod val="50000"/>
                  </a:schemeClr>
                </a:solidFill>
                <a:latin typeface="Bahnschrift SemiLight" pitchFamily="34" charset="0"/>
                <a:cs typeface="Comic Sans MS"/>
              </a:rPr>
              <a:t>KRISHNA BIRADAR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ahnschrift SemiLight" pitchFamily="34" charset="0"/>
              <a:cs typeface="Comic Sans M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1066800"/>
            <a:ext cx="5900166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dirty="0">
                <a:latin typeface="Georgia" pitchFamily="18" charset="0"/>
                <a:cs typeface="Trebuchet MS"/>
              </a:rPr>
              <a:t>INSIGHTS FROM DASHBOARD</a:t>
            </a:r>
            <a:endParaRPr sz="2800">
              <a:latin typeface="Georgia" pitchFamily="18" charset="0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8800" y="1828800"/>
            <a:ext cx="9601200" cy="3144066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69265" marR="75565" indent="-457200">
              <a:lnSpc>
                <a:spcPts val="2160"/>
              </a:lnSpc>
              <a:spcBef>
                <a:spcPts val="365"/>
              </a:spcBef>
              <a:buClr>
                <a:srgbClr val="E3831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total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of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41188</a:t>
            </a:r>
            <a:r>
              <a:rPr sz="2400" spc="4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people</a:t>
            </a:r>
            <a:r>
              <a:rPr sz="2400" spc="3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were</a:t>
            </a:r>
            <a:r>
              <a:rPr sz="24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called</a:t>
            </a:r>
            <a:r>
              <a:rPr sz="24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during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the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campaign</a:t>
            </a:r>
            <a:r>
              <a:rPr sz="2400" spc="7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out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of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which</a:t>
            </a:r>
            <a:r>
              <a:rPr sz="24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4640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subscribed </a:t>
            </a:r>
            <a:r>
              <a:rPr sz="2400" spc="-58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to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the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term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deposit.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  <a:p>
            <a:pPr marL="469265" marR="19050" indent="-457200">
              <a:lnSpc>
                <a:spcPct val="90100"/>
              </a:lnSpc>
              <a:spcBef>
                <a:spcPts val="1355"/>
              </a:spcBef>
              <a:buClr>
                <a:srgbClr val="E3831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Call</a:t>
            </a:r>
            <a:r>
              <a:rPr sz="24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duration</a:t>
            </a:r>
            <a:r>
              <a:rPr sz="24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time</a:t>
            </a:r>
            <a:r>
              <a:rPr sz="24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for</a:t>
            </a:r>
            <a:r>
              <a:rPr sz="24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age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group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60-80</a:t>
            </a:r>
            <a:r>
              <a:rPr sz="2400" spc="5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and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above</a:t>
            </a:r>
            <a:r>
              <a:rPr sz="24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is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more</a:t>
            </a:r>
            <a:r>
              <a:rPr sz="24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as</a:t>
            </a:r>
            <a:r>
              <a:rPr sz="24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compared</a:t>
            </a:r>
            <a:r>
              <a:rPr sz="24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to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age</a:t>
            </a:r>
            <a:r>
              <a:rPr sz="24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group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20- </a:t>
            </a:r>
            <a:r>
              <a:rPr sz="2400" spc="-58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50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which</a:t>
            </a:r>
            <a:r>
              <a:rPr sz="2400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indicates</a:t>
            </a:r>
            <a:r>
              <a:rPr sz="2400" spc="6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that</a:t>
            </a:r>
            <a:r>
              <a:rPr sz="24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younger</a:t>
            </a:r>
            <a:r>
              <a:rPr sz="2400" spc="4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customers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need</a:t>
            </a:r>
            <a:r>
              <a:rPr sz="2400" spc="4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less</a:t>
            </a:r>
            <a:r>
              <a:rPr sz="2400" spc="3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time</a:t>
            </a:r>
            <a:r>
              <a:rPr sz="24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on</a:t>
            </a:r>
            <a:r>
              <a:rPr sz="24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call.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  <a:p>
            <a:pPr marL="469265" marR="233679" indent="-457200">
              <a:lnSpc>
                <a:spcPct val="90100"/>
              </a:lnSpc>
              <a:spcBef>
                <a:spcPts val="1415"/>
              </a:spcBef>
              <a:buClr>
                <a:srgbClr val="E3831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Out</a:t>
            </a:r>
            <a:r>
              <a:rPr sz="24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of 4640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customers,</a:t>
            </a:r>
            <a:r>
              <a:rPr sz="2400" spc="4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54.57%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of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customers</a:t>
            </a:r>
            <a:r>
              <a:rPr sz="24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are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married,</a:t>
            </a:r>
            <a:r>
              <a:rPr sz="24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34.91%</a:t>
            </a:r>
            <a:r>
              <a:rPr sz="24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customers </a:t>
            </a:r>
            <a:r>
              <a:rPr sz="2400" spc="-58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are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single</a:t>
            </a:r>
            <a:r>
              <a:rPr sz="2400" spc="3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and</a:t>
            </a:r>
            <a:r>
              <a:rPr sz="24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10.26%</a:t>
            </a:r>
            <a:r>
              <a:rPr sz="24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are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divorced.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  <a:p>
            <a:pPr marL="469265" marR="5080" indent="-457200">
              <a:lnSpc>
                <a:spcPct val="90000"/>
              </a:lnSpc>
              <a:spcBef>
                <a:spcPts val="1395"/>
              </a:spcBef>
              <a:buClr>
                <a:srgbClr val="E3831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Many</a:t>
            </a:r>
            <a:r>
              <a:rPr sz="24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customers</a:t>
            </a:r>
            <a:r>
              <a:rPr sz="2400" spc="3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have</a:t>
            </a:r>
            <a:r>
              <a:rPr sz="2400" spc="3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university</a:t>
            </a:r>
            <a:r>
              <a:rPr sz="2400" spc="9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degree</a:t>
            </a:r>
            <a:r>
              <a:rPr sz="2400" spc="3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or </a:t>
            </a:r>
            <a:r>
              <a:rPr sz="2400" spc="-58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went</a:t>
            </a:r>
            <a:r>
              <a:rPr sz="2400" spc="3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to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high</a:t>
            </a:r>
            <a:r>
              <a:rPr sz="24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school.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Only</a:t>
            </a:r>
            <a:r>
              <a:rPr sz="2400" spc="4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0.15%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customers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are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illiterate.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82200" y="6534834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5" dirty="0" smtClean="0">
                <a:solidFill>
                  <a:schemeClr val="accent2">
                    <a:lumMod val="50000"/>
                  </a:schemeClr>
                </a:solidFill>
                <a:latin typeface="Bahnschrift SemiLight" pitchFamily="34" charset="0"/>
                <a:cs typeface="Comic Sans MS"/>
              </a:rPr>
              <a:t>KRISHNA BIRADAR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ahnschrift SemiLight" pitchFamily="34" charset="0"/>
              <a:cs typeface="Comic Sans M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447800"/>
            <a:ext cx="10667999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23520" indent="-4572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Most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common</a:t>
            </a:r>
            <a:r>
              <a:rPr sz="24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jobs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of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customers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are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in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Administration,</a:t>
            </a:r>
            <a:r>
              <a:rPr sz="2400" spc="5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Technicians</a:t>
            </a:r>
            <a:r>
              <a:rPr sz="24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and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Blue-collar.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Very </a:t>
            </a:r>
            <a:r>
              <a:rPr sz="2400" spc="-5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few number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of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customers</a:t>
            </a:r>
            <a:r>
              <a:rPr sz="24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are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entrepreneurs</a:t>
            </a:r>
            <a:r>
              <a:rPr sz="24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or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housemaid.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  <a:p>
            <a:pPr marL="469900" indent="-457200">
              <a:lnSpc>
                <a:spcPct val="100000"/>
              </a:lnSpc>
              <a:buAutoNum type="arabicPeriod" startAt="5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In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the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month</a:t>
            </a:r>
            <a:r>
              <a:rPr sz="2400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of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April, May,</a:t>
            </a:r>
            <a:r>
              <a:rPr sz="24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Jun, Jul,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Aug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and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Nov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the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conversion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ratio</a:t>
            </a:r>
            <a:r>
              <a:rPr sz="24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is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least.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  <a:p>
            <a:pPr marL="536575" indent="-524510">
              <a:lnSpc>
                <a:spcPct val="100000"/>
              </a:lnSpc>
              <a:buAutoNum type="arabicPeriod" startAt="7"/>
              <a:tabLst>
                <a:tab pos="536575" algn="l"/>
                <a:tab pos="537210" algn="l"/>
              </a:tabLst>
            </a:pP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The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highest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leads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conversion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ratio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stood</a:t>
            </a:r>
            <a:r>
              <a:rPr sz="2400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at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0.51%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  <a:p>
            <a:pPr marL="469265">
              <a:lnSpc>
                <a:spcPct val="100000"/>
              </a:lnSpc>
            </a:pP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whereas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lowest</a:t>
            </a:r>
            <a:r>
              <a:rPr sz="24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is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0.06%.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  <a:p>
            <a:pPr marL="469900" indent="-457200">
              <a:lnSpc>
                <a:spcPct val="100000"/>
              </a:lnSpc>
              <a:buAutoNum type="arabicPeriod" startAt="8"/>
              <a:tabLst>
                <a:tab pos="469265" algn="l"/>
                <a:tab pos="469900" algn="l"/>
              </a:tabLst>
            </a:pP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Maximum</a:t>
            </a:r>
            <a:r>
              <a:rPr sz="24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customers are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in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the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age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range</a:t>
            </a:r>
            <a:r>
              <a:rPr sz="24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of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20-60.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  <a:p>
            <a:pPr marL="469265" marR="260350">
              <a:lnSpc>
                <a:spcPct val="100000"/>
              </a:lnSpc>
            </a:pP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Maximum</a:t>
            </a:r>
            <a:r>
              <a:rPr sz="24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people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were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called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in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the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age</a:t>
            </a:r>
            <a:r>
              <a:rPr sz="24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range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of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20-50. Hence,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leads conversion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rate of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people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of </a:t>
            </a:r>
            <a:r>
              <a:rPr sz="2400" spc="-5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age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range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50-60</a:t>
            </a:r>
            <a:r>
              <a:rPr sz="24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is highest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  <a:p>
            <a:pPr marL="469265" marR="144145" indent="-457200">
              <a:lnSpc>
                <a:spcPct val="100000"/>
              </a:lnSpc>
              <a:spcBef>
                <a:spcPts val="5"/>
              </a:spcBef>
              <a:buAutoNum type="arabicPeriod" startAt="9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The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lowest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number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of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customers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are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age</a:t>
            </a:r>
            <a:r>
              <a:rPr sz="24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range</a:t>
            </a:r>
            <a:r>
              <a:rPr sz="24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of </a:t>
            </a:r>
            <a:r>
              <a:rPr sz="2400" spc="-5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80+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and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20 below.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Usually,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the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people in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the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age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range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don’t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have</a:t>
            </a:r>
            <a:r>
              <a:rPr sz="2400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much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time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and</a:t>
            </a:r>
            <a:r>
              <a:rPr sz="2400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earnings.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So,</a:t>
            </a:r>
            <a:r>
              <a:rPr sz="24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they </a:t>
            </a:r>
            <a:r>
              <a:rPr sz="2400" spc="-5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don’t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invest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in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term</a:t>
            </a:r>
            <a:r>
              <a:rPr sz="2400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deposit.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  <a:p>
            <a:pPr marL="469265" marR="20320" indent="-457200">
              <a:lnSpc>
                <a:spcPct val="100000"/>
              </a:lnSpc>
              <a:buFont typeface="Comic Sans MS"/>
              <a:buAutoNum type="arabicPeriod" startAt="9"/>
              <a:tabLst>
                <a:tab pos="536575" algn="l"/>
                <a:tab pos="53721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</a:rPr>
              <a:t>	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Average</a:t>
            </a:r>
            <a:r>
              <a:rPr sz="2400" spc="114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call</a:t>
            </a:r>
            <a:r>
              <a:rPr sz="2400" spc="5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duration</a:t>
            </a:r>
            <a:r>
              <a:rPr sz="24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of</a:t>
            </a:r>
            <a:r>
              <a:rPr sz="2400" spc="8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customers</a:t>
            </a:r>
            <a:r>
              <a:rPr sz="2400" spc="7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in</a:t>
            </a:r>
            <a:r>
              <a:rPr sz="2400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258.29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secs.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Average</a:t>
            </a:r>
            <a:r>
              <a:rPr sz="24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consumer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confidence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index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is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-40.50 </a:t>
            </a:r>
            <a:r>
              <a:rPr sz="2400" spc="-5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and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Average</a:t>
            </a:r>
            <a:r>
              <a:rPr sz="2400" spc="3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Euribor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3m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rate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is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3.61.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34600" y="6534834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5" dirty="0" smtClean="0">
                <a:solidFill>
                  <a:schemeClr val="accent2">
                    <a:lumMod val="50000"/>
                  </a:schemeClr>
                </a:solidFill>
                <a:latin typeface="Bahnschrift SemiLight" pitchFamily="34" charset="0"/>
                <a:cs typeface="Comic Sans MS"/>
              </a:rPr>
              <a:t>KRISHNA BIRADAR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ahnschrift SemiLight" pitchFamily="34" charset="0"/>
              <a:cs typeface="Comic Sans M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990600"/>
            <a:ext cx="10972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Georgia" pitchFamily="18" charset="0"/>
              </a:rPr>
              <a:t>Question &amp; Answer: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676400"/>
            <a:ext cx="11963400" cy="446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Q1)</a:t>
            </a:r>
            <a:r>
              <a:rPr spc="-2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What’s</a:t>
            </a:r>
            <a:r>
              <a:rPr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the</a:t>
            </a:r>
            <a:r>
              <a:rPr spc="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source</a:t>
            </a:r>
            <a:r>
              <a:rPr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of</a:t>
            </a:r>
            <a:r>
              <a:rPr spc="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data?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latin typeface="Bahnschrift SemiLight" pitchFamily="34" charset="0"/>
              <a:cs typeface="Comic Sans MS"/>
            </a:endParaRPr>
          </a:p>
          <a:p>
            <a:pPr marL="12700" marR="467995">
              <a:lnSpc>
                <a:spcPct val="100000"/>
              </a:lnSpc>
              <a:spcBef>
                <a:spcPts val="5"/>
              </a:spcBef>
            </a:pP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This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dataset is </a:t>
            </a:r>
            <a:r>
              <a:rPr spc="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publicly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available for research.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Available</a:t>
            </a:r>
            <a:r>
              <a:rPr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at: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[pdf]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u="heavy" spc="-5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2997E2"/>
                  </a:solidFill>
                </a:uFill>
                <a:latin typeface="Bahnschrift SemiLight" pitchFamily="34" charset="0"/>
                <a:cs typeface="Comic Sans MS"/>
                <a:hlinkClick r:id="rId2"/>
              </a:rPr>
              <a:t>http://dx.doi.org/10.1016/j.dss.2014.03.001</a:t>
            </a:r>
            <a:r>
              <a:rPr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  <a:hlinkClick r:id="rId2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titled </a:t>
            </a:r>
            <a:r>
              <a:rPr spc="-52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“Bank</a:t>
            </a:r>
            <a:r>
              <a:rPr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Marketing</a:t>
            </a:r>
            <a:r>
              <a:rPr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(with</a:t>
            </a:r>
            <a:r>
              <a:rPr spc="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social/economic</a:t>
            </a:r>
            <a:r>
              <a:rPr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context)”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latin typeface="Bahnschrift SemiLight" pitchFamily="34" charset="0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Q</a:t>
            </a:r>
            <a:r>
              <a:rPr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2)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What</a:t>
            </a:r>
            <a:r>
              <a:rPr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was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the</a:t>
            </a:r>
            <a:r>
              <a:rPr spc="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type</a:t>
            </a:r>
            <a:r>
              <a:rPr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of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data?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latin typeface="Bahnschrift SemiLight" pitchFamily="34" charset="0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The</a:t>
            </a:r>
            <a:r>
              <a:rPr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data</a:t>
            </a:r>
            <a:r>
              <a:rPr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was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contained</a:t>
            </a:r>
            <a:r>
              <a:rPr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in</a:t>
            </a:r>
            <a:r>
              <a:rPr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the</a:t>
            </a:r>
            <a:r>
              <a:rPr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zip</a:t>
            </a:r>
            <a:r>
              <a:rPr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folder</a:t>
            </a:r>
            <a:r>
              <a:rPr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in</a:t>
            </a:r>
            <a:r>
              <a:rPr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csv</a:t>
            </a:r>
            <a:r>
              <a:rPr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format.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latin typeface="Bahnschrift SemiLight" pitchFamily="34" charset="0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Q</a:t>
            </a:r>
            <a:r>
              <a:rPr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3)</a:t>
            </a:r>
            <a:r>
              <a:rPr spc="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What’s</a:t>
            </a:r>
            <a:r>
              <a:rPr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the</a:t>
            </a:r>
            <a:r>
              <a:rPr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complete</a:t>
            </a:r>
            <a:r>
              <a:rPr spc="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flow</a:t>
            </a:r>
            <a:r>
              <a:rPr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you</a:t>
            </a:r>
            <a:r>
              <a:rPr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followed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in</a:t>
            </a:r>
            <a:r>
              <a:rPr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this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latin typeface="Bahnschrift SemiLight" pitchFamily="34" charset="0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Project?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latin typeface="Bahnschrift SemiLight" pitchFamily="34" charset="0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Refer</a:t>
            </a:r>
            <a:r>
              <a:rPr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all</a:t>
            </a:r>
            <a:r>
              <a:rPr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slides</a:t>
            </a:r>
            <a:r>
              <a:rPr spc="-2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in</a:t>
            </a:r>
            <a:r>
              <a:rPr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sequence</a:t>
            </a:r>
            <a:r>
              <a:rPr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for</a:t>
            </a:r>
            <a:r>
              <a:rPr spc="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better</a:t>
            </a:r>
            <a:r>
              <a:rPr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Understanding.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latin typeface="Bahnschrift SemiLight" pitchFamily="34" charset="0"/>
              <a:cs typeface="Comic Sans MS"/>
            </a:endParaRPr>
          </a:p>
          <a:p>
            <a:pPr marL="12700" marR="182880">
              <a:lnSpc>
                <a:spcPct val="100000"/>
              </a:lnSpc>
              <a:spcBef>
                <a:spcPts val="2160"/>
              </a:spcBef>
            </a:pP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Q</a:t>
            </a:r>
            <a:r>
              <a:rPr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4)</a:t>
            </a:r>
            <a:r>
              <a:rPr spc="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What</a:t>
            </a:r>
            <a:r>
              <a:rPr spc="5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steps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should</a:t>
            </a:r>
            <a:r>
              <a:rPr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I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follow</a:t>
            </a:r>
            <a:r>
              <a:rPr spc="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to</a:t>
            </a:r>
            <a:r>
              <a:rPr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get</a:t>
            </a:r>
            <a:r>
              <a:rPr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insights</a:t>
            </a:r>
            <a:r>
              <a:rPr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from </a:t>
            </a:r>
            <a:r>
              <a:rPr spc="-52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the</a:t>
            </a:r>
            <a:r>
              <a:rPr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data?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latin typeface="Bahnschrift SemiLight" pitchFamily="34" charset="0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Step1</a:t>
            </a:r>
            <a:r>
              <a:rPr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–</a:t>
            </a:r>
            <a:r>
              <a:rPr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Download</a:t>
            </a:r>
            <a:r>
              <a:rPr spc="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the</a:t>
            </a:r>
            <a:r>
              <a:rPr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data</a:t>
            </a:r>
            <a:r>
              <a:rPr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and</a:t>
            </a:r>
            <a:r>
              <a:rPr spc="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store</a:t>
            </a:r>
            <a:r>
              <a:rPr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it</a:t>
            </a:r>
            <a:r>
              <a:rPr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in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a </a:t>
            </a:r>
            <a:r>
              <a:rPr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location</a:t>
            </a:r>
            <a:r>
              <a:rPr spc="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in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latin typeface="Bahnschrift SemiLight" pitchFamily="34" charset="0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your</a:t>
            </a:r>
            <a:r>
              <a:rPr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PC.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latin typeface="Bahnschrift SemiLight" pitchFamily="34" charset="0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Step2</a:t>
            </a:r>
            <a:r>
              <a:rPr spc="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–</a:t>
            </a:r>
            <a:r>
              <a:rPr spc="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Open</a:t>
            </a:r>
            <a:r>
              <a:rPr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PowerBI_Report.pbix</a:t>
            </a:r>
            <a:r>
              <a:rPr spc="4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file</a:t>
            </a:r>
            <a:r>
              <a:rPr spc="-4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in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your</a:t>
            </a:r>
            <a:r>
              <a:rPr spc="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pc</a:t>
            </a:r>
            <a:r>
              <a:rPr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and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latin typeface="Bahnschrift SemiLight" pitchFamily="34" charset="0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then</a:t>
            </a:r>
            <a:r>
              <a:rPr spc="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you</a:t>
            </a:r>
            <a:r>
              <a:rPr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can see</a:t>
            </a:r>
            <a:r>
              <a:rPr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all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the</a:t>
            </a:r>
            <a:r>
              <a:rPr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itchFamily="34" charset="0"/>
                <a:cs typeface="Comic Sans MS"/>
              </a:rPr>
              <a:t>insights.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latin typeface="Bahnschrift SemiLight" pitchFamily="34" charset="0"/>
              <a:cs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400" y="653483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5" dirty="0" smtClean="0">
                <a:solidFill>
                  <a:schemeClr val="accent2">
                    <a:lumMod val="50000"/>
                  </a:schemeClr>
                </a:solidFill>
                <a:latin typeface="Bahnschrift SemiLight" pitchFamily="34" charset="0"/>
                <a:cs typeface="Comic Sans MS"/>
              </a:rPr>
              <a:t>KRISHNA BIRADAR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ahnschrift SemiLight" pitchFamily="34" charset="0"/>
              <a:cs typeface="Comic Sans M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1981200"/>
            <a:ext cx="9064371" cy="293644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03505" marR="26034" indent="-91440">
              <a:lnSpc>
                <a:spcPct val="90100"/>
              </a:lnSpc>
              <a:spcBef>
                <a:spcPts val="330"/>
              </a:spcBef>
              <a:buClr>
                <a:srgbClr val="E38312"/>
              </a:buClr>
              <a:buSzPct val="95000"/>
              <a:buFont typeface="Wingdings"/>
              <a:buChar char=""/>
              <a:tabLst>
                <a:tab pos="239395" algn="l"/>
              </a:tabLst>
            </a:pPr>
            <a:r>
              <a:rPr sz="28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To</a:t>
            </a:r>
            <a:r>
              <a:rPr sz="28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get</a:t>
            </a:r>
            <a:r>
              <a:rPr sz="28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insights</a:t>
            </a:r>
            <a:r>
              <a:rPr sz="2800" spc="5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about</a:t>
            </a:r>
            <a:r>
              <a:rPr sz="28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customers</a:t>
            </a:r>
            <a:r>
              <a:rPr sz="28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who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subscribed</a:t>
            </a:r>
            <a:r>
              <a:rPr sz="28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term</a:t>
            </a:r>
            <a:r>
              <a:rPr sz="28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deposits.</a:t>
            </a:r>
            <a:r>
              <a:rPr sz="2800" spc="7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Insights</a:t>
            </a:r>
            <a:r>
              <a:rPr sz="2800" spc="6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include</a:t>
            </a:r>
            <a:r>
              <a:rPr sz="28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their </a:t>
            </a:r>
            <a:r>
              <a:rPr sz="2800" spc="-58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demographical</a:t>
            </a:r>
            <a:r>
              <a:rPr sz="2800" spc="7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details</a:t>
            </a:r>
            <a:r>
              <a:rPr sz="28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and</a:t>
            </a:r>
            <a:r>
              <a:rPr sz="28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various</a:t>
            </a:r>
            <a:r>
              <a:rPr sz="28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indicators</a:t>
            </a:r>
            <a:r>
              <a:rPr sz="2800" spc="3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to </a:t>
            </a:r>
            <a:r>
              <a:rPr sz="28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know</a:t>
            </a: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the</a:t>
            </a:r>
            <a:r>
              <a:rPr sz="28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customer</a:t>
            </a:r>
            <a:r>
              <a:rPr sz="28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better.</a:t>
            </a:r>
            <a:endParaRPr sz="28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  <a:p>
            <a:pPr marL="103505" marR="5080" indent="-91440">
              <a:lnSpc>
                <a:spcPct val="90000"/>
              </a:lnSpc>
              <a:spcBef>
                <a:spcPts val="1390"/>
              </a:spcBef>
              <a:buClr>
                <a:srgbClr val="E38312"/>
              </a:buClr>
              <a:buSzPct val="95000"/>
              <a:buFont typeface="Wingdings"/>
              <a:buChar char=""/>
              <a:tabLst>
                <a:tab pos="314960" algn="l"/>
              </a:tabLst>
            </a:pPr>
            <a:r>
              <a:rPr sz="28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To</a:t>
            </a:r>
            <a:r>
              <a:rPr sz="28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get</a:t>
            </a:r>
            <a:r>
              <a:rPr sz="28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insights</a:t>
            </a:r>
            <a:r>
              <a:rPr sz="2800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about</a:t>
            </a:r>
            <a:r>
              <a:rPr sz="28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the</a:t>
            </a:r>
            <a:r>
              <a:rPr sz="28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effectiveness</a:t>
            </a:r>
            <a:r>
              <a:rPr sz="28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of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the </a:t>
            </a:r>
            <a:r>
              <a:rPr sz="2800" spc="-58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marketing</a:t>
            </a:r>
            <a:r>
              <a:rPr sz="2800" spc="6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campaign</a:t>
            </a:r>
            <a:r>
              <a:rPr sz="2800" spc="8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on</a:t>
            </a:r>
            <a:r>
              <a:rPr sz="28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the</a:t>
            </a:r>
            <a:r>
              <a:rPr sz="28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customers.</a:t>
            </a:r>
            <a:r>
              <a:rPr sz="2800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These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insights</a:t>
            </a:r>
            <a:r>
              <a:rPr sz="2800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help</a:t>
            </a:r>
            <a:r>
              <a:rPr sz="2800" spc="3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the</a:t>
            </a:r>
            <a:r>
              <a:rPr sz="28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company</a:t>
            </a:r>
            <a:r>
              <a:rPr sz="2800" spc="6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to</a:t>
            </a:r>
            <a:r>
              <a:rPr sz="28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take</a:t>
            </a:r>
            <a:r>
              <a:rPr sz="28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data</a:t>
            </a:r>
            <a:r>
              <a:rPr sz="28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driven </a:t>
            </a:r>
            <a:r>
              <a:rPr sz="28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decisions</a:t>
            </a:r>
            <a:r>
              <a:rPr sz="2800" spc="5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which</a:t>
            </a:r>
            <a:r>
              <a:rPr sz="28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will</a:t>
            </a:r>
            <a:r>
              <a:rPr sz="2800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enable</a:t>
            </a:r>
            <a:r>
              <a:rPr sz="2800" spc="5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the</a:t>
            </a:r>
            <a:r>
              <a:rPr sz="28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bank</a:t>
            </a:r>
            <a:r>
              <a:rPr sz="2800" spc="4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get</a:t>
            </a:r>
            <a:r>
              <a:rPr sz="28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more </a:t>
            </a: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revenues</a:t>
            </a:r>
            <a:r>
              <a:rPr sz="2800" spc="9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by</a:t>
            </a:r>
            <a:r>
              <a:rPr sz="28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acquiring</a:t>
            </a:r>
            <a:r>
              <a:rPr sz="2800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more</a:t>
            </a:r>
            <a:r>
              <a:rPr sz="28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customers</a:t>
            </a:r>
            <a:r>
              <a:rPr sz="28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as</a:t>
            </a:r>
            <a:r>
              <a:rPr sz="28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well</a:t>
            </a:r>
            <a:r>
              <a:rPr sz="28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as </a:t>
            </a:r>
            <a:r>
              <a:rPr sz="2800" spc="-58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in</a:t>
            </a:r>
            <a:r>
              <a:rPr sz="28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cost</a:t>
            </a:r>
            <a:r>
              <a:rPr sz="28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cutting.</a:t>
            </a:r>
            <a:endParaRPr sz="28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1219200"/>
            <a:ext cx="273600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dirty="0">
                <a:latin typeface="Georgia" pitchFamily="18" charset="0"/>
                <a:ea typeface="Verdana" pitchFamily="34" charset="0"/>
                <a:cs typeface="Times New Roman" pitchFamily="18" charset="0"/>
              </a:rPr>
              <a:t>OBJECTIVE </a:t>
            </a:r>
            <a:r>
              <a:rPr sz="2800" b="1" u="none" dirty="0">
                <a:latin typeface="Georgia" pitchFamily="18" charset="0"/>
                <a:ea typeface="Verdana" pitchFamily="34" charset="0"/>
                <a:cs typeface="Times New Roman" pitchFamily="18" charset="0"/>
              </a:rPr>
              <a:t>:</a:t>
            </a:r>
            <a:endParaRPr sz="2800">
              <a:latin typeface="Georgia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200" y="653483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5" dirty="0" smtClean="0">
                <a:solidFill>
                  <a:schemeClr val="accent2">
                    <a:lumMod val="50000"/>
                  </a:schemeClr>
                </a:solidFill>
                <a:latin typeface="Bahnschrift SemiLight" pitchFamily="34" charset="0"/>
                <a:cs typeface="Comic Sans MS"/>
              </a:rPr>
              <a:t>KRISHNA BIRADAR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ahnschrift SemiLight" pitchFamily="34" charset="0"/>
              <a:cs typeface="Comic Sans M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7400" y="2667000"/>
            <a:ext cx="8060945" cy="290079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59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sz="2800" spc="-15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Sample</a:t>
            </a:r>
            <a:r>
              <a:rPr sz="2800" spc="45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file</a:t>
            </a:r>
            <a:r>
              <a:rPr sz="2800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name</a:t>
            </a:r>
            <a:r>
              <a:rPr sz="2800" spc="50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(ex</a:t>
            </a:r>
            <a:r>
              <a:rPr sz="2800" spc="10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bank-additional-full.csv)</a:t>
            </a:r>
            <a:endParaRPr sz="2800">
              <a:latin typeface="Bahnschrift SemiBold Condensed" pitchFamily="34" charset="0"/>
              <a:cs typeface="Comic Sans MS"/>
            </a:endParaRPr>
          </a:p>
          <a:p>
            <a:pPr marL="195580" indent="-182880">
              <a:lnSpc>
                <a:spcPct val="100000"/>
              </a:lnSpc>
              <a:spcBef>
                <a:spcPts val="3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sz="2800" spc="-10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Length</a:t>
            </a:r>
            <a:r>
              <a:rPr sz="2800" spc="25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of</a:t>
            </a:r>
            <a:r>
              <a:rPr sz="2800" spc="-20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date</a:t>
            </a:r>
            <a:r>
              <a:rPr sz="2800" spc="-15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 stamp(8</a:t>
            </a:r>
            <a:r>
              <a:rPr sz="2800" spc="85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digits)</a:t>
            </a:r>
            <a:endParaRPr sz="2800">
              <a:latin typeface="Bahnschrift SemiBold Condensed" pitchFamily="34" charset="0"/>
              <a:cs typeface="Comic Sans MS"/>
            </a:endParaRPr>
          </a:p>
          <a:p>
            <a:pPr marL="195580" indent="-182880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sz="2800" spc="-10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Length</a:t>
            </a:r>
            <a:r>
              <a:rPr sz="2800" spc="25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of</a:t>
            </a:r>
            <a:r>
              <a:rPr sz="2800" spc="-20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time</a:t>
            </a:r>
            <a:r>
              <a:rPr sz="2800" spc="20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stamp(6</a:t>
            </a:r>
            <a:r>
              <a:rPr sz="2800" spc="60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digits)</a:t>
            </a:r>
            <a:endParaRPr sz="2800">
              <a:latin typeface="Bahnschrift SemiBold Condensed" pitchFamily="34" charset="0"/>
              <a:cs typeface="Comic Sans MS"/>
            </a:endParaRPr>
          </a:p>
          <a:p>
            <a:pPr marL="195580" indent="-182880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sz="2800" spc="-15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Number</a:t>
            </a:r>
            <a:r>
              <a:rPr sz="2800" spc="40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of</a:t>
            </a:r>
            <a:r>
              <a:rPr sz="2800" spc="-25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Columns</a:t>
            </a:r>
            <a:endParaRPr sz="2800">
              <a:latin typeface="Bahnschrift SemiBold Condensed" pitchFamily="34" charset="0"/>
              <a:cs typeface="Comic Sans MS"/>
            </a:endParaRPr>
          </a:p>
          <a:p>
            <a:pPr marL="195580" indent="-182880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sz="2800" spc="-10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Column</a:t>
            </a:r>
            <a:r>
              <a:rPr sz="2800" spc="-15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names</a:t>
            </a:r>
            <a:endParaRPr sz="2800">
              <a:latin typeface="Bahnschrift SemiBold Condensed" pitchFamily="34" charset="0"/>
              <a:cs typeface="Comic Sans MS"/>
            </a:endParaRPr>
          </a:p>
          <a:p>
            <a:pPr marL="195580" indent="-182880">
              <a:lnSpc>
                <a:spcPct val="100000"/>
              </a:lnSpc>
              <a:spcBef>
                <a:spcPts val="36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sz="2800" spc="-10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Column data</a:t>
            </a:r>
            <a:r>
              <a:rPr sz="2800" spc="10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Bahnschrift SemiBold Condensed" pitchFamily="34" charset="0"/>
                <a:cs typeface="Comic Sans MS"/>
              </a:rPr>
              <a:t>type</a:t>
            </a:r>
            <a:endParaRPr sz="2800">
              <a:latin typeface="Bahnschrift SemiBold Condensed" pitchFamily="34" charset="0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9800" y="1828800"/>
            <a:ext cx="57150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none" dirty="0">
                <a:latin typeface="Georgia" pitchFamily="18" charset="0"/>
                <a:cs typeface="Times New Roman" pitchFamily="18" charset="0"/>
              </a:rPr>
              <a:t>DATA SHARING AGREEMENT</a:t>
            </a:r>
            <a:endParaRPr sz="2800"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53600" y="6534834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5" dirty="0" smtClean="0">
                <a:solidFill>
                  <a:schemeClr val="accent2">
                    <a:lumMod val="50000"/>
                  </a:schemeClr>
                </a:solidFill>
                <a:latin typeface="Bahnschrift SemiLight" pitchFamily="34" charset="0"/>
                <a:cs typeface="Comic Sans MS"/>
              </a:rPr>
              <a:t>KRISHNA BIRADAR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ahnschrift SemiLight" pitchFamily="34" charset="0"/>
              <a:cs typeface="Comic Sans M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838200"/>
            <a:ext cx="2475735" cy="4178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95"/>
              </a:spcBef>
            </a:pPr>
            <a:r>
              <a:rPr sz="20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itchFamily="18" charset="0"/>
                <a:ea typeface="Gadugi" pitchFamily="34" charset="0"/>
                <a:cs typeface="Times New Roman" pitchFamily="18" charset="0"/>
              </a:rPr>
              <a:t>ARCHIETECTURE</a:t>
            </a:r>
            <a:endParaRPr sz="2000">
              <a:solidFill>
                <a:schemeClr val="tx1">
                  <a:lumMod val="85000"/>
                  <a:lumOff val="15000"/>
                </a:schemeClr>
              </a:solidFill>
              <a:latin typeface="Georgia" pitchFamily="18" charset="0"/>
              <a:ea typeface="Gadugi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53600" y="64770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5" dirty="0" smtClean="0">
                <a:solidFill>
                  <a:schemeClr val="accent2">
                    <a:lumMod val="50000"/>
                  </a:schemeClr>
                </a:solidFill>
                <a:latin typeface="Bahnschrift SemiLight" pitchFamily="34" charset="0"/>
                <a:cs typeface="Comic Sans MS"/>
              </a:rPr>
              <a:t>KRISHNA BIRADAR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ahnschrift SemiLight" pitchFamily="34" charset="0"/>
              <a:cs typeface="Comic Sans M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1600200"/>
            <a:ext cx="9677400" cy="444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The</a:t>
            </a:r>
            <a:r>
              <a:rPr sz="24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zip</a:t>
            </a:r>
            <a:r>
              <a:rPr sz="24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file</a:t>
            </a:r>
            <a:r>
              <a:rPr sz="24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includes</a:t>
            </a:r>
            <a:r>
              <a:rPr sz="24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two</a:t>
            </a:r>
            <a:r>
              <a:rPr sz="24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datasets: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  <a:p>
            <a:pPr marL="387350" marR="89535" indent="-287020">
              <a:lnSpc>
                <a:spcPct val="100000"/>
              </a:lnSpc>
              <a:buAutoNum type="arabicParenR"/>
              <a:tabLst>
                <a:tab pos="387985" algn="l"/>
              </a:tabLst>
            </a:pP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bank-additional-full.csv</a:t>
            </a:r>
            <a:r>
              <a:rPr sz="2400" spc="1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with</a:t>
            </a:r>
            <a:r>
              <a:rPr sz="2400" spc="3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all</a:t>
            </a:r>
            <a:r>
              <a:rPr sz="2400" spc="3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examples, </a:t>
            </a:r>
            <a:r>
              <a:rPr sz="2400" spc="-58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ordered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by date</a:t>
            </a:r>
            <a:r>
              <a:rPr sz="24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(from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May</a:t>
            </a:r>
            <a:r>
              <a:rPr sz="2400" spc="3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2008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to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November</a:t>
            </a:r>
            <a:r>
              <a:rPr sz="2400" spc="9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2010).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  <a:p>
            <a:pPr marL="387350" marR="160020" indent="-28702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87985" algn="l"/>
              </a:tabLst>
            </a:pP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bank-additional.csv</a:t>
            </a:r>
            <a:r>
              <a:rPr sz="2400" spc="10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with</a:t>
            </a:r>
            <a:r>
              <a:rPr sz="24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10%</a:t>
            </a:r>
            <a:r>
              <a:rPr sz="24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of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the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examples</a:t>
            </a:r>
            <a:r>
              <a:rPr sz="2400" spc="8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(4119),</a:t>
            </a:r>
            <a:r>
              <a:rPr sz="2400" spc="7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randomly</a:t>
            </a:r>
            <a:r>
              <a:rPr sz="24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selected</a:t>
            </a:r>
            <a:r>
              <a:rPr sz="24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from </a:t>
            </a:r>
            <a:r>
              <a:rPr sz="2400" spc="-58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bank-additional-full.csv.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  <a:p>
            <a:pPr marL="387350" marR="172085" indent="-287020" algn="just">
              <a:lnSpc>
                <a:spcPct val="100000"/>
              </a:lnSpc>
              <a:buAutoNum type="arabicParenR"/>
              <a:tabLst>
                <a:tab pos="387985" algn="l"/>
              </a:tabLst>
            </a:pP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The 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smallest dataset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is provided to 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test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more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computationally 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demanding machine </a:t>
            </a:r>
            <a:r>
              <a:rPr sz="2400" spc="-58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learning</a:t>
            </a:r>
            <a:r>
              <a:rPr sz="2400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algorithms</a:t>
            </a:r>
            <a:r>
              <a:rPr sz="24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(e.g.,</a:t>
            </a:r>
            <a:r>
              <a:rPr sz="24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SVM).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  <a:p>
            <a:pPr marL="387350" marR="5080" indent="-28702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87985" algn="l"/>
              </a:tabLst>
            </a:pP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The</a:t>
            </a:r>
            <a:r>
              <a:rPr sz="24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binary</a:t>
            </a:r>
            <a:r>
              <a:rPr sz="24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classification</a:t>
            </a:r>
            <a:r>
              <a:rPr sz="2400" spc="7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goal</a:t>
            </a:r>
            <a:r>
              <a:rPr sz="24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is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to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predict </a:t>
            </a:r>
            <a:r>
              <a:rPr sz="2400" spc="-58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if</a:t>
            </a:r>
            <a:r>
              <a:rPr sz="24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the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client</a:t>
            </a:r>
            <a:r>
              <a:rPr sz="24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will</a:t>
            </a:r>
            <a:r>
              <a:rPr sz="24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subscribe</a:t>
            </a:r>
            <a:r>
              <a:rPr sz="2400" spc="5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bank</a:t>
            </a:r>
            <a:r>
              <a:rPr sz="24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term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deposit</a:t>
            </a:r>
            <a:r>
              <a:rPr sz="24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(variable</a:t>
            </a:r>
            <a:r>
              <a:rPr sz="2400" spc="8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y).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  <a:p>
            <a:pPr marL="387350" marR="438784" indent="-287020">
              <a:lnSpc>
                <a:spcPct val="100000"/>
              </a:lnSpc>
              <a:buAutoNum type="arabicParenR"/>
              <a:tabLst>
                <a:tab pos="387985" algn="l"/>
              </a:tabLst>
            </a:pP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Number</a:t>
            </a:r>
            <a:r>
              <a:rPr sz="2400" spc="6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of 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Instances:</a:t>
            </a:r>
            <a:r>
              <a:rPr sz="2400" spc="9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41188</a:t>
            </a:r>
            <a:r>
              <a:rPr sz="2400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for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bank- </a:t>
            </a:r>
            <a:r>
              <a:rPr sz="2400" spc="-58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additional-full.csv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  <a:p>
            <a:pPr marL="387350" indent="-28702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87985" algn="l"/>
              </a:tabLst>
            </a:pP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Number</a:t>
            </a:r>
            <a:r>
              <a:rPr sz="2400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of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Attributes:</a:t>
            </a:r>
            <a:r>
              <a:rPr sz="2400" spc="7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20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+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output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  <a:p>
            <a:pPr marL="387350">
              <a:lnSpc>
                <a:spcPct val="100000"/>
              </a:lnSpc>
            </a:pP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attribute.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990600"/>
            <a:ext cx="3165855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dirty="0">
                <a:latin typeface="Georgia" pitchFamily="18" charset="0"/>
                <a:cs typeface="Trebuchet MS"/>
              </a:rPr>
              <a:t>DATA OVERVIEW</a:t>
            </a:r>
            <a:r>
              <a:rPr sz="1800" u="none" dirty="0">
                <a:latin typeface="Georgia" pitchFamily="18" charset="0"/>
                <a:cs typeface="Trebuchet MS"/>
              </a:rPr>
              <a:t>:</a:t>
            </a:r>
            <a:endParaRPr sz="1800">
              <a:latin typeface="Georgia" pitchFamily="18" charset="0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400" y="6477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5" dirty="0" smtClean="0">
                <a:solidFill>
                  <a:schemeClr val="accent2">
                    <a:lumMod val="50000"/>
                  </a:schemeClr>
                </a:solidFill>
                <a:latin typeface="Bahnschrift SemiLight" pitchFamily="34" charset="0"/>
                <a:cs typeface="Comic Sans MS"/>
              </a:rPr>
              <a:t>KRISHNA BIRADAR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ahnschrift SemiLight" pitchFamily="34" charset="0"/>
              <a:cs typeface="Comic Sans M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1905000"/>
            <a:ext cx="9467848" cy="43576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810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Key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indicators</a:t>
            </a:r>
            <a:r>
              <a:rPr sz="24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displaying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summary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of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the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Bank </a:t>
            </a:r>
            <a:r>
              <a:rPr sz="2400" spc="-5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marketing</a:t>
            </a:r>
            <a:r>
              <a:rPr sz="2400" spc="3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Campaign’s</a:t>
            </a:r>
            <a:r>
              <a:rPr sz="24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results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and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subscribers’ 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information</a:t>
            </a:r>
            <a:r>
              <a:rPr sz="2400" spc="4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based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on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various</a:t>
            </a:r>
            <a:r>
              <a:rPr sz="24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parameters</a:t>
            </a:r>
            <a:r>
              <a:rPr sz="24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: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  <a:p>
            <a:pPr marL="240665" indent="-228600">
              <a:lnSpc>
                <a:spcPct val="100000"/>
              </a:lnSpc>
              <a:spcBef>
                <a:spcPts val="2165"/>
              </a:spcBef>
              <a:buAutoNum type="arabicPeriod"/>
              <a:tabLst>
                <a:tab pos="24130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No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of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Subscribers</a:t>
            </a:r>
            <a:r>
              <a:rPr sz="2400" spc="-8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based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on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age</a:t>
            </a:r>
            <a:r>
              <a:rPr sz="24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range.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  <a:p>
            <a:pPr marL="12700" marR="956310">
              <a:lnSpc>
                <a:spcPct val="100000"/>
              </a:lnSpc>
              <a:buAutoNum type="arabicPeriod"/>
              <a:tabLst>
                <a:tab pos="277495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Subscriber’s</a:t>
            </a:r>
            <a:r>
              <a:rPr sz="2400" spc="-8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demographics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such</a:t>
            </a:r>
            <a:r>
              <a:rPr sz="24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as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age,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job, </a:t>
            </a:r>
            <a:r>
              <a:rPr sz="2400" spc="-5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education</a:t>
            </a:r>
            <a:r>
              <a:rPr sz="2400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and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marital</a:t>
            </a:r>
            <a:r>
              <a:rPr sz="24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status.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  <a:p>
            <a:pPr marL="276860" indent="-264795">
              <a:lnSpc>
                <a:spcPct val="100000"/>
              </a:lnSpc>
              <a:buAutoNum type="arabicPeriod"/>
              <a:tabLst>
                <a:tab pos="277495" algn="l"/>
              </a:tabLst>
            </a:pP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Credit default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information</a:t>
            </a:r>
            <a:r>
              <a:rPr sz="2400" spc="4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and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analytics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  <a:p>
            <a:pPr marL="276860" indent="-264795">
              <a:lnSpc>
                <a:spcPct val="100000"/>
              </a:lnSpc>
              <a:buAutoNum type="arabicPeriod"/>
              <a:tabLst>
                <a:tab pos="277495" algn="l"/>
              </a:tabLst>
            </a:pP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Employment</a:t>
            </a:r>
            <a:r>
              <a:rPr sz="24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variation</a:t>
            </a:r>
            <a:r>
              <a:rPr sz="2400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rate</a:t>
            </a:r>
            <a:r>
              <a:rPr sz="24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-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quarterly</a:t>
            </a:r>
            <a:r>
              <a:rPr sz="24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indicator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  <a:p>
            <a:pPr marL="276860" indent="-26479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77495" algn="l"/>
              </a:tabLst>
            </a:pP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Consumer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price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index</a:t>
            </a:r>
            <a:r>
              <a:rPr sz="24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-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monthly</a:t>
            </a:r>
            <a:r>
              <a:rPr sz="24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indicator</a:t>
            </a:r>
            <a:r>
              <a:rPr sz="2400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(numeric)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  <a:p>
            <a:pPr marL="276860" indent="-264795">
              <a:lnSpc>
                <a:spcPct val="100000"/>
              </a:lnSpc>
              <a:buAutoNum type="arabicPeriod"/>
              <a:tabLst>
                <a:tab pos="277495" algn="l"/>
              </a:tabLst>
            </a:pP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Consumer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confidence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index</a:t>
            </a:r>
            <a:r>
              <a:rPr sz="24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-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monthly</a:t>
            </a:r>
            <a:r>
              <a:rPr sz="24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indicator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(numeric)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  <a:p>
            <a:pPr marL="276860" indent="-264795">
              <a:lnSpc>
                <a:spcPct val="100000"/>
              </a:lnSpc>
              <a:buAutoNum type="arabicPeriod" startAt="7"/>
              <a:tabLst>
                <a:tab pos="277495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Euribor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3-month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rate</a:t>
            </a:r>
            <a:r>
              <a:rPr sz="24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-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daily</a:t>
            </a:r>
            <a:r>
              <a:rPr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indicator</a:t>
            </a:r>
            <a:r>
              <a:rPr sz="2400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(numeric)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  <a:p>
            <a:pPr marL="276860" indent="-264795">
              <a:lnSpc>
                <a:spcPct val="100000"/>
              </a:lnSpc>
              <a:buAutoNum type="arabicPeriod" startAt="7"/>
              <a:tabLst>
                <a:tab pos="277495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Number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of</a:t>
            </a:r>
            <a:r>
              <a:rPr sz="24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employees</a:t>
            </a:r>
            <a:r>
              <a:rPr sz="24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-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quarterly</a:t>
            </a:r>
            <a:r>
              <a:rPr sz="24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indicator</a:t>
            </a:r>
            <a:r>
              <a:rPr sz="24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 </a:t>
            </a: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itchFamily="34" charset="0"/>
                <a:cs typeface="Comic Sans MS"/>
              </a:rPr>
              <a:t>(numeric)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itchFamily="34" charset="0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1219200"/>
            <a:ext cx="44196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u="none" dirty="0">
                <a:latin typeface="Georgia" pitchFamily="18" charset="0"/>
                <a:cs typeface="Trebuchet MS"/>
              </a:rPr>
              <a:t>KEY PERFORMANCE INDICATOR</a:t>
            </a:r>
            <a:endParaRPr sz="2000">
              <a:latin typeface="Georgia" pitchFamily="18" charset="0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34600" y="653483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5" dirty="0" smtClean="0">
                <a:solidFill>
                  <a:schemeClr val="accent2">
                    <a:lumMod val="50000"/>
                  </a:schemeClr>
                </a:solidFill>
                <a:latin typeface="Bahnschrift SemiLight" pitchFamily="34" charset="0"/>
                <a:cs typeface="Comic Sans MS"/>
              </a:rPr>
              <a:t>KRISHNA BIRADAR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ahnschrift SemiLight" pitchFamily="34" charset="0"/>
              <a:cs typeface="Comic Sans M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838200"/>
            <a:ext cx="2514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dirty="0">
                <a:latin typeface="Trebuchet MS"/>
                <a:cs typeface="Trebuchet MS"/>
              </a:rPr>
              <a:t>INSIGHT SUMMARY</a:t>
            </a:r>
            <a:r>
              <a:rPr sz="1800" b="1" u="none" spc="-265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225561"/>
            <a:ext cx="10515600" cy="5632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800"/>
              </a:lnSpc>
              <a:spcBef>
                <a:spcPts val="100"/>
              </a:spcBef>
            </a:pP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Insight 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1:</a:t>
            </a:r>
            <a:r>
              <a:rPr sz="16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People 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who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work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in Administration,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technician and 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Blue-collar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jobs subscribe 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to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term 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deposit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the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most. </a:t>
            </a:r>
            <a:r>
              <a:rPr sz="1600" spc="-34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Insight</a:t>
            </a:r>
            <a:r>
              <a:rPr sz="16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2:</a:t>
            </a:r>
            <a:r>
              <a:rPr sz="1600" spc="36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People</a:t>
            </a:r>
            <a:r>
              <a:rPr sz="16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who</a:t>
            </a:r>
            <a:r>
              <a:rPr sz="160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are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entrepreneur,</a:t>
            </a:r>
            <a:r>
              <a:rPr sz="1600" spc="5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unemployed</a:t>
            </a:r>
            <a:r>
              <a:rPr sz="16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or housemaid</a:t>
            </a:r>
            <a:r>
              <a:rPr sz="16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subscribe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to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term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deposit</a:t>
            </a:r>
            <a:r>
              <a:rPr sz="16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the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least.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Bahnschrift SemiLight" pitchFamily="34" charset="0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Insight</a:t>
            </a:r>
            <a:r>
              <a:rPr sz="16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3: 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Students,</a:t>
            </a:r>
            <a:r>
              <a:rPr sz="16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retired</a:t>
            </a:r>
            <a:r>
              <a:rPr sz="16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and</a:t>
            </a:r>
            <a:r>
              <a:rPr sz="1600" spc="-3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unemployed</a:t>
            </a:r>
            <a:r>
              <a:rPr sz="16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are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easiest</a:t>
            </a:r>
            <a:r>
              <a:rPr sz="1600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to</a:t>
            </a:r>
            <a:r>
              <a:rPr sz="160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get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whereas entrepreneur,</a:t>
            </a:r>
            <a:r>
              <a:rPr sz="1600" spc="5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blue-collar</a:t>
            </a:r>
            <a:r>
              <a:rPr sz="16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and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Bahnschrift SemiLight" pitchFamily="34" charset="0"/>
              <a:cs typeface="Comic Sans MS"/>
            </a:endParaRPr>
          </a:p>
          <a:p>
            <a:pPr marL="842010">
              <a:lnSpc>
                <a:spcPct val="100000"/>
              </a:lnSpc>
              <a:spcBef>
                <a:spcPts val="795"/>
              </a:spcBef>
            </a:pP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service</a:t>
            </a:r>
            <a:r>
              <a:rPr sz="1600" spc="3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people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are</a:t>
            </a:r>
            <a:r>
              <a:rPr sz="16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difficult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to</a:t>
            </a:r>
            <a:r>
              <a:rPr sz="16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get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subscribed.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Bahnschrift SemiLight" pitchFamily="34" charset="0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Insight</a:t>
            </a:r>
            <a:r>
              <a:rPr sz="16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4:  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Conversion</a:t>
            </a:r>
            <a:r>
              <a:rPr sz="1600" spc="7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rate</a:t>
            </a:r>
            <a:r>
              <a:rPr sz="16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of</a:t>
            </a:r>
            <a:r>
              <a:rPr sz="16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married people is</a:t>
            </a:r>
            <a:r>
              <a:rPr sz="16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higher 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than</a:t>
            </a:r>
            <a:r>
              <a:rPr sz="1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the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single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and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divorced</a:t>
            </a:r>
            <a:r>
              <a:rPr sz="16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people.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Bahnschrift SemiLight" pitchFamily="34" charset="0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Insight</a:t>
            </a:r>
            <a:r>
              <a:rPr sz="16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5:</a:t>
            </a:r>
            <a:r>
              <a:rPr sz="1600" spc="37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Customers</a:t>
            </a:r>
            <a:r>
              <a:rPr sz="1600" spc="3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who</a:t>
            </a:r>
            <a:r>
              <a:rPr sz="160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have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either</a:t>
            </a:r>
            <a:r>
              <a:rPr sz="1600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University</a:t>
            </a:r>
            <a:r>
              <a:rPr sz="16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degree</a:t>
            </a:r>
            <a:r>
              <a:rPr sz="16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or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went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High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school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or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have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enrolled</a:t>
            </a:r>
            <a:r>
              <a:rPr sz="16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in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Bahnschrift SemiLight" pitchFamily="34" charset="0"/>
              <a:cs typeface="Comic Sans MS"/>
            </a:endParaRPr>
          </a:p>
          <a:p>
            <a:pPr marL="842010">
              <a:lnSpc>
                <a:spcPct val="100000"/>
              </a:lnSpc>
              <a:spcBef>
                <a:spcPts val="795"/>
              </a:spcBef>
            </a:pP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professional</a:t>
            </a:r>
            <a:r>
              <a:rPr sz="1600" spc="3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course</a:t>
            </a:r>
            <a:r>
              <a:rPr sz="16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subscribed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the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term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deposits</a:t>
            </a:r>
            <a:r>
              <a:rPr sz="16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most.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Bahnschrift SemiLight" pitchFamily="34" charset="0"/>
              <a:cs typeface="Comic Sans MS"/>
            </a:endParaRPr>
          </a:p>
          <a:p>
            <a:pPr marL="12700" marR="1691005">
              <a:lnSpc>
                <a:spcPct val="155100"/>
              </a:lnSpc>
              <a:spcBef>
                <a:spcPts val="20"/>
              </a:spcBef>
            </a:pP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Insight</a:t>
            </a:r>
            <a:r>
              <a:rPr sz="16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6: 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In</a:t>
            </a:r>
            <a:r>
              <a:rPr sz="16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the</a:t>
            </a:r>
            <a:r>
              <a:rPr sz="160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age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between</a:t>
            </a:r>
            <a:r>
              <a:rPr sz="16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60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to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80</a:t>
            </a:r>
            <a:r>
              <a:rPr sz="16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and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above</a:t>
            </a:r>
            <a:r>
              <a:rPr sz="16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the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Leads 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conversion</a:t>
            </a:r>
            <a:r>
              <a:rPr sz="1600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rate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is</a:t>
            </a:r>
            <a:r>
              <a:rPr sz="16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maximum. </a:t>
            </a:r>
            <a:r>
              <a:rPr sz="1600" spc="-34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Insight</a:t>
            </a:r>
            <a:r>
              <a:rPr sz="16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7:</a:t>
            </a:r>
            <a:r>
              <a:rPr sz="1600" spc="36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People</a:t>
            </a:r>
            <a:r>
              <a:rPr sz="16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in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the</a:t>
            </a:r>
            <a:r>
              <a:rPr sz="16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age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range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of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(30-40)</a:t>
            </a:r>
            <a:r>
              <a:rPr sz="16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are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targeted</a:t>
            </a:r>
            <a:r>
              <a:rPr sz="1600" spc="-3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maximum.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Bahnschrift SemiLight" pitchFamily="34" charset="0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Insight</a:t>
            </a:r>
            <a:r>
              <a:rPr sz="16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8:</a:t>
            </a:r>
            <a:r>
              <a:rPr sz="1600" spc="36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All</a:t>
            </a:r>
            <a:r>
              <a:rPr sz="16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of</a:t>
            </a:r>
            <a:r>
              <a:rPr sz="16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the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Customers</a:t>
            </a:r>
            <a:r>
              <a:rPr sz="16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who</a:t>
            </a:r>
            <a:r>
              <a:rPr sz="16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have</a:t>
            </a:r>
            <a:r>
              <a:rPr sz="16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subscribed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term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deposit</a:t>
            </a:r>
            <a:r>
              <a:rPr sz="1600" spc="3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have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not</a:t>
            </a:r>
            <a:r>
              <a:rPr sz="16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defaulted</a:t>
            </a:r>
            <a:r>
              <a:rPr sz="16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on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credit.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Bahnschrift SemiLight" pitchFamily="34" charset="0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Insight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9:</a:t>
            </a:r>
            <a:r>
              <a:rPr sz="1600" spc="36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Approximately</a:t>
            </a:r>
            <a:r>
              <a:rPr sz="1600" spc="-4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half</a:t>
            </a:r>
            <a:r>
              <a:rPr sz="1600" spc="-3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of</a:t>
            </a:r>
            <a:r>
              <a:rPr sz="16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the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total</a:t>
            </a:r>
            <a:r>
              <a:rPr sz="1600" spc="-4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leads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have</a:t>
            </a:r>
            <a:r>
              <a:rPr sz="16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a</a:t>
            </a:r>
            <a:r>
              <a:rPr sz="16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home</a:t>
            </a:r>
            <a:r>
              <a:rPr sz="16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loan</a:t>
            </a:r>
            <a:r>
              <a:rPr sz="160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on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them.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Bahnschrift SemiLight" pitchFamily="34" charset="0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Insight</a:t>
            </a:r>
            <a:r>
              <a:rPr sz="16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10:</a:t>
            </a:r>
            <a:r>
              <a:rPr sz="1600" spc="35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Approximately</a:t>
            </a:r>
            <a:r>
              <a:rPr sz="1600" spc="-4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50%</a:t>
            </a:r>
            <a:r>
              <a:rPr sz="160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of</a:t>
            </a:r>
            <a:r>
              <a:rPr sz="16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the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customers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subscribed</a:t>
            </a:r>
            <a:r>
              <a:rPr sz="16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within</a:t>
            </a:r>
            <a:r>
              <a:rPr sz="160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1</a:t>
            </a:r>
            <a:r>
              <a:rPr sz="16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contact.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Bahnschrift SemiLight" pitchFamily="34" charset="0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Insight</a:t>
            </a:r>
            <a:r>
              <a:rPr sz="16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11:</a:t>
            </a:r>
            <a:r>
              <a:rPr sz="1600" spc="37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There</a:t>
            </a:r>
            <a:r>
              <a:rPr sz="16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are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two</a:t>
            </a:r>
            <a:r>
              <a:rPr sz="16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types</a:t>
            </a:r>
            <a:r>
              <a:rPr sz="16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of</a:t>
            </a:r>
            <a:r>
              <a:rPr sz="16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people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that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is;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Cellular</a:t>
            </a:r>
            <a:r>
              <a:rPr sz="160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and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Telephone</a:t>
            </a:r>
            <a:r>
              <a:rPr sz="16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Users</a:t>
            </a:r>
            <a:r>
              <a:rPr sz="16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and out</a:t>
            </a:r>
            <a:r>
              <a:rPr sz="16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of</a:t>
            </a:r>
            <a:r>
              <a:rPr sz="16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which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Bahnschrift SemiLight" pitchFamily="34" charset="0"/>
              <a:cs typeface="Comic Sans MS"/>
            </a:endParaRPr>
          </a:p>
          <a:p>
            <a:pPr marL="933450">
              <a:lnSpc>
                <a:spcPct val="100000"/>
              </a:lnSpc>
              <a:spcBef>
                <a:spcPts val="820"/>
              </a:spcBef>
            </a:pP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there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are</a:t>
            </a:r>
            <a:r>
              <a:rPr sz="16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63.47%</a:t>
            </a:r>
            <a:r>
              <a:rPr sz="160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of</a:t>
            </a:r>
            <a:r>
              <a:rPr sz="16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the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Subscribers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are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Cellular</a:t>
            </a:r>
            <a:r>
              <a:rPr sz="160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users.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Bahnschrift SemiLight" pitchFamily="34" charset="0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Insight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12:</a:t>
            </a:r>
            <a:r>
              <a:rPr sz="16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Average duration</a:t>
            </a:r>
            <a:r>
              <a:rPr sz="16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per</a:t>
            </a:r>
            <a:r>
              <a:rPr sz="16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call</a:t>
            </a:r>
            <a:r>
              <a:rPr sz="160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for</a:t>
            </a:r>
            <a:r>
              <a:rPr sz="16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customers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who</a:t>
            </a:r>
            <a:r>
              <a:rPr sz="160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subscribe</a:t>
            </a:r>
            <a:r>
              <a:rPr sz="16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to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term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deposit</a:t>
            </a:r>
            <a:r>
              <a:rPr sz="16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is</a:t>
            </a:r>
            <a:r>
              <a:rPr sz="1600" spc="7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258.29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secs,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Bahnschrift SemiLight" pitchFamily="34" charset="0"/>
              <a:cs typeface="Comic Sans MS"/>
            </a:endParaRPr>
          </a:p>
          <a:p>
            <a:pPr marL="979169">
              <a:lnSpc>
                <a:spcPct val="100000"/>
              </a:lnSpc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maximum call</a:t>
            </a:r>
            <a:r>
              <a:rPr sz="1600" spc="-4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duration</a:t>
            </a:r>
            <a:r>
              <a:rPr sz="16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is</a:t>
            </a:r>
            <a:r>
              <a:rPr sz="16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4918</a:t>
            </a:r>
            <a:r>
              <a:rPr sz="16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secs</a:t>
            </a:r>
            <a:r>
              <a:rPr sz="16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and</a:t>
            </a:r>
            <a:r>
              <a:rPr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minimum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is</a:t>
            </a:r>
            <a:r>
              <a:rPr sz="16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0</a:t>
            </a:r>
            <a:r>
              <a:rPr sz="16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itchFamily="34" charset="0"/>
                <a:cs typeface="Comic Sans MS"/>
              </a:rPr>
              <a:t>sec.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Bahnschrift SemiLight" pitchFamily="34" charset="0"/>
              <a:cs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34600" y="653483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5" dirty="0" smtClean="0">
                <a:solidFill>
                  <a:schemeClr val="accent2">
                    <a:lumMod val="50000"/>
                  </a:schemeClr>
                </a:solidFill>
                <a:latin typeface="Bahnschrift SemiLight" pitchFamily="34" charset="0"/>
                <a:cs typeface="Comic Sans MS"/>
              </a:rPr>
              <a:t>KRISHNA BIRADAR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ahnschrift SemiLight" pitchFamily="34" charset="0"/>
              <a:cs typeface="Comic Sans M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792" y="502919"/>
            <a:ext cx="9055608" cy="51907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0" y="6534834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5" dirty="0" smtClean="0">
                <a:solidFill>
                  <a:schemeClr val="accent2">
                    <a:lumMod val="50000"/>
                  </a:schemeClr>
                </a:solidFill>
                <a:latin typeface="Bahnschrift SemiLight" pitchFamily="34" charset="0"/>
                <a:cs typeface="Comic Sans MS"/>
              </a:rPr>
              <a:t>KRISHNA BIRADAR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ahnschrift SemiLight" pitchFamily="34" charset="0"/>
              <a:cs typeface="Comic Sans M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1541" y="563880"/>
            <a:ext cx="9244583" cy="52273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0" y="653483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5" dirty="0" smtClean="0">
                <a:solidFill>
                  <a:schemeClr val="accent2">
                    <a:lumMod val="50000"/>
                  </a:schemeClr>
                </a:solidFill>
                <a:latin typeface="Bahnschrift SemiLight" pitchFamily="34" charset="0"/>
                <a:cs typeface="Comic Sans MS"/>
              </a:rPr>
              <a:t>KRISHNA BIRADAR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ahnschrift SemiLight" pitchFamily="34" charset="0"/>
              <a:cs typeface="Comic Sans M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</TotalTime>
  <Words>922</Words>
  <Application>Microsoft Office PowerPoint</Application>
  <PresentationFormat>Custom</PresentationFormat>
  <Paragraphs>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BANK MARKETING ANALYTICS</vt:lpstr>
      <vt:lpstr>OBJECTIVE :</vt:lpstr>
      <vt:lpstr>DATA SHARING AGREEMENT</vt:lpstr>
      <vt:lpstr>ARCHIETECTURE</vt:lpstr>
      <vt:lpstr>DATA OVERVIEW:</vt:lpstr>
      <vt:lpstr>KEY PERFORMANCE INDICATOR</vt:lpstr>
      <vt:lpstr>INSIGHT SUMMARY:</vt:lpstr>
      <vt:lpstr>Slide 8</vt:lpstr>
      <vt:lpstr>Slide 9</vt:lpstr>
      <vt:lpstr>Slide 10</vt:lpstr>
      <vt:lpstr>INSIGHTS FROM DASHBOARD</vt:lpstr>
      <vt:lpstr>Slide 12</vt:lpstr>
      <vt:lpstr>Question &amp; Answer: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ANALYTICS</dc:title>
  <dc:creator>Student</dc:creator>
  <cp:lastModifiedBy>Student</cp:lastModifiedBy>
  <cp:revision>4</cp:revision>
  <dcterms:created xsi:type="dcterms:W3CDTF">2023-02-02T16:45:21Z</dcterms:created>
  <dcterms:modified xsi:type="dcterms:W3CDTF">2023-02-02T17:39:53Z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2023-02-02T00:00:00Z</vt:filetime>
  </property>
</Properties>
</file>