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780" y="3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822" y="462788"/>
            <a:ext cx="50327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4866" y="9419166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57200"/>
            <a:ext cx="478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HIGH</a:t>
            </a:r>
            <a:r>
              <a:rPr spc="165" dirty="0"/>
              <a:t> </a:t>
            </a:r>
            <a:r>
              <a:rPr spc="-80" dirty="0"/>
              <a:t>LEVEL</a:t>
            </a:r>
            <a:r>
              <a:rPr spc="175" dirty="0"/>
              <a:t> </a:t>
            </a:r>
            <a:r>
              <a:rPr spc="-85" dirty="0"/>
              <a:t>DESIGN</a:t>
            </a:r>
            <a:r>
              <a:rPr spc="170" dirty="0"/>
              <a:t> </a:t>
            </a:r>
            <a:r>
              <a:rPr spc="-90"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3124200"/>
            <a:ext cx="669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smtClean="0">
                <a:latin typeface="Arial"/>
                <a:cs typeface="Arial"/>
              </a:rPr>
              <a:t>BANK</a:t>
            </a:r>
            <a:r>
              <a:rPr sz="2400" b="1" spc="5" smtClean="0">
                <a:latin typeface="Arial"/>
                <a:cs typeface="Arial"/>
              </a:rPr>
              <a:t> </a:t>
            </a:r>
            <a:r>
              <a:rPr sz="2400" b="1" spc="-85">
                <a:latin typeface="Arial"/>
                <a:cs typeface="Arial"/>
              </a:rPr>
              <a:t>MARKETING</a:t>
            </a:r>
            <a:r>
              <a:rPr sz="2400" b="1" spc="-5">
                <a:latin typeface="Arial"/>
                <a:cs typeface="Arial"/>
              </a:rPr>
              <a:t> </a:t>
            </a:r>
            <a:r>
              <a:rPr sz="2400" b="1" spc="-80" smtClean="0"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4191000"/>
            <a:ext cx="2459609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00" b="1" spc="-10" dirty="0" smtClean="0">
                <a:latin typeface="Arial"/>
                <a:cs typeface="Arial"/>
              </a:rPr>
              <a:t>KRISHNA BIRADAR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4876800"/>
            <a:ext cx="195770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1140">
              <a:lnSpc>
                <a:spcPct val="113500"/>
              </a:lnSpc>
              <a:spcBef>
                <a:spcPts val="100"/>
              </a:spcBef>
            </a:pPr>
            <a:r>
              <a:rPr sz="1700" dirty="0">
                <a:latin typeface="Tahoma"/>
                <a:cs typeface="Tahoma"/>
              </a:rPr>
              <a:t>VERSION: </a:t>
            </a:r>
            <a:r>
              <a:rPr sz="1700" spc="-5" dirty="0">
                <a:latin typeface="Tahoma"/>
                <a:cs typeface="Tahoma"/>
              </a:rPr>
              <a:t>1.0 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DATED: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12/01/2023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42672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27556" y="839470"/>
            <a:ext cx="5753100" cy="83159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1935">
              <a:lnSpc>
                <a:spcPct val="113300"/>
              </a:lnSpc>
              <a:spcBef>
                <a:spcPts val="85"/>
              </a:spcBef>
            </a:pP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current </a:t>
            </a:r>
            <a:r>
              <a:rPr sz="1200" spc="25" dirty="0">
                <a:latin typeface="Tahoma"/>
                <a:cs typeface="Tahoma"/>
              </a:rPr>
              <a:t>business environment </a:t>
            </a:r>
            <a:r>
              <a:rPr sz="1200" spc="20" dirty="0">
                <a:latin typeface="Tahoma"/>
                <a:cs typeface="Tahoma"/>
              </a:rPr>
              <a:t>is constantly evolving.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global </a:t>
            </a:r>
            <a:r>
              <a:rPr sz="1200" spc="25" dirty="0">
                <a:latin typeface="Tahoma"/>
                <a:cs typeface="Tahoma"/>
              </a:rPr>
              <a:t>economic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scenario </a:t>
            </a:r>
            <a:r>
              <a:rPr sz="1200" spc="15" dirty="0">
                <a:latin typeface="Tahoma"/>
                <a:cs typeface="Tahoma"/>
              </a:rPr>
              <a:t>is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providing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opportunities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well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</a:t>
            </a:r>
            <a:r>
              <a:rPr sz="1200" spc="20" dirty="0">
                <a:latin typeface="Tahoma"/>
                <a:cs typeface="Tahoma"/>
              </a:rPr>
              <a:t> challenges.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factors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affecting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 environment are </a:t>
            </a:r>
            <a:r>
              <a:rPr sz="1200" spc="30" dirty="0">
                <a:latin typeface="Tahoma"/>
                <a:cs typeface="Tahoma"/>
              </a:rPr>
              <a:t>consumer </a:t>
            </a:r>
            <a:r>
              <a:rPr sz="1200" spc="25" dirty="0">
                <a:latin typeface="Tahoma"/>
                <a:cs typeface="Tahoma"/>
              </a:rPr>
              <a:t>needs, </a:t>
            </a:r>
            <a:r>
              <a:rPr sz="1200" spc="20" dirty="0">
                <a:latin typeface="Tahoma"/>
                <a:cs typeface="Tahoma"/>
              </a:rPr>
              <a:t>globalization, </a:t>
            </a:r>
            <a:r>
              <a:rPr sz="1200" spc="25" dirty="0">
                <a:latin typeface="Tahoma"/>
                <a:cs typeface="Tahoma"/>
              </a:rPr>
              <a:t>and government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policies,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12700" marR="61594">
              <a:lnSpc>
                <a:spcPct val="113300"/>
              </a:lnSpc>
              <a:spcBef>
                <a:spcPts val="1120"/>
              </a:spcBef>
            </a:pP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such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environment,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basically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has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action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steps.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organization </a:t>
            </a:r>
            <a:r>
              <a:rPr sz="1200" spc="25" dirty="0">
                <a:latin typeface="Tahoma"/>
                <a:cs typeface="Tahoma"/>
              </a:rPr>
              <a:t>can be </a:t>
            </a:r>
            <a:r>
              <a:rPr sz="1200" spc="20" dirty="0">
                <a:latin typeface="Tahoma"/>
                <a:cs typeface="Tahoma"/>
              </a:rPr>
              <a:t>reactive, anticipative,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adaptive,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or/and </a:t>
            </a:r>
            <a:r>
              <a:rPr sz="1200" spc="20" dirty="0">
                <a:latin typeface="Tahoma"/>
                <a:cs typeface="Tahoma"/>
              </a:rPr>
              <a:t>proactive.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For </a:t>
            </a:r>
            <a:r>
              <a:rPr sz="1200" spc="20" dirty="0">
                <a:latin typeface="Tahoma"/>
                <a:cs typeface="Tahoma"/>
              </a:rPr>
              <a:t>this,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organization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develop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new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strategy,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partnership,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12700" marR="111125">
              <a:lnSpc>
                <a:spcPct val="110800"/>
              </a:lnSpc>
              <a:spcBef>
                <a:spcPts val="1200"/>
              </a:spcBef>
            </a:pPr>
            <a:r>
              <a:rPr sz="1200" spc="25" dirty="0">
                <a:latin typeface="Tahoma"/>
                <a:cs typeface="Tahoma"/>
              </a:rPr>
              <a:t>Today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most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businesses </a:t>
            </a:r>
            <a:r>
              <a:rPr sz="1200" spc="25" dirty="0">
                <a:latin typeface="Tahoma"/>
                <a:cs typeface="Tahoma"/>
              </a:rPr>
              <a:t>are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having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computerized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support.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support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form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decision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support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system,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analysis,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12700" marR="187960">
              <a:lnSpc>
                <a:spcPct val="113599"/>
              </a:lnSpc>
              <a:spcBef>
                <a:spcPts val="1115"/>
              </a:spcBef>
            </a:pP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main </a:t>
            </a:r>
            <a:r>
              <a:rPr sz="1200" spc="20" dirty="0">
                <a:latin typeface="Tahoma"/>
                <a:cs typeface="Tahoma"/>
              </a:rPr>
              <a:t>objective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5" dirty="0">
                <a:latin typeface="Tahoma"/>
                <a:cs typeface="Tahoma"/>
              </a:rPr>
              <a:t>business </a:t>
            </a:r>
            <a:r>
              <a:rPr sz="1200" spc="20" dirty="0">
                <a:latin typeface="Tahoma"/>
                <a:cs typeface="Tahoma"/>
              </a:rPr>
              <a:t>intelligence </a:t>
            </a:r>
            <a:r>
              <a:rPr sz="1200" spc="15" dirty="0">
                <a:latin typeface="Tahoma"/>
                <a:cs typeface="Tahoma"/>
              </a:rPr>
              <a:t>is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20" dirty="0">
                <a:latin typeface="Tahoma"/>
                <a:cs typeface="Tahoma"/>
              </a:rPr>
              <a:t>bridge </a:t>
            </a:r>
            <a:r>
              <a:rPr sz="1200" spc="30" dirty="0">
                <a:latin typeface="Tahoma"/>
                <a:cs typeface="Tahoma"/>
              </a:rPr>
              <a:t>the gap </a:t>
            </a:r>
            <a:r>
              <a:rPr sz="1200" spc="25" dirty="0">
                <a:latin typeface="Tahoma"/>
                <a:cs typeface="Tahoma"/>
              </a:rPr>
              <a:t>between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organization current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status</a:t>
            </a:r>
            <a:r>
              <a:rPr sz="1200" spc="30" dirty="0">
                <a:latin typeface="Tahoma"/>
                <a:cs typeface="Tahoma"/>
              </a:rPr>
              <a:t> 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its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desired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position.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helps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organization </a:t>
            </a:r>
            <a:r>
              <a:rPr sz="1200" spc="25" dirty="0">
                <a:latin typeface="Tahoma"/>
                <a:cs typeface="Tahoma"/>
              </a:rPr>
              <a:t>achieve commercial success along with </a:t>
            </a:r>
            <a:r>
              <a:rPr sz="1200" spc="30" dirty="0">
                <a:latin typeface="Tahoma"/>
                <a:cs typeface="Tahoma"/>
              </a:rPr>
              <a:t>sound </a:t>
            </a:r>
            <a:r>
              <a:rPr sz="1200" spc="20" dirty="0">
                <a:latin typeface="Tahoma"/>
                <a:cs typeface="Tahoma"/>
              </a:rPr>
              <a:t>financial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management.</a:t>
            </a:r>
            <a:endParaRPr sz="1200">
              <a:latin typeface="Tahoma"/>
              <a:cs typeface="Tahoma"/>
            </a:endParaRPr>
          </a:p>
          <a:p>
            <a:pPr marL="12700" marR="179705" algn="just">
              <a:lnSpc>
                <a:spcPct val="113799"/>
              </a:lnSpc>
              <a:spcBef>
                <a:spcPts val="1110"/>
              </a:spcBef>
            </a:pPr>
            <a:r>
              <a:rPr sz="1200" b="1" spc="30" dirty="0">
                <a:latin typeface="Arial"/>
                <a:cs typeface="Arial"/>
              </a:rPr>
              <a:t>Business </a:t>
            </a:r>
            <a:r>
              <a:rPr sz="1200" b="1" spc="25" dirty="0">
                <a:latin typeface="Arial"/>
                <a:cs typeface="Arial"/>
              </a:rPr>
              <a:t>intelligence </a:t>
            </a:r>
            <a:r>
              <a:rPr sz="1200" b="1" spc="20" dirty="0">
                <a:latin typeface="Arial"/>
                <a:cs typeface="Arial"/>
              </a:rPr>
              <a:t>is </a:t>
            </a:r>
            <a:r>
              <a:rPr sz="1200" b="1" spc="30" dirty="0">
                <a:latin typeface="Arial"/>
                <a:cs typeface="Arial"/>
              </a:rPr>
              <a:t>framework designed </a:t>
            </a:r>
            <a:r>
              <a:rPr sz="1200" b="1" spc="20" dirty="0">
                <a:latin typeface="Arial"/>
                <a:cs typeface="Arial"/>
              </a:rPr>
              <a:t>to </a:t>
            </a:r>
            <a:r>
              <a:rPr sz="1200" b="1" spc="25" dirty="0">
                <a:latin typeface="Arial"/>
                <a:cs typeface="Arial"/>
              </a:rPr>
              <a:t>support decision-making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process</a:t>
            </a:r>
            <a:r>
              <a:rPr sz="1200" spc="25" dirty="0">
                <a:latin typeface="Tahoma"/>
                <a:cs typeface="Tahoma"/>
              </a:rPr>
              <a:t>.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framework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combines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architecture,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database,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analytical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tools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applications.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analytics </a:t>
            </a:r>
            <a:r>
              <a:rPr sz="1200" spc="25" dirty="0">
                <a:latin typeface="Tahoma"/>
                <a:cs typeface="Tahoma"/>
              </a:rPr>
              <a:t>forms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integral part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latin typeface="Tahoma"/>
                <a:cs typeface="Tahoma"/>
              </a:rPr>
              <a:t>Framework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endParaRPr sz="1200">
              <a:latin typeface="Tahoma"/>
              <a:cs typeface="Tahoma"/>
            </a:endParaRPr>
          </a:p>
          <a:p>
            <a:pPr marL="12700" marR="21590">
              <a:lnSpc>
                <a:spcPct val="113700"/>
              </a:lnSpc>
              <a:spcBef>
                <a:spcPts val="1195"/>
              </a:spcBef>
            </a:pPr>
            <a:r>
              <a:rPr sz="1200" spc="30" dirty="0">
                <a:latin typeface="Tahoma"/>
                <a:cs typeface="Tahoma"/>
              </a:rPr>
              <a:t>More </a:t>
            </a:r>
            <a:r>
              <a:rPr sz="1200" spc="25" dirty="0">
                <a:latin typeface="Tahoma"/>
                <a:cs typeface="Tahoma"/>
              </a:rPr>
              <a:t>and </a:t>
            </a:r>
            <a:r>
              <a:rPr sz="1200" spc="30" dirty="0">
                <a:latin typeface="Tahoma"/>
                <a:cs typeface="Tahoma"/>
              </a:rPr>
              <a:t>more </a:t>
            </a:r>
            <a:r>
              <a:rPr sz="1200" spc="25" dirty="0">
                <a:latin typeface="Tahoma"/>
                <a:cs typeface="Tahoma"/>
              </a:rPr>
              <a:t>businesses are moving </a:t>
            </a:r>
            <a:r>
              <a:rPr sz="1200" spc="30" dirty="0">
                <a:latin typeface="Tahoma"/>
                <a:cs typeface="Tahoma"/>
              </a:rPr>
              <a:t>towards </a:t>
            </a:r>
            <a:r>
              <a:rPr sz="1200" spc="20" dirty="0">
                <a:latin typeface="Tahoma"/>
                <a:cs typeface="Tahoma"/>
              </a:rPr>
              <a:t>business intelligence.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reason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 </a:t>
            </a:r>
            <a:r>
              <a:rPr sz="1200" spc="20" dirty="0">
                <a:latin typeface="Tahoma"/>
                <a:cs typeface="Tahoma"/>
              </a:rPr>
              <a:t>this </a:t>
            </a:r>
            <a:r>
              <a:rPr sz="1200" spc="30" dirty="0">
                <a:latin typeface="Tahoma"/>
                <a:cs typeface="Tahoma"/>
              </a:rPr>
              <a:t>movement </a:t>
            </a:r>
            <a:r>
              <a:rPr sz="1200" spc="15" dirty="0">
                <a:latin typeface="Tahoma"/>
                <a:cs typeface="Tahoma"/>
              </a:rPr>
              <a:t>is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business </a:t>
            </a:r>
            <a:r>
              <a:rPr sz="1200" spc="25" dirty="0">
                <a:latin typeface="Tahoma"/>
                <a:cs typeface="Tahoma"/>
              </a:rPr>
              <a:t>environment. Organizations are forced to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capture,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store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interpret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data.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success.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5" dirty="0">
                <a:latin typeface="Tahoma"/>
                <a:cs typeface="Tahoma"/>
              </a:rPr>
              <a:t>Organizations </a:t>
            </a:r>
            <a:r>
              <a:rPr sz="1200" spc="20" dirty="0">
                <a:latin typeface="Tahoma"/>
                <a:cs typeface="Tahoma"/>
              </a:rPr>
              <a:t>require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correct </a:t>
            </a:r>
            <a:r>
              <a:rPr sz="1200" spc="25" dirty="0">
                <a:latin typeface="Tahoma"/>
                <a:cs typeface="Tahoma"/>
              </a:rPr>
              <a:t>information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decision-making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process.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  <a:spcBef>
                <a:spcPts val="1160"/>
              </a:spcBef>
            </a:pPr>
            <a:r>
              <a:rPr sz="1200" b="1" spc="30" dirty="0">
                <a:latin typeface="Arial"/>
                <a:cs typeface="Arial"/>
              </a:rPr>
              <a:t>Business </a:t>
            </a:r>
            <a:r>
              <a:rPr sz="1200" b="1" spc="25" dirty="0">
                <a:latin typeface="Arial"/>
                <a:cs typeface="Arial"/>
              </a:rPr>
              <a:t>intelligence </a:t>
            </a:r>
            <a:r>
              <a:rPr sz="1200" b="1" spc="30" dirty="0">
                <a:latin typeface="Arial"/>
                <a:cs typeface="Arial"/>
              </a:rPr>
              <a:t>combines </a:t>
            </a:r>
            <a:r>
              <a:rPr sz="1200" b="1" spc="25" dirty="0">
                <a:latin typeface="Arial"/>
                <a:cs typeface="Arial"/>
              </a:rPr>
              <a:t>data warehousing, </a:t>
            </a:r>
            <a:r>
              <a:rPr sz="1200" b="1" spc="30" dirty="0">
                <a:latin typeface="Arial"/>
                <a:cs typeface="Arial"/>
              </a:rPr>
              <a:t>business </a:t>
            </a:r>
            <a:r>
              <a:rPr sz="1200" b="1" spc="25" dirty="0">
                <a:latin typeface="Arial"/>
                <a:cs typeface="Arial"/>
              </a:rPr>
              <a:t>analytics, 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performance,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strategy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and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user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interface</a:t>
            </a:r>
            <a:r>
              <a:rPr sz="1200" spc="25" dirty="0">
                <a:latin typeface="Tahoma"/>
                <a:cs typeface="Tahoma"/>
              </a:rPr>
              <a:t>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receives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from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various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sources. </a:t>
            </a:r>
            <a:r>
              <a:rPr sz="1200" spc="25" dirty="0">
                <a:latin typeface="Tahoma"/>
                <a:cs typeface="Tahoma"/>
              </a:rPr>
              <a:t>This data </a:t>
            </a:r>
            <a:r>
              <a:rPr sz="1200" spc="20" dirty="0">
                <a:latin typeface="Tahoma"/>
                <a:cs typeface="Tahoma"/>
              </a:rPr>
              <a:t>is </a:t>
            </a:r>
            <a:r>
              <a:rPr sz="1200" spc="25" dirty="0">
                <a:latin typeface="Tahoma"/>
                <a:cs typeface="Tahoma"/>
              </a:rPr>
              <a:t>capture </a:t>
            </a:r>
            <a:r>
              <a:rPr sz="1200" spc="20" dirty="0">
                <a:latin typeface="Tahoma"/>
                <a:cs typeface="Tahoma"/>
              </a:rPr>
              <a:t>in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data warehouse where </a:t>
            </a:r>
            <a:r>
              <a:rPr sz="1200" spc="20" dirty="0">
                <a:latin typeface="Tahoma"/>
                <a:cs typeface="Tahoma"/>
              </a:rPr>
              <a:t>it is stored, </a:t>
            </a:r>
            <a:r>
              <a:rPr sz="1200" spc="25" dirty="0">
                <a:latin typeface="Tahoma"/>
                <a:cs typeface="Tahoma"/>
              </a:rPr>
              <a:t>organized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 summarized </a:t>
            </a:r>
            <a:r>
              <a:rPr sz="1200" spc="20" dirty="0">
                <a:latin typeface="Tahoma"/>
                <a:cs typeface="Tahoma"/>
              </a:rPr>
              <a:t>as per further utilization. </a:t>
            </a:r>
            <a:r>
              <a:rPr sz="1200" spc="25" dirty="0">
                <a:latin typeface="Tahoma"/>
                <a:cs typeface="Tahoma"/>
              </a:rPr>
              <a:t>Authorized users can access </a:t>
            </a:r>
            <a:r>
              <a:rPr sz="1200" spc="20" dirty="0">
                <a:latin typeface="Tahoma"/>
                <a:cs typeface="Tahoma"/>
              </a:rPr>
              <a:t>this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30" dirty="0">
                <a:latin typeface="Tahoma"/>
                <a:cs typeface="Tahoma"/>
              </a:rPr>
              <a:t> and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work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get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desired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results.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result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than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shared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executives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decision-making </a:t>
            </a:r>
            <a:r>
              <a:rPr sz="1200" spc="20" dirty="0">
                <a:latin typeface="Tahoma"/>
                <a:cs typeface="Tahoma"/>
              </a:rPr>
              <a:t>process. </a:t>
            </a:r>
            <a:r>
              <a:rPr sz="1200" spc="25" dirty="0">
                <a:latin typeface="Tahoma"/>
                <a:cs typeface="Tahoma"/>
              </a:rPr>
              <a:t>These </a:t>
            </a:r>
            <a:r>
              <a:rPr sz="1200" spc="30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results </a:t>
            </a:r>
            <a:r>
              <a:rPr sz="1200" spc="25" dirty="0">
                <a:latin typeface="Tahoma"/>
                <a:cs typeface="Tahoma"/>
              </a:rPr>
              <a:t>can be </a:t>
            </a:r>
            <a:r>
              <a:rPr sz="1200" spc="20" dirty="0">
                <a:latin typeface="Tahoma"/>
                <a:cs typeface="Tahoma"/>
              </a:rPr>
              <a:t>published </a:t>
            </a:r>
            <a:r>
              <a:rPr sz="1200" spc="25" dirty="0">
                <a:latin typeface="Tahoma"/>
                <a:cs typeface="Tahoma"/>
              </a:rPr>
              <a:t>through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dashboards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share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points.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Architecture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Components</a:t>
            </a:r>
            <a:endParaRPr sz="1200">
              <a:latin typeface="Tahoma"/>
              <a:cs typeface="Tahoma"/>
            </a:endParaRPr>
          </a:p>
          <a:p>
            <a:pPr marL="12700" marR="337820">
              <a:lnSpc>
                <a:spcPct val="113300"/>
              </a:lnSpc>
              <a:spcBef>
                <a:spcPts val="1185"/>
              </a:spcBef>
            </a:pP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25" dirty="0">
                <a:latin typeface="Tahoma"/>
                <a:cs typeface="Tahoma"/>
              </a:rPr>
              <a:t> main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components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25" dirty="0">
                <a:latin typeface="Tahoma"/>
                <a:cs typeface="Tahoma"/>
              </a:rPr>
              <a:t> are data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warehouse, </a:t>
            </a:r>
            <a:r>
              <a:rPr sz="1200" spc="20" dirty="0">
                <a:latin typeface="Tahoma"/>
                <a:cs typeface="Tahoma"/>
              </a:rPr>
              <a:t>business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performance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management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user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interface.</a:t>
            </a:r>
            <a:endParaRPr sz="1200">
              <a:latin typeface="Tahoma"/>
              <a:cs typeface="Tahoma"/>
            </a:endParaRPr>
          </a:p>
          <a:p>
            <a:pPr marL="12700" marR="239395" algn="just">
              <a:lnSpc>
                <a:spcPct val="113300"/>
              </a:lnSpc>
              <a:spcBef>
                <a:spcPts val="1130"/>
              </a:spcBef>
            </a:pPr>
            <a:r>
              <a:rPr sz="1200" spc="25" dirty="0">
                <a:latin typeface="Tahoma"/>
                <a:cs typeface="Tahoma"/>
              </a:rPr>
              <a:t>Data warehouse holds data </a:t>
            </a:r>
            <a:r>
              <a:rPr sz="1200" spc="20" dirty="0">
                <a:latin typeface="Tahoma"/>
                <a:cs typeface="Tahoma"/>
              </a:rPr>
              <a:t>obtained </a:t>
            </a:r>
            <a:r>
              <a:rPr sz="1200" spc="25" dirty="0">
                <a:latin typeface="Tahoma"/>
                <a:cs typeface="Tahoma"/>
              </a:rPr>
              <a:t>from </a:t>
            </a:r>
            <a:r>
              <a:rPr sz="1200" spc="20" dirty="0">
                <a:latin typeface="Tahoma"/>
                <a:cs typeface="Tahoma"/>
              </a:rPr>
              <a:t>internal </a:t>
            </a:r>
            <a:r>
              <a:rPr sz="1200" spc="25" dirty="0">
                <a:latin typeface="Tahoma"/>
                <a:cs typeface="Tahoma"/>
              </a:rPr>
              <a:t>sources as </a:t>
            </a:r>
            <a:r>
              <a:rPr sz="1200" spc="15" dirty="0">
                <a:latin typeface="Tahoma"/>
                <a:cs typeface="Tahoma"/>
              </a:rPr>
              <a:t>well </a:t>
            </a:r>
            <a:r>
              <a:rPr sz="1200" spc="20" dirty="0">
                <a:latin typeface="Tahoma"/>
                <a:cs typeface="Tahoma"/>
              </a:rPr>
              <a:t>as external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sources.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internal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sources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include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various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operational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systems.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556" y="837946"/>
            <a:ext cx="5753100" cy="516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0">
              <a:lnSpc>
                <a:spcPct val="114199"/>
              </a:lnSpc>
              <a:spcBef>
                <a:spcPts val="100"/>
              </a:spcBef>
            </a:pPr>
            <a:r>
              <a:rPr sz="1200" spc="25" dirty="0">
                <a:latin typeface="Tahoma"/>
                <a:cs typeface="Tahoma"/>
              </a:rPr>
              <a:t>Business </a:t>
            </a:r>
            <a:r>
              <a:rPr sz="1200" spc="20" dirty="0">
                <a:latin typeface="Tahoma"/>
                <a:cs typeface="Tahoma"/>
              </a:rPr>
              <a:t>analytics creates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20" dirty="0">
                <a:latin typeface="Tahoma"/>
                <a:cs typeface="Tahoma"/>
              </a:rPr>
              <a:t>report </a:t>
            </a:r>
            <a:r>
              <a:rPr sz="1200" spc="25" dirty="0">
                <a:latin typeface="Tahoma"/>
                <a:cs typeface="Tahoma"/>
              </a:rPr>
              <a:t>as </a:t>
            </a:r>
            <a:r>
              <a:rPr sz="1200" spc="30" dirty="0">
                <a:latin typeface="Tahoma"/>
                <a:cs typeface="Tahoma"/>
              </a:rPr>
              <a:t>and when </a:t>
            </a:r>
            <a:r>
              <a:rPr sz="1200" spc="20" dirty="0">
                <a:latin typeface="Tahoma"/>
                <a:cs typeface="Tahoma"/>
              </a:rPr>
              <a:t>required </a:t>
            </a:r>
            <a:r>
              <a:rPr sz="1200" spc="25" dirty="0">
                <a:latin typeface="Tahoma"/>
                <a:cs typeface="Tahoma"/>
              </a:rPr>
              <a:t>through </a:t>
            </a:r>
            <a:r>
              <a:rPr sz="1200" spc="20" dirty="0">
                <a:latin typeface="Tahoma"/>
                <a:cs typeface="Tahoma"/>
              </a:rPr>
              <a:t>queries </a:t>
            </a:r>
            <a:r>
              <a:rPr sz="1200" spc="25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rules.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mining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also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another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important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aspect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analytics.</a:t>
            </a:r>
            <a:endParaRPr sz="1200">
              <a:latin typeface="Tahoma"/>
              <a:cs typeface="Tahoma"/>
            </a:endParaRPr>
          </a:p>
          <a:p>
            <a:pPr marL="12700" marR="86995">
              <a:lnSpc>
                <a:spcPct val="113799"/>
              </a:lnSpc>
              <a:spcBef>
                <a:spcPts val="1070"/>
              </a:spcBef>
            </a:pPr>
            <a:r>
              <a:rPr sz="1200" spc="25" dirty="0">
                <a:latin typeface="Tahoma"/>
                <a:cs typeface="Tahoma"/>
              </a:rPr>
              <a:t>Business performance </a:t>
            </a:r>
            <a:r>
              <a:rPr sz="1200" spc="30" dirty="0">
                <a:latin typeface="Tahoma"/>
                <a:cs typeface="Tahoma"/>
              </a:rPr>
              <a:t>management </a:t>
            </a:r>
            <a:r>
              <a:rPr sz="1200" spc="20" dirty="0">
                <a:latin typeface="Tahoma"/>
                <a:cs typeface="Tahoma"/>
              </a:rPr>
              <a:t>is </a:t>
            </a:r>
            <a:r>
              <a:rPr sz="1200" spc="25" dirty="0">
                <a:latin typeface="Tahoma"/>
                <a:cs typeface="Tahoma"/>
              </a:rPr>
              <a:t>a linkage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with business objectives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for efficient </a:t>
            </a:r>
            <a:r>
              <a:rPr sz="1200" spc="20" dirty="0">
                <a:latin typeface="Tahoma"/>
                <a:cs typeface="Tahoma"/>
              </a:rPr>
              <a:t>tracking. </a:t>
            </a:r>
            <a:r>
              <a:rPr sz="1200" spc="25" dirty="0">
                <a:latin typeface="Tahoma"/>
                <a:cs typeface="Tahoma"/>
              </a:rPr>
              <a:t>This business performance </a:t>
            </a:r>
            <a:r>
              <a:rPr sz="1200" spc="20" dirty="0">
                <a:latin typeface="Tahoma"/>
                <a:cs typeface="Tahoma"/>
              </a:rPr>
              <a:t>is </a:t>
            </a:r>
            <a:r>
              <a:rPr sz="1200" spc="25" dirty="0">
                <a:latin typeface="Tahoma"/>
                <a:cs typeface="Tahoma"/>
              </a:rPr>
              <a:t>then broadcasted to an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executive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decision-making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body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through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dashboards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share-point.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20" dirty="0">
                <a:latin typeface="Tahoma"/>
                <a:cs typeface="Tahoma"/>
              </a:rPr>
              <a:t>Benefit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benefits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follows: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ahoma"/>
              <a:cs typeface="Tahoma"/>
            </a:endParaRPr>
          </a:p>
          <a:p>
            <a:pPr marL="469265" marR="193040" indent="-228600">
              <a:lnSpc>
                <a:spcPct val="113500"/>
              </a:lnSpc>
              <a:spcBef>
                <a:spcPts val="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is faster</a:t>
            </a:r>
            <a:r>
              <a:rPr sz="1200" spc="30" dirty="0">
                <a:latin typeface="Tahoma"/>
                <a:cs typeface="Tahoma"/>
              </a:rPr>
              <a:t> more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accurate</a:t>
            </a:r>
            <a:r>
              <a:rPr sz="1200" spc="25" dirty="0">
                <a:latin typeface="Tahoma"/>
                <a:cs typeface="Tahoma"/>
              </a:rPr>
              <a:t> process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reporting </a:t>
            </a:r>
            <a:r>
              <a:rPr sz="1200" spc="15" dirty="0">
                <a:latin typeface="Tahoma"/>
                <a:cs typeface="Tahoma"/>
              </a:rPr>
              <a:t>critical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information.</a:t>
            </a:r>
            <a:endParaRPr sz="1200">
              <a:latin typeface="Tahoma"/>
              <a:cs typeface="Tahoma"/>
            </a:endParaRPr>
          </a:p>
          <a:p>
            <a:pPr marL="469265" marR="528955" indent="-228600">
              <a:lnSpc>
                <a:spcPts val="1639"/>
              </a:lnSpc>
              <a:spcBef>
                <a:spcPts val="80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 </a:t>
            </a:r>
            <a:r>
              <a:rPr sz="1200" spc="20" dirty="0">
                <a:latin typeface="Tahoma"/>
                <a:cs typeface="Tahoma"/>
              </a:rPr>
              <a:t>intelligence facilitates better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efficient </a:t>
            </a:r>
            <a:r>
              <a:rPr sz="1200" spc="25" dirty="0">
                <a:latin typeface="Tahoma"/>
                <a:cs typeface="Tahoma"/>
              </a:rPr>
              <a:t>decision-making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process.</a:t>
            </a:r>
            <a:endParaRPr sz="1200">
              <a:latin typeface="Tahoma"/>
              <a:cs typeface="Tahoma"/>
            </a:endParaRPr>
          </a:p>
          <a:p>
            <a:pPr marL="469265" marR="404495" indent="-228600">
              <a:lnSpc>
                <a:spcPts val="1639"/>
              </a:lnSpc>
              <a:spcBef>
                <a:spcPts val="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provides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timely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information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better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customer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relationship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management.</a:t>
            </a:r>
            <a:endParaRPr sz="1200">
              <a:latin typeface="Tahoma"/>
              <a:cs typeface="Tahoma"/>
            </a:endParaRPr>
          </a:p>
          <a:p>
            <a:pPr marL="469265" indent="-229235">
              <a:lnSpc>
                <a:spcPct val="100000"/>
              </a:lnSpc>
              <a:spcBef>
                <a:spcPts val="2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 </a:t>
            </a:r>
            <a:r>
              <a:rPr sz="1200" spc="25" dirty="0">
                <a:latin typeface="Tahoma"/>
                <a:cs typeface="Tahoma"/>
              </a:rPr>
              <a:t>improves</a:t>
            </a:r>
            <a:r>
              <a:rPr sz="1200" spc="15" dirty="0">
                <a:latin typeface="Tahoma"/>
                <a:cs typeface="Tahoma"/>
              </a:rPr>
              <a:t> profitability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company.</a:t>
            </a:r>
            <a:endParaRPr sz="1200">
              <a:latin typeface="Tahoma"/>
              <a:cs typeface="Tahoma"/>
            </a:endParaRPr>
          </a:p>
          <a:p>
            <a:pPr marL="469265" marR="648335" indent="-228600">
              <a:lnSpc>
                <a:spcPct val="113300"/>
              </a:lnSpc>
              <a:spcBef>
                <a:spcPts val="3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provides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facility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assessing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organization’s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readiness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 </a:t>
            </a:r>
            <a:r>
              <a:rPr sz="1200" spc="25" dirty="0">
                <a:latin typeface="Tahoma"/>
                <a:cs typeface="Tahoma"/>
              </a:rPr>
              <a:t>meeting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new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business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challenges.</a:t>
            </a:r>
            <a:endParaRPr sz="1200">
              <a:latin typeface="Tahoma"/>
              <a:cs typeface="Tahoma"/>
            </a:endParaRPr>
          </a:p>
          <a:p>
            <a:pPr marL="469265" marR="69850" indent="-228600">
              <a:lnSpc>
                <a:spcPts val="1660"/>
              </a:lnSpc>
              <a:spcBef>
                <a:spcPts val="65"/>
              </a:spcBef>
              <a:buSzPct val="83333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200" spc="25" dirty="0">
                <a:latin typeface="Tahoma"/>
                <a:cs typeface="Tahoma"/>
              </a:rPr>
              <a:t>Business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 </a:t>
            </a:r>
            <a:r>
              <a:rPr sz="1200" spc="25" dirty="0">
                <a:latin typeface="Tahoma"/>
                <a:cs typeface="Tahoma"/>
              </a:rPr>
              <a:t>supports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usage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best practices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identifies</a:t>
            </a:r>
            <a:r>
              <a:rPr sz="1200" spc="25" dirty="0">
                <a:latin typeface="Tahoma"/>
                <a:cs typeface="Tahoma"/>
              </a:rPr>
              <a:t> every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hidden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cost.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</a:pPr>
            <a:r>
              <a:rPr sz="1200" spc="25" dirty="0">
                <a:latin typeface="Tahoma"/>
                <a:cs typeface="Tahoma"/>
              </a:rPr>
              <a:t>Business </a:t>
            </a:r>
            <a:r>
              <a:rPr sz="1200" spc="20" dirty="0">
                <a:latin typeface="Tahoma"/>
                <a:cs typeface="Tahoma"/>
              </a:rPr>
              <a:t>intelligence </a:t>
            </a:r>
            <a:r>
              <a:rPr sz="1200" spc="25" dirty="0">
                <a:latin typeface="Tahoma"/>
                <a:cs typeface="Tahoma"/>
              </a:rPr>
              <a:t>usage can be optimized </a:t>
            </a:r>
            <a:r>
              <a:rPr sz="1200" spc="20" dirty="0">
                <a:latin typeface="Tahoma"/>
                <a:cs typeface="Tahoma"/>
              </a:rPr>
              <a:t>by identifying </a:t>
            </a:r>
            <a:r>
              <a:rPr sz="1200" spc="25" dirty="0">
                <a:latin typeface="Tahoma"/>
                <a:cs typeface="Tahoma"/>
              </a:rPr>
              <a:t>key </a:t>
            </a:r>
            <a:r>
              <a:rPr sz="1200" spc="20" dirty="0">
                <a:latin typeface="Tahoma"/>
                <a:cs typeface="Tahoma"/>
              </a:rPr>
              <a:t>projects </a:t>
            </a:r>
            <a:r>
              <a:rPr sz="1200" spc="25" dirty="0">
                <a:latin typeface="Tahoma"/>
                <a:cs typeface="Tahoma"/>
              </a:rPr>
              <a:t>on </a:t>
            </a:r>
            <a:r>
              <a:rPr sz="1200" spc="20" dirty="0">
                <a:latin typeface="Tahoma"/>
                <a:cs typeface="Tahoma"/>
              </a:rPr>
              <a:t>which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company</a:t>
            </a:r>
            <a:r>
              <a:rPr sz="1200" spc="30" dirty="0">
                <a:latin typeface="Tahoma"/>
                <a:cs typeface="Tahoma"/>
              </a:rPr>
              <a:t> would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like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focus. </a:t>
            </a:r>
            <a:r>
              <a:rPr sz="1200" spc="20" dirty="0">
                <a:latin typeface="Tahoma"/>
                <a:cs typeface="Tahoma"/>
              </a:rPr>
              <a:t>This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process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highlighting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key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projects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called </a:t>
            </a:r>
            <a:r>
              <a:rPr sz="1200" spc="25" dirty="0">
                <a:latin typeface="Tahoma"/>
                <a:cs typeface="Tahoma"/>
              </a:rPr>
              <a:t> business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intelligence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governance.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070" y="6254750"/>
            <a:ext cx="4853939" cy="2473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26032" y="857757"/>
            <a:ext cx="5781040" cy="828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Arial"/>
                <a:cs typeface="Arial"/>
              </a:rPr>
              <a:t>3.2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Optimization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200" b="1" spc="25" dirty="0">
                <a:latin typeface="Arial"/>
                <a:cs typeface="Arial"/>
              </a:rPr>
              <a:t>Your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strategy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drives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  <a:p>
            <a:pPr marL="111760" indent="-99060">
              <a:lnSpc>
                <a:spcPct val="100000"/>
              </a:lnSpc>
              <a:spcBef>
                <a:spcPts val="240"/>
              </a:spcBef>
              <a:buChar char="•"/>
              <a:tabLst>
                <a:tab pos="111760" algn="l"/>
              </a:tabLst>
            </a:pPr>
            <a:r>
              <a:rPr sz="1200" spc="25" dirty="0">
                <a:latin typeface="Tahoma"/>
                <a:cs typeface="Tahoma"/>
              </a:rPr>
              <a:t>Minimize </a:t>
            </a:r>
            <a:r>
              <a:rPr sz="1200" spc="30" dirty="0">
                <a:latin typeface="Tahoma"/>
                <a:cs typeface="Tahoma"/>
              </a:rPr>
              <a:t>the number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fields</a:t>
            </a:r>
            <a:endParaRPr sz="1200">
              <a:latin typeface="Tahoma"/>
              <a:cs typeface="Tahoma"/>
            </a:endParaRPr>
          </a:p>
          <a:p>
            <a:pPr marL="111760" indent="-99060">
              <a:lnSpc>
                <a:spcPct val="100000"/>
              </a:lnSpc>
              <a:spcBef>
                <a:spcPts val="540"/>
              </a:spcBef>
              <a:buChar char="•"/>
              <a:tabLst>
                <a:tab pos="111760" algn="l"/>
              </a:tabLst>
            </a:pPr>
            <a:r>
              <a:rPr sz="1200" spc="25" dirty="0">
                <a:latin typeface="Tahoma"/>
                <a:cs typeface="Tahoma"/>
              </a:rPr>
              <a:t>Minimize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 number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25" dirty="0">
                <a:latin typeface="Tahoma"/>
                <a:cs typeface="Tahoma"/>
              </a:rPr>
              <a:t> records</a:t>
            </a:r>
            <a:endParaRPr sz="1200">
              <a:latin typeface="Tahoma"/>
              <a:cs typeface="Tahoma"/>
            </a:endParaRPr>
          </a:p>
          <a:p>
            <a:pPr marL="13970" marR="441325">
              <a:lnSpc>
                <a:spcPct val="112500"/>
              </a:lnSpc>
              <a:spcBef>
                <a:spcPts val="350"/>
              </a:spcBef>
              <a:buChar char="•"/>
              <a:tabLst>
                <a:tab pos="116839" algn="l"/>
              </a:tabLst>
            </a:pPr>
            <a:r>
              <a:rPr sz="1200" spc="25" dirty="0">
                <a:latin typeface="Tahoma"/>
                <a:cs typeface="Tahoma"/>
              </a:rPr>
              <a:t>Optimize </a:t>
            </a:r>
            <a:r>
              <a:rPr sz="1200" spc="20" dirty="0">
                <a:latin typeface="Tahoma"/>
                <a:cs typeface="Tahoma"/>
              </a:rPr>
              <a:t>extracts</a:t>
            </a:r>
            <a:r>
              <a:rPr sz="1200" spc="25" dirty="0">
                <a:latin typeface="Tahoma"/>
                <a:cs typeface="Tahoma"/>
              </a:rPr>
              <a:t> 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speed</a:t>
            </a:r>
            <a:r>
              <a:rPr sz="1200" spc="35" dirty="0">
                <a:latin typeface="Tahoma"/>
                <a:cs typeface="Tahoma"/>
              </a:rPr>
              <a:t> up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future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queries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by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materializing calculations,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removing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columns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use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accelerated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views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14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200" b="1" spc="30" dirty="0">
                <a:latin typeface="Arial"/>
                <a:cs typeface="Arial"/>
              </a:rPr>
              <a:t>Reduce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the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marks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(data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points)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in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your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view</a:t>
            </a:r>
            <a:endParaRPr sz="1200">
              <a:latin typeface="Arial"/>
              <a:cs typeface="Arial"/>
            </a:endParaRPr>
          </a:p>
          <a:p>
            <a:pPr marL="13970" marR="40005">
              <a:lnSpc>
                <a:spcPct val="113900"/>
              </a:lnSpc>
              <a:spcBef>
                <a:spcPts val="40"/>
              </a:spcBef>
              <a:buChar char="•"/>
              <a:tabLst>
                <a:tab pos="116839" algn="l"/>
              </a:tabLst>
            </a:pPr>
            <a:r>
              <a:rPr sz="1200" spc="20" dirty="0">
                <a:latin typeface="Tahoma"/>
                <a:cs typeface="Tahoma"/>
              </a:rPr>
              <a:t>Practice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guided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analytics.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There’s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need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fit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everything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you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plan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show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single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view.</a:t>
            </a:r>
            <a:r>
              <a:rPr sz="1200" spc="25" dirty="0">
                <a:latin typeface="Tahoma"/>
                <a:cs typeface="Tahoma"/>
              </a:rPr>
              <a:t> Compile</a:t>
            </a:r>
            <a:r>
              <a:rPr sz="1200" spc="20" dirty="0">
                <a:latin typeface="Tahoma"/>
                <a:cs typeface="Tahoma"/>
              </a:rPr>
              <a:t> related</a:t>
            </a:r>
            <a:r>
              <a:rPr sz="1200" spc="25" dirty="0">
                <a:latin typeface="Tahoma"/>
                <a:cs typeface="Tahoma"/>
              </a:rPr>
              <a:t> views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connect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them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with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action </a:t>
            </a:r>
            <a:r>
              <a:rPr sz="1200" spc="15" dirty="0">
                <a:latin typeface="Tahoma"/>
                <a:cs typeface="Tahoma"/>
              </a:rPr>
              <a:t>filters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travel </a:t>
            </a:r>
            <a:r>
              <a:rPr sz="1200" spc="25" dirty="0">
                <a:latin typeface="Tahoma"/>
                <a:cs typeface="Tahoma"/>
              </a:rPr>
              <a:t> from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overview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highly-granular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views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speed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thought.</a:t>
            </a:r>
            <a:endParaRPr sz="1200">
              <a:latin typeface="Tahoma"/>
              <a:cs typeface="Tahoma"/>
            </a:endParaRPr>
          </a:p>
          <a:p>
            <a:pPr marL="111760" indent="-99060">
              <a:lnSpc>
                <a:spcPct val="100000"/>
              </a:lnSpc>
              <a:spcBef>
                <a:spcPts val="565"/>
              </a:spcBef>
              <a:buChar char="•"/>
              <a:tabLst>
                <a:tab pos="111760" algn="l"/>
              </a:tabLst>
            </a:pPr>
            <a:r>
              <a:rPr sz="1200" spc="30" dirty="0">
                <a:latin typeface="Tahoma"/>
                <a:cs typeface="Tahoma"/>
              </a:rPr>
              <a:t>Remove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unneeded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dimensions from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detail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shelf.</a:t>
            </a:r>
            <a:endParaRPr sz="1200">
              <a:latin typeface="Tahoma"/>
              <a:cs typeface="Tahoma"/>
            </a:endParaRPr>
          </a:p>
          <a:p>
            <a:pPr marL="111760" indent="-99060">
              <a:lnSpc>
                <a:spcPct val="100000"/>
              </a:lnSpc>
              <a:spcBef>
                <a:spcPts val="560"/>
              </a:spcBef>
              <a:buChar char="•"/>
              <a:tabLst>
                <a:tab pos="111760" algn="l"/>
              </a:tabLst>
            </a:pPr>
            <a:r>
              <a:rPr sz="1200" spc="20" dirty="0">
                <a:latin typeface="Tahoma"/>
                <a:cs typeface="Tahoma"/>
              </a:rPr>
              <a:t>Explore.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Try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displaying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your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different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types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views.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14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Limit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your</a:t>
            </a:r>
            <a:r>
              <a:rPr sz="1200" b="1" spc="20" dirty="0">
                <a:latin typeface="Arial"/>
                <a:cs typeface="Arial"/>
              </a:rPr>
              <a:t> filters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by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number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and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  <a:p>
            <a:pPr marL="13970" marR="292100" algn="just">
              <a:lnSpc>
                <a:spcPct val="114599"/>
              </a:lnSpc>
              <a:spcBef>
                <a:spcPts val="5"/>
              </a:spcBef>
              <a:buChar char="•"/>
              <a:tabLst>
                <a:tab pos="116839" algn="l"/>
              </a:tabLst>
            </a:pPr>
            <a:r>
              <a:rPr sz="1200" spc="30" dirty="0">
                <a:latin typeface="Tahoma"/>
                <a:cs typeface="Tahoma"/>
              </a:rPr>
              <a:t>Reduce the number </a:t>
            </a:r>
            <a:r>
              <a:rPr sz="1200" spc="20" dirty="0">
                <a:latin typeface="Tahoma"/>
                <a:cs typeface="Tahoma"/>
              </a:rPr>
              <a:t>of </a:t>
            </a:r>
            <a:r>
              <a:rPr sz="1200" spc="15" dirty="0">
                <a:latin typeface="Tahoma"/>
                <a:cs typeface="Tahoma"/>
              </a:rPr>
              <a:t>filters </a:t>
            </a:r>
            <a:r>
              <a:rPr sz="1200" spc="20" dirty="0">
                <a:latin typeface="Tahoma"/>
                <a:cs typeface="Tahoma"/>
              </a:rPr>
              <a:t>in use. Excessive </a:t>
            </a:r>
            <a:r>
              <a:rPr sz="1200" spc="15" dirty="0">
                <a:latin typeface="Tahoma"/>
                <a:cs typeface="Tahoma"/>
              </a:rPr>
              <a:t>filters </a:t>
            </a:r>
            <a:r>
              <a:rPr sz="1200" spc="30" dirty="0">
                <a:latin typeface="Tahoma"/>
                <a:cs typeface="Tahoma"/>
              </a:rPr>
              <a:t>on </a:t>
            </a:r>
            <a:r>
              <a:rPr sz="1200" spc="25" dirty="0">
                <a:latin typeface="Tahoma"/>
                <a:cs typeface="Tahoma"/>
              </a:rPr>
              <a:t>a view </a:t>
            </a:r>
            <a:r>
              <a:rPr sz="1200" spc="15" dirty="0">
                <a:latin typeface="Tahoma"/>
                <a:cs typeface="Tahoma"/>
              </a:rPr>
              <a:t>will </a:t>
            </a:r>
            <a:r>
              <a:rPr sz="1200" spc="20" dirty="0">
                <a:latin typeface="Tahoma"/>
                <a:cs typeface="Tahoma"/>
              </a:rPr>
              <a:t>create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30" dirty="0">
                <a:latin typeface="Tahoma"/>
                <a:cs typeface="Tahoma"/>
              </a:rPr>
              <a:t> more </a:t>
            </a:r>
            <a:r>
              <a:rPr sz="1200" spc="25" dirty="0">
                <a:latin typeface="Tahoma"/>
                <a:cs typeface="Tahoma"/>
              </a:rPr>
              <a:t>complex query, which takes longer to </a:t>
            </a:r>
            <a:r>
              <a:rPr sz="1200" spc="20" dirty="0">
                <a:latin typeface="Tahoma"/>
                <a:cs typeface="Tahoma"/>
              </a:rPr>
              <a:t>return results. </a:t>
            </a:r>
            <a:r>
              <a:rPr sz="1200" spc="25" dirty="0">
                <a:latin typeface="Tahoma"/>
                <a:cs typeface="Tahoma"/>
              </a:rPr>
              <a:t>Double-check </a:t>
            </a:r>
            <a:r>
              <a:rPr sz="1200" spc="30" dirty="0">
                <a:latin typeface="Tahoma"/>
                <a:cs typeface="Tahoma"/>
              </a:rPr>
              <a:t>your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filters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remove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any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aren’t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necessary.</a:t>
            </a:r>
            <a:endParaRPr sz="1200">
              <a:latin typeface="Tahoma"/>
              <a:cs typeface="Tahoma"/>
            </a:endParaRPr>
          </a:p>
          <a:p>
            <a:pPr marL="13970" marR="5080">
              <a:lnSpc>
                <a:spcPct val="114199"/>
              </a:lnSpc>
              <a:spcBef>
                <a:spcPts val="1060"/>
              </a:spcBef>
              <a:buChar char="•"/>
              <a:tabLst>
                <a:tab pos="116839" algn="l"/>
              </a:tabLst>
            </a:pPr>
            <a:r>
              <a:rPr sz="1200" spc="30" dirty="0">
                <a:latin typeface="Tahoma"/>
                <a:cs typeface="Tahoma"/>
              </a:rPr>
              <a:t>Use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include</a:t>
            </a:r>
            <a:r>
              <a:rPr sz="1200" spc="15" dirty="0">
                <a:latin typeface="Tahoma"/>
                <a:cs typeface="Tahoma"/>
              </a:rPr>
              <a:t> filter.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Exclude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load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entire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domain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dimension,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include </a:t>
            </a:r>
            <a:r>
              <a:rPr sz="1200" spc="15" dirty="0">
                <a:latin typeface="Tahoma"/>
                <a:cs typeface="Tahoma"/>
              </a:rPr>
              <a:t>filters </a:t>
            </a:r>
            <a:r>
              <a:rPr sz="1200" spc="25" dirty="0">
                <a:latin typeface="Tahoma"/>
                <a:cs typeface="Tahoma"/>
              </a:rPr>
              <a:t>do not. An include </a:t>
            </a:r>
            <a:r>
              <a:rPr sz="1200" spc="15" dirty="0">
                <a:latin typeface="Tahoma"/>
                <a:cs typeface="Tahoma"/>
              </a:rPr>
              <a:t>filter </a:t>
            </a:r>
            <a:r>
              <a:rPr sz="1200" spc="25" dirty="0">
                <a:latin typeface="Tahoma"/>
                <a:cs typeface="Tahoma"/>
              </a:rPr>
              <a:t>runs </a:t>
            </a:r>
            <a:r>
              <a:rPr sz="1200" spc="30" dirty="0">
                <a:latin typeface="Tahoma"/>
                <a:cs typeface="Tahoma"/>
              </a:rPr>
              <a:t>much </a:t>
            </a:r>
            <a:r>
              <a:rPr sz="1200" spc="20" dirty="0">
                <a:latin typeface="Tahoma"/>
                <a:cs typeface="Tahoma"/>
              </a:rPr>
              <a:t>faster </a:t>
            </a:r>
            <a:r>
              <a:rPr sz="1200" spc="25" dirty="0">
                <a:latin typeface="Tahoma"/>
                <a:cs typeface="Tahoma"/>
              </a:rPr>
              <a:t>than </a:t>
            </a:r>
            <a:r>
              <a:rPr sz="1200" spc="20" dirty="0">
                <a:latin typeface="Tahoma"/>
                <a:cs typeface="Tahoma"/>
              </a:rPr>
              <a:t>an exclude </a:t>
            </a:r>
            <a:r>
              <a:rPr sz="1200" spc="10" dirty="0">
                <a:latin typeface="Tahoma"/>
                <a:cs typeface="Tahoma"/>
              </a:rPr>
              <a:t>filter,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especially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dimensions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with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many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members.</a:t>
            </a:r>
            <a:endParaRPr sz="1200">
              <a:latin typeface="Tahoma"/>
              <a:cs typeface="Tahoma"/>
            </a:endParaRPr>
          </a:p>
          <a:p>
            <a:pPr marL="13970" marR="99060">
              <a:lnSpc>
                <a:spcPct val="112500"/>
              </a:lnSpc>
              <a:spcBef>
                <a:spcPts val="1105"/>
              </a:spcBef>
              <a:buChar char="•"/>
              <a:tabLst>
                <a:tab pos="116839" algn="l"/>
              </a:tabLst>
            </a:pPr>
            <a:r>
              <a:rPr sz="1200" spc="30" dirty="0">
                <a:latin typeface="Tahoma"/>
                <a:cs typeface="Tahoma"/>
              </a:rPr>
              <a:t>Use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continuous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filter. </a:t>
            </a:r>
            <a:r>
              <a:rPr sz="1200" spc="25" dirty="0">
                <a:latin typeface="Tahoma"/>
                <a:cs typeface="Tahoma"/>
              </a:rPr>
              <a:t>Continuous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(relative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range-of-date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filters) </a:t>
            </a:r>
            <a:r>
              <a:rPr sz="1200" spc="25" dirty="0">
                <a:latin typeface="Tahoma"/>
                <a:cs typeface="Tahoma"/>
              </a:rPr>
              <a:t>can </a:t>
            </a:r>
            <a:r>
              <a:rPr sz="1200" spc="30" dirty="0">
                <a:latin typeface="Tahoma"/>
                <a:cs typeface="Tahoma"/>
              </a:rPr>
              <a:t>take </a:t>
            </a:r>
            <a:r>
              <a:rPr sz="1200" spc="25" dirty="0">
                <a:latin typeface="Tahoma"/>
                <a:cs typeface="Tahoma"/>
              </a:rPr>
              <a:t>advantage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indexing properties </a:t>
            </a:r>
            <a:r>
              <a:rPr sz="1200" spc="20" dirty="0">
                <a:latin typeface="Tahoma"/>
                <a:cs typeface="Tahoma"/>
              </a:rPr>
              <a:t>in </a:t>
            </a:r>
            <a:r>
              <a:rPr sz="1200" spc="30" dirty="0">
                <a:latin typeface="Tahoma"/>
                <a:cs typeface="Tahoma"/>
              </a:rPr>
              <a:t>your </a:t>
            </a:r>
            <a:r>
              <a:rPr sz="1200" spc="25" dirty="0">
                <a:latin typeface="Tahoma"/>
                <a:cs typeface="Tahoma"/>
              </a:rPr>
              <a:t>database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5" dirty="0">
                <a:latin typeface="Tahoma"/>
                <a:cs typeface="Tahoma"/>
              </a:rPr>
              <a:t>are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faster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discrete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filters.</a:t>
            </a:r>
            <a:endParaRPr sz="1200">
              <a:latin typeface="Tahoma"/>
              <a:cs typeface="Tahoma"/>
            </a:endParaRPr>
          </a:p>
          <a:p>
            <a:pPr marL="13970" marR="179705">
              <a:lnSpc>
                <a:spcPct val="114199"/>
              </a:lnSpc>
              <a:spcBef>
                <a:spcPts val="1065"/>
              </a:spcBef>
              <a:buChar char="•"/>
              <a:tabLst>
                <a:tab pos="113664" algn="l"/>
              </a:tabLst>
            </a:pPr>
            <a:r>
              <a:rPr sz="1200" spc="30" dirty="0">
                <a:latin typeface="Tahoma"/>
                <a:cs typeface="Tahoma"/>
              </a:rPr>
              <a:t>Use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Boolean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numeric </a:t>
            </a:r>
            <a:r>
              <a:rPr sz="1200" spc="15" dirty="0">
                <a:latin typeface="Tahoma"/>
                <a:cs typeface="Tahoma"/>
              </a:rPr>
              <a:t>filters. </a:t>
            </a:r>
            <a:r>
              <a:rPr sz="1200" spc="25" dirty="0">
                <a:latin typeface="Tahoma"/>
                <a:cs typeface="Tahoma"/>
              </a:rPr>
              <a:t>Computers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process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integers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Booleans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(t/f)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much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faster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than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strings.</a:t>
            </a:r>
            <a:endParaRPr sz="1200">
              <a:latin typeface="Tahoma"/>
              <a:cs typeface="Tahoma"/>
            </a:endParaRPr>
          </a:p>
          <a:p>
            <a:pPr marL="13970" marR="487680">
              <a:lnSpc>
                <a:spcPct val="113500"/>
              </a:lnSpc>
              <a:spcBef>
                <a:spcPts val="1080"/>
              </a:spcBef>
              <a:buChar char="•"/>
              <a:tabLst>
                <a:tab pos="116839" algn="l"/>
              </a:tabLst>
            </a:pPr>
            <a:r>
              <a:rPr sz="1200" spc="30" dirty="0">
                <a:latin typeface="Tahoma"/>
                <a:cs typeface="Tahoma"/>
              </a:rPr>
              <a:t>Use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parameters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action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filters.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These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reduce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query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load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(and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work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across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sources).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•"/>
            </a:pPr>
            <a:endParaRPr sz="14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200" b="1" spc="25" dirty="0">
                <a:latin typeface="Arial"/>
                <a:cs typeface="Arial"/>
              </a:rPr>
              <a:t>Optimize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materialize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your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calculations</a:t>
            </a:r>
            <a:endParaRPr sz="1200">
              <a:latin typeface="Arial"/>
              <a:cs typeface="Arial"/>
            </a:endParaRPr>
          </a:p>
          <a:p>
            <a:pPr marL="111760" indent="-99060" algn="just">
              <a:lnSpc>
                <a:spcPct val="100000"/>
              </a:lnSpc>
              <a:spcBef>
                <a:spcPts val="240"/>
              </a:spcBef>
              <a:buChar char="•"/>
              <a:tabLst>
                <a:tab pos="111760" algn="l"/>
              </a:tabLst>
            </a:pPr>
            <a:r>
              <a:rPr sz="1200" spc="25" dirty="0">
                <a:latin typeface="Tahoma"/>
                <a:cs typeface="Tahoma"/>
              </a:rPr>
              <a:t>Perform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  <a:p>
            <a:pPr marL="111760" indent="-99060" algn="just">
              <a:lnSpc>
                <a:spcPct val="100000"/>
              </a:lnSpc>
              <a:spcBef>
                <a:spcPts val="525"/>
              </a:spcBef>
              <a:buChar char="•"/>
              <a:tabLst>
                <a:tab pos="111760" algn="l"/>
              </a:tabLst>
            </a:pPr>
            <a:r>
              <a:rPr sz="1200" spc="30" dirty="0">
                <a:latin typeface="Tahoma"/>
                <a:cs typeface="Tahoma"/>
              </a:rPr>
              <a:t>Reduce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number</a:t>
            </a:r>
            <a:r>
              <a:rPr sz="1200" spc="20" dirty="0">
                <a:latin typeface="Tahoma"/>
                <a:cs typeface="Tahoma"/>
              </a:rPr>
              <a:t> 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nested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calculations.</a:t>
            </a:r>
            <a:endParaRPr sz="1200">
              <a:latin typeface="Tahoma"/>
              <a:cs typeface="Tahoma"/>
            </a:endParaRPr>
          </a:p>
          <a:p>
            <a:pPr marL="13970" marR="439420" algn="just">
              <a:lnSpc>
                <a:spcPct val="113300"/>
              </a:lnSpc>
              <a:spcBef>
                <a:spcPts val="335"/>
              </a:spcBef>
              <a:buChar char="•"/>
              <a:tabLst>
                <a:tab pos="116839" algn="l"/>
              </a:tabLst>
            </a:pPr>
            <a:r>
              <a:rPr sz="1200" spc="30" dirty="0">
                <a:latin typeface="Tahoma"/>
                <a:cs typeface="Tahoma"/>
              </a:rPr>
              <a:t>Reduce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granularity of </a:t>
            </a:r>
            <a:r>
              <a:rPr sz="1200" spc="35" dirty="0">
                <a:latin typeface="Tahoma"/>
                <a:cs typeface="Tahoma"/>
              </a:rPr>
              <a:t>LOD </a:t>
            </a:r>
            <a:r>
              <a:rPr sz="1200" spc="20" dirty="0">
                <a:latin typeface="Tahoma"/>
                <a:cs typeface="Tahoma"/>
              </a:rPr>
              <a:t>or </a:t>
            </a:r>
            <a:r>
              <a:rPr sz="1200" spc="25" dirty="0">
                <a:latin typeface="Tahoma"/>
                <a:cs typeface="Tahoma"/>
              </a:rPr>
              <a:t>table </a:t>
            </a:r>
            <a:r>
              <a:rPr sz="1200" spc="20" dirty="0">
                <a:latin typeface="Tahoma"/>
                <a:cs typeface="Tahoma"/>
              </a:rPr>
              <a:t>calculations in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view. </a:t>
            </a:r>
            <a:r>
              <a:rPr sz="1200" spc="30" dirty="0">
                <a:latin typeface="Tahoma"/>
                <a:cs typeface="Tahoma"/>
              </a:rPr>
              <a:t>The more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granular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calculation,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longer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takes. </a:t>
            </a:r>
            <a:r>
              <a:rPr sz="1200" spc="2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LODs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Look</a:t>
            </a:r>
            <a:r>
              <a:rPr sz="1200" spc="15" dirty="0">
                <a:latin typeface="Tahoma"/>
                <a:cs typeface="Tahoma"/>
              </a:rPr>
              <a:t> at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number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unique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dimension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members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calculation.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27556" y="837946"/>
            <a:ext cx="5757545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085">
              <a:lnSpc>
                <a:spcPct val="114199"/>
              </a:lnSpc>
              <a:spcBef>
                <a:spcPts val="100"/>
              </a:spcBef>
            </a:pPr>
            <a:r>
              <a:rPr sz="1200" spc="25" dirty="0">
                <a:latin typeface="Tahoma"/>
                <a:cs typeface="Tahoma"/>
              </a:rPr>
              <a:t>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Table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Calculations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more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marks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view,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longer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will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take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to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calculate.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ahoma"/>
              <a:cs typeface="Tahoma"/>
            </a:endParaRPr>
          </a:p>
          <a:p>
            <a:pPr marL="12700" marR="5080" algn="just">
              <a:lnSpc>
                <a:spcPct val="114199"/>
              </a:lnSpc>
              <a:buChar char="•"/>
              <a:tabLst>
                <a:tab pos="114935" algn="l"/>
              </a:tabLst>
            </a:pPr>
            <a:r>
              <a:rPr sz="1200" spc="30" dirty="0">
                <a:latin typeface="Tahoma"/>
                <a:cs typeface="Tahoma"/>
              </a:rPr>
              <a:t>Where </a:t>
            </a:r>
            <a:r>
              <a:rPr sz="1200" spc="20" dirty="0">
                <a:latin typeface="Tahoma"/>
                <a:cs typeface="Tahoma"/>
              </a:rPr>
              <a:t>possible, </a:t>
            </a:r>
            <a:r>
              <a:rPr sz="1200" spc="25" dirty="0">
                <a:latin typeface="Tahoma"/>
                <a:cs typeface="Tahoma"/>
              </a:rPr>
              <a:t>use </a:t>
            </a:r>
            <a:r>
              <a:rPr sz="1200" spc="30" dirty="0">
                <a:latin typeface="Tahoma"/>
                <a:cs typeface="Tahoma"/>
              </a:rPr>
              <a:t>MIN </a:t>
            </a:r>
            <a:r>
              <a:rPr sz="1200" spc="15" dirty="0">
                <a:latin typeface="Tahoma"/>
                <a:cs typeface="Tahoma"/>
              </a:rPr>
              <a:t>or </a:t>
            </a:r>
            <a:r>
              <a:rPr sz="1200" spc="35" dirty="0">
                <a:latin typeface="Tahoma"/>
                <a:cs typeface="Tahoma"/>
              </a:rPr>
              <a:t>MAX </a:t>
            </a:r>
            <a:r>
              <a:rPr sz="1200" spc="20" dirty="0">
                <a:latin typeface="Tahoma"/>
                <a:cs typeface="Tahoma"/>
              </a:rPr>
              <a:t>instead of </a:t>
            </a:r>
            <a:r>
              <a:rPr sz="1200" spc="25" dirty="0">
                <a:latin typeface="Tahoma"/>
                <a:cs typeface="Tahoma"/>
              </a:rPr>
              <a:t>AVG. </a:t>
            </a:r>
            <a:r>
              <a:rPr sz="1200" spc="30" dirty="0">
                <a:latin typeface="Tahoma"/>
                <a:cs typeface="Tahoma"/>
              </a:rPr>
              <a:t>AVG </a:t>
            </a:r>
            <a:r>
              <a:rPr sz="1200" spc="20" dirty="0">
                <a:latin typeface="Tahoma"/>
                <a:cs typeface="Tahoma"/>
              </a:rPr>
              <a:t>requires </a:t>
            </a:r>
            <a:r>
              <a:rPr sz="1200" spc="30" dirty="0">
                <a:latin typeface="Tahoma"/>
                <a:cs typeface="Tahoma"/>
              </a:rPr>
              <a:t>more </a:t>
            </a:r>
            <a:r>
              <a:rPr sz="1200" spc="25" dirty="0">
                <a:latin typeface="Tahoma"/>
                <a:cs typeface="Tahoma"/>
              </a:rPr>
              <a:t>processing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than </a:t>
            </a:r>
            <a:r>
              <a:rPr sz="1200" spc="35" dirty="0">
                <a:latin typeface="Tahoma"/>
                <a:cs typeface="Tahoma"/>
              </a:rPr>
              <a:t>MIN </a:t>
            </a:r>
            <a:r>
              <a:rPr sz="1200" spc="20" dirty="0">
                <a:latin typeface="Tahoma"/>
                <a:cs typeface="Tahoma"/>
              </a:rPr>
              <a:t>or </a:t>
            </a:r>
            <a:r>
              <a:rPr sz="1200" spc="30" dirty="0">
                <a:latin typeface="Tahoma"/>
                <a:cs typeface="Tahoma"/>
              </a:rPr>
              <a:t>MAX. </a:t>
            </a:r>
            <a:r>
              <a:rPr sz="1200" spc="25" dirty="0">
                <a:latin typeface="Tahoma"/>
                <a:cs typeface="Tahoma"/>
              </a:rPr>
              <a:t>Often rows </a:t>
            </a:r>
            <a:r>
              <a:rPr sz="1200" spc="15" dirty="0">
                <a:latin typeface="Tahoma"/>
                <a:cs typeface="Tahoma"/>
              </a:rPr>
              <a:t>will </a:t>
            </a:r>
            <a:r>
              <a:rPr sz="1200" spc="25" dirty="0">
                <a:latin typeface="Tahoma"/>
                <a:cs typeface="Tahoma"/>
              </a:rPr>
              <a:t>be </a:t>
            </a:r>
            <a:r>
              <a:rPr sz="1200" spc="20" dirty="0">
                <a:latin typeface="Tahoma"/>
                <a:cs typeface="Tahoma"/>
              </a:rPr>
              <a:t>duplicated </a:t>
            </a:r>
            <a:r>
              <a:rPr sz="1200" spc="25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display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30" dirty="0">
                <a:latin typeface="Tahoma"/>
                <a:cs typeface="Tahoma"/>
              </a:rPr>
              <a:t>same </a:t>
            </a:r>
            <a:r>
              <a:rPr sz="1200" spc="20" dirty="0">
                <a:latin typeface="Tahoma"/>
                <a:cs typeface="Tahoma"/>
              </a:rPr>
              <a:t>result with </a:t>
            </a:r>
            <a:r>
              <a:rPr sz="1200" spc="25" dirty="0">
                <a:latin typeface="Tahoma"/>
                <a:cs typeface="Tahoma"/>
              </a:rPr>
              <a:t> MIN,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MAX,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AVG.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432" y="2800857"/>
            <a:ext cx="5984875" cy="629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95"/>
              </a:spcBef>
              <a:buFont typeface="Arial"/>
              <a:buAutoNum type="arabicPeriod" startAt="4"/>
              <a:tabLst>
                <a:tab pos="334010" algn="l"/>
                <a:tab pos="334645" algn="l"/>
              </a:tabLst>
            </a:pPr>
            <a:r>
              <a:rPr sz="1600" b="1" spc="-5" dirty="0">
                <a:latin typeface="Arial"/>
                <a:cs typeface="Arial"/>
              </a:rPr>
              <a:t>KPIs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1950">
              <a:latin typeface="Arial"/>
              <a:cs typeface="Arial"/>
            </a:endParaRPr>
          </a:p>
          <a:p>
            <a:pPr marL="242570" marR="5080">
              <a:lnSpc>
                <a:spcPct val="113599"/>
              </a:lnSpc>
            </a:pPr>
            <a:r>
              <a:rPr sz="1200" spc="25" dirty="0">
                <a:latin typeface="Tahoma"/>
                <a:cs typeface="Tahoma"/>
              </a:rPr>
              <a:t>Dashboards </a:t>
            </a:r>
            <a:r>
              <a:rPr sz="1200" spc="15" dirty="0">
                <a:latin typeface="Tahoma"/>
                <a:cs typeface="Tahoma"/>
              </a:rPr>
              <a:t>will </a:t>
            </a:r>
            <a:r>
              <a:rPr sz="1200" spc="25" dirty="0">
                <a:latin typeface="Tahoma"/>
                <a:cs typeface="Tahoma"/>
              </a:rPr>
              <a:t>be implemented to </a:t>
            </a:r>
            <a:r>
              <a:rPr sz="1200" spc="20" dirty="0">
                <a:latin typeface="Tahoma"/>
                <a:cs typeface="Tahoma"/>
              </a:rPr>
              <a:t>display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indicate certain </a:t>
            </a:r>
            <a:r>
              <a:rPr sz="1200" spc="25" dirty="0">
                <a:latin typeface="Tahoma"/>
                <a:cs typeface="Tahoma"/>
              </a:rPr>
              <a:t>KPIs and </a:t>
            </a:r>
            <a:r>
              <a:rPr sz="1200" spc="20" dirty="0">
                <a:latin typeface="Tahoma"/>
                <a:cs typeface="Tahoma"/>
              </a:rPr>
              <a:t>relevant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indicators for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disease. </a:t>
            </a:r>
            <a:r>
              <a:rPr sz="1200" spc="30" dirty="0">
                <a:latin typeface="Tahoma"/>
                <a:cs typeface="Tahoma"/>
              </a:rPr>
              <a:t>As and </a:t>
            </a:r>
            <a:r>
              <a:rPr sz="1200" spc="25" dirty="0">
                <a:latin typeface="Tahoma"/>
                <a:cs typeface="Tahoma"/>
              </a:rPr>
              <a:t>when, the system </a:t>
            </a:r>
            <a:r>
              <a:rPr sz="1200" spc="20" dirty="0">
                <a:latin typeface="Tahoma"/>
                <a:cs typeface="Tahoma"/>
              </a:rPr>
              <a:t>starts </a:t>
            </a:r>
            <a:r>
              <a:rPr sz="1200" spc="25" dirty="0">
                <a:latin typeface="Tahoma"/>
                <a:cs typeface="Tahoma"/>
              </a:rPr>
              <a:t>to capture the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historical/periodic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for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20" dirty="0">
                <a:latin typeface="Tahoma"/>
                <a:cs typeface="Tahoma"/>
              </a:rPr>
              <a:t>user, </a:t>
            </a:r>
            <a:r>
              <a:rPr sz="1200" spc="25" dirty="0">
                <a:latin typeface="Tahoma"/>
                <a:cs typeface="Tahoma"/>
              </a:rPr>
              <a:t>the dashboards </a:t>
            </a:r>
            <a:r>
              <a:rPr sz="1200" spc="15" dirty="0">
                <a:latin typeface="Tahoma"/>
                <a:cs typeface="Tahoma"/>
              </a:rPr>
              <a:t>will </a:t>
            </a:r>
            <a:r>
              <a:rPr sz="1200" spc="25" dirty="0">
                <a:latin typeface="Tahoma"/>
                <a:cs typeface="Tahoma"/>
              </a:rPr>
              <a:t>be included to </a:t>
            </a:r>
            <a:r>
              <a:rPr sz="1200" spc="20" dirty="0">
                <a:latin typeface="Tahoma"/>
                <a:cs typeface="Tahoma"/>
              </a:rPr>
              <a:t>display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charts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over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with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progress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various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factors.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/>
              <a:cs typeface="Tahoma"/>
            </a:endParaRPr>
          </a:p>
          <a:p>
            <a:pPr marL="501650" lvl="1" indent="-260985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502284" algn="l"/>
              </a:tabLst>
            </a:pPr>
            <a:r>
              <a:rPr sz="1200" b="1" spc="-5" dirty="0">
                <a:latin typeface="Arial"/>
                <a:cs typeface="Arial"/>
              </a:rPr>
              <a:t>KPIs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(Key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1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Indicators)</a:t>
            </a:r>
            <a:endParaRPr sz="1200">
              <a:latin typeface="Arial"/>
              <a:cs typeface="Arial"/>
            </a:endParaRPr>
          </a:p>
          <a:p>
            <a:pPr marL="242570" marR="209550">
              <a:lnSpc>
                <a:spcPct val="113300"/>
              </a:lnSpc>
              <a:spcBef>
                <a:spcPts val="45"/>
              </a:spcBef>
            </a:pPr>
            <a:r>
              <a:rPr sz="1200" spc="25" dirty="0">
                <a:latin typeface="Tahoma"/>
                <a:cs typeface="Tahoma"/>
              </a:rPr>
              <a:t>Key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displaying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summary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Bank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marketing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Campaign’s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results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subscribers’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information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based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various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parameters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buAutoNum type="arabicPeriod"/>
              <a:tabLst>
                <a:tab pos="868044" algn="l"/>
              </a:tabLst>
            </a:pPr>
            <a:r>
              <a:rPr sz="1200" spc="30" dirty="0">
                <a:latin typeface="Tahoma"/>
                <a:cs typeface="Tahoma"/>
              </a:rPr>
              <a:t>No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Subscribers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based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age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range.</a:t>
            </a:r>
            <a:endParaRPr sz="1200">
              <a:latin typeface="Tahoma"/>
              <a:cs typeface="Tahoma"/>
            </a:endParaRPr>
          </a:p>
          <a:p>
            <a:pPr marL="699770" marR="432434" lvl="2">
              <a:lnSpc>
                <a:spcPct val="114999"/>
              </a:lnSpc>
              <a:spcBef>
                <a:spcPts val="229"/>
              </a:spcBef>
              <a:buAutoNum type="arabicPeriod"/>
              <a:tabLst>
                <a:tab pos="869315" algn="l"/>
              </a:tabLst>
            </a:pPr>
            <a:r>
              <a:rPr sz="1200" spc="20" dirty="0">
                <a:latin typeface="Tahoma"/>
                <a:cs typeface="Tahoma"/>
              </a:rPr>
              <a:t>Subscriber’s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demographics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such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age,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job,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education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marital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status.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868044" algn="l"/>
              </a:tabLst>
            </a:pPr>
            <a:r>
              <a:rPr sz="1200" spc="25" dirty="0">
                <a:latin typeface="Tahoma"/>
                <a:cs typeface="Tahoma"/>
              </a:rPr>
              <a:t>Leads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conversion</a:t>
            </a:r>
            <a:r>
              <a:rPr sz="1200" spc="20" dirty="0">
                <a:latin typeface="Tahoma"/>
                <a:cs typeface="Tahoma"/>
              </a:rPr>
              <a:t> rate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based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various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parameters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868044" algn="l"/>
              </a:tabLst>
            </a:pPr>
            <a:r>
              <a:rPr sz="1200" spc="20" dirty="0">
                <a:latin typeface="Tahoma"/>
                <a:cs typeface="Tahoma"/>
              </a:rPr>
              <a:t>Credit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default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information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analytics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868044" algn="l"/>
              </a:tabLst>
            </a:pPr>
            <a:r>
              <a:rPr sz="1200" spc="25" dirty="0">
                <a:latin typeface="Tahoma"/>
                <a:cs typeface="Tahoma"/>
              </a:rPr>
              <a:t>Employment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variation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quarterly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868044" algn="l"/>
              </a:tabLst>
            </a:pPr>
            <a:r>
              <a:rPr sz="1200" spc="30" dirty="0">
                <a:latin typeface="Tahoma"/>
                <a:cs typeface="Tahoma"/>
              </a:rPr>
              <a:t>Consumer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price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index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20" dirty="0">
                <a:latin typeface="Tahoma"/>
                <a:cs typeface="Tahoma"/>
              </a:rPr>
              <a:t> monthly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(numeric)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868044" algn="l"/>
              </a:tabLst>
            </a:pPr>
            <a:r>
              <a:rPr sz="1200" spc="30" dirty="0">
                <a:latin typeface="Tahoma"/>
                <a:cs typeface="Tahoma"/>
              </a:rPr>
              <a:t>Consumer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confidence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index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monthly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(numeric)</a:t>
            </a:r>
            <a:endParaRPr sz="1200">
              <a:latin typeface="Tahoma"/>
              <a:cs typeface="Tahoma"/>
            </a:endParaRPr>
          </a:p>
          <a:p>
            <a:pPr marL="867410" lvl="2" indent="-16827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68044" algn="l"/>
              </a:tabLst>
            </a:pPr>
            <a:r>
              <a:rPr sz="1200" spc="30" dirty="0">
                <a:latin typeface="Tahoma"/>
                <a:cs typeface="Tahoma"/>
              </a:rPr>
              <a:t>Number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employees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-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quarterly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indicator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(numeric)</a:t>
            </a:r>
            <a:endParaRPr sz="12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marL="334010" indent="-321945">
              <a:lnSpc>
                <a:spcPct val="100000"/>
              </a:lnSpc>
              <a:buFont typeface="Arial"/>
              <a:buAutoNum type="arabicPeriod" startAt="5"/>
              <a:tabLst>
                <a:tab pos="334010" algn="l"/>
                <a:tab pos="334645" algn="l"/>
              </a:tabLst>
            </a:pPr>
            <a:r>
              <a:rPr sz="1600" b="1" spc="40" dirty="0"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"/>
              <a:cs typeface="Arial"/>
            </a:endParaRPr>
          </a:p>
          <a:p>
            <a:pPr marL="242570" marR="105410">
              <a:lnSpc>
                <a:spcPct val="113599"/>
              </a:lnSpc>
            </a:pPr>
            <a:r>
              <a:rPr sz="1200" spc="15" dirty="0">
                <a:latin typeface="Tahoma"/>
                <a:cs typeface="Tahoma"/>
              </a:rPr>
              <a:t>Prioritizing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analytics couldn’t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come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better </a:t>
            </a:r>
            <a:r>
              <a:rPr sz="1200" spc="25" dirty="0">
                <a:latin typeface="Tahoma"/>
                <a:cs typeface="Tahoma"/>
              </a:rPr>
              <a:t>time.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Your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company,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no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matter </a:t>
            </a:r>
            <a:r>
              <a:rPr sz="1200" spc="25" dirty="0">
                <a:latin typeface="Tahoma"/>
                <a:cs typeface="Tahoma"/>
              </a:rPr>
              <a:t>what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size,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is already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collecting</a:t>
            </a:r>
            <a:r>
              <a:rPr sz="1200" spc="25" dirty="0">
                <a:latin typeface="Tahoma"/>
                <a:cs typeface="Tahoma"/>
              </a:rPr>
              <a:t> data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most</a:t>
            </a:r>
            <a:r>
              <a:rPr sz="1200" spc="20" dirty="0">
                <a:latin typeface="Tahoma"/>
                <a:cs typeface="Tahoma"/>
              </a:rPr>
              <a:t> likely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analyzing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just</a:t>
            </a:r>
            <a:r>
              <a:rPr sz="1200" spc="25" dirty="0">
                <a:latin typeface="Tahoma"/>
                <a:cs typeface="Tahoma"/>
              </a:rPr>
              <a:t> a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portion </a:t>
            </a:r>
            <a:r>
              <a:rPr sz="1200" spc="15" dirty="0">
                <a:latin typeface="Tahoma"/>
                <a:cs typeface="Tahoma"/>
              </a:rPr>
              <a:t>of it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20" dirty="0">
                <a:latin typeface="Tahoma"/>
                <a:cs typeface="Tahoma"/>
              </a:rPr>
              <a:t>solve </a:t>
            </a:r>
            <a:r>
              <a:rPr sz="1200" spc="25" dirty="0">
                <a:latin typeface="Tahoma"/>
                <a:cs typeface="Tahoma"/>
              </a:rPr>
              <a:t>business </a:t>
            </a:r>
            <a:r>
              <a:rPr sz="1200" spc="20" dirty="0">
                <a:latin typeface="Tahoma"/>
                <a:cs typeface="Tahoma"/>
              </a:rPr>
              <a:t>problems, </a:t>
            </a:r>
            <a:r>
              <a:rPr sz="1200" spc="25" dirty="0">
                <a:latin typeface="Tahoma"/>
                <a:cs typeface="Tahoma"/>
              </a:rPr>
              <a:t>gain </a:t>
            </a:r>
            <a:r>
              <a:rPr sz="1200" spc="20" dirty="0">
                <a:latin typeface="Tahoma"/>
                <a:cs typeface="Tahoma"/>
              </a:rPr>
              <a:t>competitive </a:t>
            </a:r>
            <a:r>
              <a:rPr sz="1200" spc="25" dirty="0">
                <a:latin typeface="Tahoma"/>
                <a:cs typeface="Tahoma"/>
              </a:rPr>
              <a:t>advantages, and </a:t>
            </a:r>
            <a:r>
              <a:rPr sz="1200" spc="20" dirty="0">
                <a:latin typeface="Tahoma"/>
                <a:cs typeface="Tahoma"/>
              </a:rPr>
              <a:t>drive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enterprise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transformation.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With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explosive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growth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enterprise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data,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7140" y="839470"/>
            <a:ext cx="6033770" cy="7957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2735" marR="255270">
              <a:lnSpc>
                <a:spcPct val="113300"/>
              </a:lnSpc>
              <a:spcBef>
                <a:spcPts val="85"/>
              </a:spcBef>
            </a:pPr>
            <a:r>
              <a:rPr sz="1200" spc="25" dirty="0">
                <a:latin typeface="Tahoma"/>
                <a:cs typeface="Tahoma"/>
              </a:rPr>
              <a:t>database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technologies, 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high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demand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analytical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skills,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today’s</a:t>
            </a:r>
            <a:r>
              <a:rPr sz="1200" spc="25" dirty="0">
                <a:latin typeface="Tahoma"/>
                <a:cs typeface="Tahoma"/>
              </a:rPr>
              <a:t> most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effective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IT</a:t>
            </a:r>
            <a:r>
              <a:rPr sz="1200" spc="25" dirty="0">
                <a:latin typeface="Tahoma"/>
                <a:cs typeface="Tahoma"/>
              </a:rPr>
              <a:t> organizations</a:t>
            </a:r>
            <a:r>
              <a:rPr sz="1200" spc="30" dirty="0">
                <a:latin typeface="Tahoma"/>
                <a:cs typeface="Tahoma"/>
              </a:rPr>
              <a:t> have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shifted </a:t>
            </a:r>
            <a:r>
              <a:rPr sz="1200" spc="15" dirty="0">
                <a:latin typeface="Tahoma"/>
                <a:cs typeface="Tahoma"/>
              </a:rPr>
              <a:t>their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focus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enabling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self-service by </a:t>
            </a:r>
            <a:r>
              <a:rPr sz="1200" spc="25" dirty="0">
                <a:latin typeface="Tahoma"/>
                <a:cs typeface="Tahoma"/>
              </a:rPr>
              <a:t> deploying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operating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Power </a:t>
            </a:r>
            <a:r>
              <a:rPr sz="1200" spc="20" dirty="0">
                <a:latin typeface="Tahoma"/>
                <a:cs typeface="Tahoma"/>
              </a:rPr>
              <a:t>BI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Visualization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scale,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well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organizing,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orchestrating,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0" dirty="0">
                <a:latin typeface="Tahoma"/>
                <a:cs typeface="Tahoma"/>
              </a:rPr>
              <a:t>unifying </a:t>
            </a:r>
            <a:r>
              <a:rPr sz="1200" spc="25" dirty="0">
                <a:latin typeface="Tahoma"/>
                <a:cs typeface="Tahoma"/>
              </a:rPr>
              <a:t>disparate sources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for </a:t>
            </a:r>
            <a:r>
              <a:rPr sz="1200" spc="25" dirty="0">
                <a:latin typeface="Tahoma"/>
                <a:cs typeface="Tahoma"/>
              </a:rPr>
              <a:t>business users and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experts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alike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author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consume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content.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ahoma"/>
              <a:cs typeface="Tahoma"/>
            </a:endParaRPr>
          </a:p>
          <a:p>
            <a:pPr marL="749935" marR="5080" indent="-228600">
              <a:lnSpc>
                <a:spcPct val="114399"/>
              </a:lnSpc>
              <a:buSzPct val="83333"/>
              <a:buFont typeface="Symbol"/>
              <a:buChar char=""/>
              <a:tabLst>
                <a:tab pos="749935" algn="l"/>
                <a:tab pos="750570" algn="l"/>
              </a:tabLst>
            </a:pP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Patterns </a:t>
            </a:r>
            <a:r>
              <a:rPr sz="1200" b="1" spc="20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 business</a:t>
            </a:r>
            <a:r>
              <a:rPr sz="1200" b="1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operations:</a:t>
            </a:r>
            <a:r>
              <a:rPr sz="1200" b="1" spc="5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200" spc="-6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visualization</a:t>
            </a:r>
            <a:r>
              <a:rPr sz="120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techniques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help</a:t>
            </a:r>
            <a:r>
              <a:rPr sz="120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us</a:t>
            </a:r>
            <a:r>
              <a:rPr sz="1200" spc="-7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determine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patterns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of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 operations. By understanding the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problem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statement</a:t>
            </a:r>
            <a:r>
              <a:rPr sz="1200" spc="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identifying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solutions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in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terms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pattering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and </a:t>
            </a:r>
            <a:r>
              <a:rPr sz="1200" spc="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applied</a:t>
            </a:r>
            <a:r>
              <a:rPr sz="120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200" spc="-6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eliminate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one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or</a:t>
            </a:r>
            <a:r>
              <a:rPr sz="120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more</a:t>
            </a:r>
            <a:r>
              <a:rPr sz="1200" spc="-6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-4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7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inherent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problems.</a:t>
            </a:r>
            <a:endParaRPr sz="1200">
              <a:latin typeface="Tahoma"/>
              <a:cs typeface="Tahoma"/>
            </a:endParaRPr>
          </a:p>
          <a:p>
            <a:pPr marL="749935" marR="85090" indent="-228600">
              <a:lnSpc>
                <a:spcPct val="113799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749935" algn="l"/>
                <a:tab pos="750570" algn="l"/>
              </a:tabLst>
            </a:pPr>
            <a:r>
              <a:rPr sz="1200" b="1" spc="20" dirty="0">
                <a:solidFill>
                  <a:srgbClr val="1F1F1F"/>
                </a:solidFill>
                <a:latin typeface="Arial"/>
                <a:cs typeface="Arial"/>
              </a:rPr>
              <a:t>Identify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business</a:t>
            </a:r>
            <a:r>
              <a:rPr sz="1200" b="1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trends</a:t>
            </a:r>
            <a:r>
              <a:rPr sz="1200" b="1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200" b="1" spc="20" dirty="0">
                <a:solidFill>
                  <a:srgbClr val="1F1F1F"/>
                </a:solidFill>
                <a:latin typeface="Arial"/>
                <a:cs typeface="Arial"/>
              </a:rPr>
              <a:t> relate</a:t>
            </a:r>
            <a:r>
              <a:rPr sz="1200" b="1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data:</a:t>
            </a:r>
            <a:r>
              <a:rPr sz="1200" b="1" spc="8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These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techniques help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us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identify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market trends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by collecting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data on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Day-To-Day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business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activities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preparing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trend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reports,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which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helps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track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1F1F1F"/>
                </a:solidFill>
                <a:latin typeface="Tahoma"/>
                <a:cs typeface="Tahoma"/>
              </a:rPr>
              <a:t>how </a:t>
            </a:r>
            <a:r>
              <a:rPr sz="1200" spc="-3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influences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 market.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So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that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we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could understand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competitors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and </a:t>
            </a:r>
            <a:r>
              <a:rPr sz="1200" spc="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customers.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Certainly,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this</a:t>
            </a:r>
            <a:r>
              <a:rPr sz="1200" spc="-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helps</a:t>
            </a:r>
            <a:r>
              <a:rPr sz="120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200" spc="-8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long-term</a:t>
            </a:r>
            <a:r>
              <a:rPr sz="120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perspective.</a:t>
            </a:r>
            <a:endParaRPr sz="1200">
              <a:latin typeface="Tahoma"/>
              <a:cs typeface="Tahoma"/>
            </a:endParaRPr>
          </a:p>
          <a:p>
            <a:pPr marL="749935" marR="29209" indent="-228600">
              <a:lnSpc>
                <a:spcPts val="1639"/>
              </a:lnSpc>
              <a:spcBef>
                <a:spcPts val="80"/>
              </a:spcBef>
              <a:buSzPct val="83333"/>
              <a:buFont typeface="Symbol"/>
              <a:buChar char=""/>
              <a:tabLst>
                <a:tab pos="749935" algn="l"/>
                <a:tab pos="750570" algn="l"/>
              </a:tabLst>
            </a:pP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Storytelling</a:t>
            </a:r>
            <a:r>
              <a:rPr sz="1200" b="1" spc="1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 Decision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making:</a:t>
            </a:r>
            <a:r>
              <a:rPr sz="1200" b="1" spc="5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Knowledge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storytelling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from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available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is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one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of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niche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skills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for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communication,</a:t>
            </a:r>
            <a:endParaRPr sz="1200">
              <a:latin typeface="Tahoma"/>
              <a:cs typeface="Tahoma"/>
            </a:endParaRPr>
          </a:p>
          <a:p>
            <a:pPr marL="749935" marR="28575" algn="just">
              <a:lnSpc>
                <a:spcPts val="1630"/>
              </a:lnSpc>
              <a:spcBef>
                <a:spcPts val="15"/>
              </a:spcBef>
            </a:pP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specifically for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 Data Science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domain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which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is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playing a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vital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role.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Using </a:t>
            </a:r>
            <a:r>
              <a:rPr sz="1200" spc="-3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best</a:t>
            </a:r>
            <a:r>
              <a:rPr sz="1200" spc="-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visualization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this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role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can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enhanced</a:t>
            </a:r>
            <a:r>
              <a:rPr sz="1200" spc="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much</a:t>
            </a:r>
            <a:r>
              <a:rPr sz="120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better</a:t>
            </a:r>
            <a:r>
              <a:rPr sz="1200" spc="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way</a:t>
            </a:r>
            <a:r>
              <a:rPr sz="1200" spc="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reaching </a:t>
            </a:r>
            <a:r>
              <a:rPr sz="1200" spc="-36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7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objectives</a:t>
            </a:r>
            <a:r>
              <a:rPr sz="1200" spc="-4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business</a:t>
            </a:r>
            <a:r>
              <a:rPr sz="1200" spc="-7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problems.</a:t>
            </a:r>
            <a:endParaRPr sz="1200">
              <a:latin typeface="Tahoma"/>
              <a:cs typeface="Tahoma"/>
            </a:endParaRPr>
          </a:p>
          <a:p>
            <a:pPr marL="749935" indent="-229235">
              <a:lnSpc>
                <a:spcPct val="100000"/>
              </a:lnSpc>
              <a:spcBef>
                <a:spcPts val="40"/>
              </a:spcBef>
              <a:buClr>
                <a:srgbClr val="1F1F1F"/>
              </a:buClr>
              <a:buSzPct val="83333"/>
              <a:buFont typeface="Symbol"/>
              <a:buChar char=""/>
              <a:tabLst>
                <a:tab pos="749935" algn="l"/>
                <a:tab pos="750570" algn="l"/>
              </a:tabLst>
            </a:pP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Understand</a:t>
            </a:r>
            <a:r>
              <a:rPr sz="1200" b="1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current</a:t>
            </a:r>
            <a:r>
              <a:rPr sz="1200" b="1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business</a:t>
            </a:r>
            <a:r>
              <a:rPr sz="1200" b="1" spc="-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insights</a:t>
            </a:r>
            <a:r>
              <a:rPr sz="1200" b="1" spc="-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1200" b="1" spc="-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setting</a:t>
            </a:r>
            <a:r>
              <a:rPr sz="1200" b="1" spc="-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  <a:spcBef>
                <a:spcPts val="145"/>
              </a:spcBef>
            </a:pPr>
            <a:r>
              <a:rPr sz="1200" b="1" spc="20" dirty="0">
                <a:solidFill>
                  <a:srgbClr val="1F1F1F"/>
                </a:solidFill>
                <a:latin typeface="Arial"/>
                <a:cs typeface="Arial"/>
              </a:rPr>
              <a:t>goals: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Businesses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can</a:t>
            </a:r>
            <a:r>
              <a:rPr sz="1200" spc="-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understand</a:t>
            </a:r>
            <a:r>
              <a:rPr sz="120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insight</a:t>
            </a:r>
            <a:r>
              <a:rPr sz="1200" spc="-6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KPIs,</a:t>
            </a:r>
            <a:r>
              <a:rPr sz="120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finding</a:t>
            </a:r>
            <a:endParaRPr sz="1200">
              <a:latin typeface="Tahoma"/>
              <a:cs typeface="Tahoma"/>
            </a:endParaRPr>
          </a:p>
          <a:p>
            <a:pPr marL="749935" marR="539750">
              <a:lnSpc>
                <a:spcPct val="113300"/>
              </a:lnSpc>
              <a:spcBef>
                <a:spcPts val="25"/>
              </a:spcBef>
            </a:pP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tangible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goals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and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business strategy planning,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therefore they could </a:t>
            </a:r>
            <a:r>
              <a:rPr sz="1200" spc="-3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optimize</a:t>
            </a:r>
            <a:r>
              <a:rPr sz="1200" spc="-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200" spc="-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for</a:t>
            </a:r>
            <a:r>
              <a:rPr sz="1200" spc="-3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business</a:t>
            </a:r>
            <a:r>
              <a:rPr sz="1200" spc="-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strategy</a:t>
            </a:r>
            <a:r>
              <a:rPr sz="1200" spc="-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plans</a:t>
            </a:r>
            <a:r>
              <a:rPr sz="1200" spc="-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for</a:t>
            </a:r>
            <a:r>
              <a:rPr sz="1200" spc="-4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ongoing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activities.</a:t>
            </a:r>
            <a:endParaRPr sz="1200">
              <a:latin typeface="Tahoma"/>
              <a:cs typeface="Tahoma"/>
            </a:endParaRPr>
          </a:p>
          <a:p>
            <a:pPr marL="749935" marR="42545" indent="-228600">
              <a:lnSpc>
                <a:spcPct val="114199"/>
              </a:lnSpc>
              <a:buSzPct val="83333"/>
              <a:buFont typeface="Symbol"/>
              <a:buChar char=""/>
              <a:tabLst>
                <a:tab pos="749935" algn="l"/>
                <a:tab pos="750570" algn="l"/>
              </a:tabLst>
            </a:pP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Operational </a:t>
            </a:r>
            <a:r>
              <a:rPr sz="1200" b="1" spc="30" dirty="0">
                <a:solidFill>
                  <a:srgbClr val="1F1F1F"/>
                </a:solidFill>
                <a:latin typeface="Arial"/>
                <a:cs typeface="Arial"/>
              </a:rPr>
              <a:t>and Performance </a:t>
            </a:r>
            <a:r>
              <a:rPr sz="1200" b="1" spc="25" dirty="0">
                <a:solidFill>
                  <a:srgbClr val="1F1F1F"/>
                </a:solidFill>
                <a:latin typeface="Arial"/>
                <a:cs typeface="Arial"/>
              </a:rPr>
              <a:t>analysis: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Increase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productivity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With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help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of visualization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techniques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clarity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 KPIs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depicting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 the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trends</a:t>
            </a:r>
            <a:endParaRPr sz="1200">
              <a:latin typeface="Tahoma"/>
              <a:cs typeface="Tahoma"/>
            </a:endParaRPr>
          </a:p>
          <a:p>
            <a:pPr marL="749935" marR="29209">
              <a:lnSpc>
                <a:spcPct val="114199"/>
              </a:lnSpc>
              <a:spcBef>
                <a:spcPts val="10"/>
              </a:spcBef>
            </a:pP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productivity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manufacturing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unit,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guiding</a:t>
            </a:r>
            <a:r>
              <a:rPr sz="1200" spc="5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were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improve </a:t>
            </a:r>
            <a:r>
              <a:rPr sz="1200" spc="-3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7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productivity</a:t>
            </a:r>
            <a:r>
              <a:rPr sz="120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-7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200" spc="-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plant.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1F1F1F"/>
                </a:solidFill>
                <a:latin typeface="Arial"/>
                <a:cs typeface="Arial"/>
              </a:rPr>
              <a:t>Power</a:t>
            </a:r>
            <a:r>
              <a:rPr sz="1200" b="1" spc="-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F1F1F"/>
                </a:solidFill>
                <a:latin typeface="Arial"/>
                <a:cs typeface="Arial"/>
              </a:rPr>
              <a:t>BI</a:t>
            </a:r>
            <a:r>
              <a:rPr sz="1200" b="1" spc="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F1F1F"/>
                </a:solidFill>
                <a:latin typeface="Arial"/>
                <a:cs typeface="Arial"/>
              </a:rPr>
              <a:t>Server</a:t>
            </a:r>
            <a:r>
              <a:rPr sz="1200" b="1" spc="6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F1F1F"/>
                </a:solidFill>
                <a:latin typeface="Arial"/>
                <a:cs typeface="Arial"/>
              </a:rPr>
              <a:t>-</a:t>
            </a:r>
            <a:r>
              <a:rPr sz="1200" b="1" spc="5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F1F1F"/>
                </a:solidFill>
                <a:latin typeface="Arial"/>
                <a:cs typeface="Arial"/>
              </a:rPr>
              <a:t>On</a:t>
            </a:r>
            <a:r>
              <a:rPr sz="1200" b="1" spc="7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F1F1F"/>
                </a:solidFill>
                <a:latin typeface="Arial"/>
                <a:cs typeface="Arial"/>
              </a:rPr>
              <a:t>Premises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481965" indent="-9842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Full</a:t>
            </a:r>
            <a:r>
              <a:rPr sz="120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control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hardware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software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1F1F"/>
              </a:buClr>
              <a:buFont typeface="Tahoma"/>
              <a:buChar char="•"/>
            </a:pPr>
            <a:endParaRPr sz="1300">
              <a:latin typeface="Tahoma"/>
              <a:cs typeface="Tahoma"/>
            </a:endParaRPr>
          </a:p>
          <a:p>
            <a:pPr marL="481965" indent="-9842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Infrastructure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data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remain</a:t>
            </a:r>
            <a:r>
              <a:rPr sz="120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behind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your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firewall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1F1F"/>
              </a:buClr>
              <a:buFont typeface="Tahoma"/>
              <a:buChar char="•"/>
            </a:pPr>
            <a:endParaRPr sz="1300">
              <a:latin typeface="Tahoma"/>
              <a:cs typeface="Tahoma"/>
            </a:endParaRPr>
          </a:p>
          <a:p>
            <a:pPr marL="481965" indent="-9842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Need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dedicated</a:t>
            </a:r>
            <a:r>
              <a:rPr sz="1200" spc="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administrators</a:t>
            </a:r>
            <a:r>
              <a:rPr sz="1200" spc="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200" spc="4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manage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hardware</a:t>
            </a:r>
            <a:r>
              <a:rPr sz="1200" spc="6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and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software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1F1F"/>
              </a:buClr>
              <a:buFont typeface="Tahoma"/>
              <a:buChar char="•"/>
            </a:pPr>
            <a:endParaRPr sz="1300">
              <a:latin typeface="Tahoma"/>
              <a:cs typeface="Tahoma"/>
            </a:endParaRPr>
          </a:p>
          <a:p>
            <a:pPr marL="481965" indent="-9842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Additional</a:t>
            </a:r>
            <a:r>
              <a:rPr sz="120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infrastructure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needed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access</a:t>
            </a:r>
            <a:r>
              <a:rPr sz="120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off-network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(mobile,</a:t>
            </a:r>
            <a:r>
              <a:rPr sz="120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external)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7568" y="616712"/>
            <a:ext cx="6825615" cy="686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3204" algn="l"/>
              </a:tabLst>
            </a:pPr>
            <a:r>
              <a:rPr sz="1600" spc="-5" dirty="0">
                <a:latin typeface="Tahoma"/>
                <a:cs typeface="Tahoma"/>
              </a:rPr>
              <a:t>Key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components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ahoma"/>
              <a:cs typeface="Tahoma"/>
            </a:endParaRPr>
          </a:p>
          <a:p>
            <a:pPr marL="242570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Key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components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ecosystem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comprises:</a:t>
            </a:r>
            <a:endParaRPr sz="120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  <a:spcBef>
                <a:spcPts val="1200"/>
              </a:spcBef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Desktop</a:t>
            </a:r>
            <a:endParaRPr sz="1200">
              <a:latin typeface="Tahoma"/>
              <a:cs typeface="Tahoma"/>
            </a:endParaRPr>
          </a:p>
          <a:p>
            <a:pPr marL="699770" marR="71755">
              <a:lnSpc>
                <a:spcPct val="100800"/>
              </a:lnSpc>
              <a:spcBef>
                <a:spcPts val="15"/>
              </a:spcBef>
            </a:pPr>
            <a:r>
              <a:rPr sz="1200" spc="-5" dirty="0">
                <a:latin typeface="Tahoma"/>
                <a:cs typeface="Tahoma"/>
              </a:rPr>
              <a:t>The Windows-desktop-based application for </a:t>
            </a:r>
            <a:r>
              <a:rPr sz="1200" dirty="0">
                <a:latin typeface="Tahoma"/>
                <a:cs typeface="Tahoma"/>
              </a:rPr>
              <a:t>PCs </a:t>
            </a:r>
            <a:r>
              <a:rPr sz="1200" spc="-5" dirty="0">
                <a:latin typeface="Tahoma"/>
                <a:cs typeface="Tahoma"/>
              </a:rPr>
              <a:t>and desktops, primarily for </a:t>
            </a:r>
            <a:r>
              <a:rPr sz="1200" dirty="0">
                <a:latin typeface="Tahoma"/>
                <a:cs typeface="Tahoma"/>
              </a:rPr>
              <a:t>designing </a:t>
            </a:r>
            <a:r>
              <a:rPr sz="1200" spc="-5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publishing </a:t>
            </a:r>
            <a:r>
              <a:rPr sz="1200" spc="-5" dirty="0">
                <a:latin typeface="Tahoma"/>
                <a:cs typeface="Tahoma"/>
              </a:rPr>
              <a:t>reports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  <a:spcBef>
                <a:spcPts val="1175"/>
              </a:spcBef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699770" marR="85725">
              <a:lnSpc>
                <a:spcPct val="100000"/>
              </a:lnSpc>
              <a:spcBef>
                <a:spcPts val="45"/>
              </a:spcBef>
            </a:pPr>
            <a:r>
              <a:rPr sz="1200" spc="-5" dirty="0">
                <a:latin typeface="Tahoma"/>
                <a:cs typeface="Tahoma"/>
              </a:rPr>
              <a:t>The SaaS-based (software as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service) </a:t>
            </a:r>
            <a:r>
              <a:rPr sz="1200" dirty="0">
                <a:latin typeface="Tahoma"/>
                <a:cs typeface="Tahoma"/>
              </a:rPr>
              <a:t>online </a:t>
            </a:r>
            <a:r>
              <a:rPr sz="1200" spc="-5" dirty="0">
                <a:latin typeface="Tahoma"/>
                <a:cs typeface="Tahoma"/>
              </a:rPr>
              <a:t>service. This was formerly known as </a:t>
            </a:r>
            <a:r>
              <a:rPr sz="1200" spc="-10" dirty="0">
                <a:latin typeface="Tahoma"/>
                <a:cs typeface="Tahoma"/>
              </a:rPr>
              <a:t>Power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Office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365,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now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referred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PowerBI.com, 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simply</a:t>
            </a:r>
            <a:r>
              <a:rPr sz="1200" spc="-5" dirty="0">
                <a:latin typeface="Tahoma"/>
                <a:cs typeface="Tahoma"/>
              </a:rPr>
              <a:t> Power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Mobile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Apps</a:t>
            </a:r>
            <a:endParaRPr sz="1200">
              <a:latin typeface="Tahoma"/>
              <a:cs typeface="Tahoma"/>
            </a:endParaRPr>
          </a:p>
          <a:p>
            <a:pPr marL="699770" marR="5080">
              <a:lnSpc>
                <a:spcPct val="101699"/>
              </a:lnSpc>
              <a:spcBef>
                <a:spcPts val="20"/>
              </a:spcBef>
            </a:pPr>
            <a:r>
              <a:rPr sz="1200" spc="-5" dirty="0">
                <a:latin typeface="Tahoma"/>
                <a:cs typeface="Tahoma"/>
              </a:rPr>
              <a:t>The Power </a:t>
            </a:r>
            <a:r>
              <a:rPr sz="1200" dirty="0">
                <a:latin typeface="Tahoma"/>
                <a:cs typeface="Tahoma"/>
              </a:rPr>
              <a:t>BI </a:t>
            </a:r>
            <a:r>
              <a:rPr sz="1200" spc="-5" dirty="0">
                <a:latin typeface="Tahoma"/>
                <a:cs typeface="Tahoma"/>
              </a:rPr>
              <a:t>Mobile apps for Android and </a:t>
            </a:r>
            <a:r>
              <a:rPr sz="1200" spc="5" dirty="0">
                <a:latin typeface="Tahoma"/>
                <a:cs typeface="Tahoma"/>
              </a:rPr>
              <a:t>iOS </a:t>
            </a:r>
            <a:r>
              <a:rPr sz="1200" spc="-5" dirty="0">
                <a:latin typeface="Tahoma"/>
                <a:cs typeface="Tahoma"/>
              </a:rPr>
              <a:t>devices, as well as for Windows </a:t>
            </a:r>
            <a:r>
              <a:rPr sz="1200" dirty="0">
                <a:latin typeface="Tahoma"/>
                <a:cs typeface="Tahoma"/>
              </a:rPr>
              <a:t>phones </a:t>
            </a:r>
            <a:r>
              <a:rPr sz="1200" spc="-5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tablets.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Gateway</a:t>
            </a:r>
            <a:endParaRPr sz="1200">
              <a:latin typeface="Tahoma"/>
              <a:cs typeface="Tahoma"/>
            </a:endParaRPr>
          </a:p>
          <a:p>
            <a:pPr marL="699770" marR="257810">
              <a:lnSpc>
                <a:spcPct val="100800"/>
              </a:lnSpc>
              <a:spcBef>
                <a:spcPts val="15"/>
              </a:spcBef>
            </a:pPr>
            <a:r>
              <a:rPr sz="1200" spc="-5" dirty="0">
                <a:latin typeface="Tahoma"/>
                <a:cs typeface="Tahoma"/>
              </a:rPr>
              <a:t>Gateways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sync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external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data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out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Power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required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automated refreshes. In </a:t>
            </a:r>
            <a:r>
              <a:rPr sz="1200" dirty="0">
                <a:latin typeface="Tahoma"/>
                <a:cs typeface="Tahoma"/>
              </a:rPr>
              <a:t>Enterprise </a:t>
            </a:r>
            <a:r>
              <a:rPr sz="1200" spc="-5" dirty="0">
                <a:latin typeface="Tahoma"/>
                <a:cs typeface="Tahoma"/>
              </a:rPr>
              <a:t>mode, can also be </a:t>
            </a:r>
            <a:r>
              <a:rPr sz="1200" dirty="0">
                <a:latin typeface="Tahoma"/>
                <a:cs typeface="Tahoma"/>
              </a:rPr>
              <a:t>used by </a:t>
            </a:r>
            <a:r>
              <a:rPr sz="1200" spc="-5" dirty="0">
                <a:latin typeface="Tahoma"/>
                <a:cs typeface="Tahoma"/>
              </a:rPr>
              <a:t>Flows and PowerApps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Office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365.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Embedded</a:t>
            </a:r>
            <a:endParaRPr sz="1200">
              <a:latin typeface="Tahoma"/>
              <a:cs typeface="Tahoma"/>
            </a:endParaRPr>
          </a:p>
          <a:p>
            <a:pPr marL="699770" marR="69659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REST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API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used</a:t>
            </a:r>
            <a:r>
              <a:rPr sz="1200" spc="-5" dirty="0">
                <a:latin typeface="Tahoma"/>
                <a:cs typeface="Tahoma"/>
              </a:rPr>
              <a:t> 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build</a:t>
            </a:r>
            <a:r>
              <a:rPr sz="1200" spc="-5" dirty="0">
                <a:latin typeface="Tahoma"/>
                <a:cs typeface="Tahoma"/>
              </a:rPr>
              <a:t> dashboards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 reports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custom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applications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 serves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well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non-Power BI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Report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699770" marR="19050">
              <a:lnSpc>
                <a:spcPct val="100800"/>
              </a:lnSpc>
              <a:spcBef>
                <a:spcPts val="35"/>
              </a:spcBef>
            </a:pPr>
            <a:r>
              <a:rPr sz="1200" dirty="0">
                <a:latin typeface="Tahoma"/>
                <a:cs typeface="Tahoma"/>
              </a:rPr>
              <a:t>An </a:t>
            </a:r>
            <a:r>
              <a:rPr sz="1200" spc="-5" dirty="0">
                <a:latin typeface="Tahoma"/>
                <a:cs typeface="Tahoma"/>
              </a:rPr>
              <a:t>on-premises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reporting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solution</a:t>
            </a:r>
            <a:r>
              <a:rPr sz="1200" dirty="0">
                <a:latin typeface="Tahoma"/>
                <a:cs typeface="Tahoma"/>
              </a:rPr>
              <a:t> for</a:t>
            </a:r>
            <a:r>
              <a:rPr sz="1200" spc="-5" dirty="0">
                <a:latin typeface="Tahoma"/>
                <a:cs typeface="Tahoma"/>
              </a:rPr>
              <a:t> companies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</a:t>
            </a:r>
            <a:r>
              <a:rPr sz="1200" dirty="0">
                <a:latin typeface="Tahoma"/>
                <a:cs typeface="Tahoma"/>
              </a:rPr>
              <a:t> won't </a:t>
            </a:r>
            <a:r>
              <a:rPr sz="1200" spc="-5" dirty="0">
                <a:latin typeface="Tahoma"/>
                <a:cs typeface="Tahoma"/>
              </a:rPr>
              <a:t>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can't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cloud-based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BI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Premium</a:t>
            </a:r>
            <a:endParaRPr sz="1200">
              <a:latin typeface="Tahoma"/>
              <a:cs typeface="Tahoma"/>
            </a:endParaRPr>
          </a:p>
          <a:p>
            <a:pPr marL="699770" marR="188595">
              <a:lnSpc>
                <a:spcPct val="100800"/>
              </a:lnSpc>
              <a:spcBef>
                <a:spcPts val="35"/>
              </a:spcBef>
            </a:pPr>
            <a:r>
              <a:rPr sz="1200" spc="-5" dirty="0">
                <a:latin typeface="Tahoma"/>
                <a:cs typeface="Tahoma"/>
              </a:rPr>
              <a:t>Capacity-based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offering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</a:t>
            </a:r>
            <a:r>
              <a:rPr sz="1200" dirty="0">
                <a:latin typeface="Tahoma"/>
                <a:cs typeface="Tahoma"/>
              </a:rPr>
              <a:t> includes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flexibility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publish </a:t>
            </a:r>
            <a:r>
              <a:rPr sz="1200" spc="-5" dirty="0">
                <a:latin typeface="Tahoma"/>
                <a:cs typeface="Tahoma"/>
              </a:rPr>
              <a:t>reports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broadly across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 </a:t>
            </a:r>
            <a:r>
              <a:rPr sz="1200" dirty="0">
                <a:latin typeface="Tahoma"/>
                <a:cs typeface="Tahoma"/>
              </a:rPr>
              <a:t> enterprise,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without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requiring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recipients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licensed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individually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per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user.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Greater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scale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performance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shared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capacity</a:t>
            </a:r>
            <a:r>
              <a:rPr sz="1200" dirty="0">
                <a:latin typeface="Tahoma"/>
                <a:cs typeface="Tahoma"/>
              </a:rPr>
              <a:t> in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Power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BI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</a:pPr>
            <a:r>
              <a:rPr sz="1200" b="1" spc="-5" dirty="0">
                <a:latin typeface="Tahoma"/>
                <a:cs typeface="Tahoma"/>
              </a:rPr>
              <a:t>Power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BI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Visuals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Marketplace</a:t>
            </a:r>
            <a:endParaRPr sz="1200">
              <a:latin typeface="Tahoma"/>
              <a:cs typeface="Tahoma"/>
            </a:endParaRPr>
          </a:p>
          <a:p>
            <a:pPr marL="69977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marketplace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 custom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visuals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R-powered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visuals.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286000" y="990600"/>
            <a:ext cx="2929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Document</a:t>
            </a:r>
            <a:r>
              <a:rPr sz="1700" b="1" spc="33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Version</a:t>
            </a:r>
            <a:r>
              <a:rPr sz="1700" b="1" spc="3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Control: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1828800"/>
            <a:ext cx="42386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Bank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Marketing</a:t>
            </a:r>
            <a:r>
              <a:rPr sz="1600" b="1" spc="180">
                <a:latin typeface="Arial"/>
                <a:cs typeface="Arial"/>
              </a:rPr>
              <a:t> </a:t>
            </a:r>
            <a:r>
              <a:rPr sz="1600" b="1" spc="-5" smtClean="0">
                <a:latin typeface="Arial"/>
                <a:cs typeface="Arial"/>
              </a:rPr>
              <a:t>Analytics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4255" y="2301494"/>
          <a:ext cx="6852918" cy="101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/>
                <a:gridCol w="1298575"/>
                <a:gridCol w="1351914"/>
                <a:gridCol w="3319779"/>
              </a:tblGrid>
              <a:tr h="201167">
                <a:tc>
                  <a:txBody>
                    <a:bodyPr/>
                    <a:lstStyle/>
                    <a:p>
                      <a:pPr marL="115570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295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1295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9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Change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1.0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02</a:t>
                      </a:r>
                      <a:r>
                        <a:rPr sz="1000" spc="-5" smtClean="0">
                          <a:latin typeface="Tahoma"/>
                          <a:cs typeface="Tahoma"/>
                        </a:rPr>
                        <a:t>/0</a:t>
                      </a: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2</a:t>
                      </a:r>
                      <a:r>
                        <a:rPr sz="1000" spc="-5" smtClean="0">
                          <a:latin typeface="Tahoma"/>
                          <a:cs typeface="Tahoma"/>
                        </a:rPr>
                        <a:t>/2</a:t>
                      </a: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023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-10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000" spc="-10" dirty="0" smtClean="0">
                          <a:latin typeface="Tahoma"/>
                          <a:cs typeface="Tahoma"/>
                        </a:rPr>
                        <a:t>Krishna </a:t>
                      </a:r>
                      <a:r>
                        <a:rPr lang="en-US" sz="1000" spc="-10" dirty="0" err="1" smtClean="0">
                          <a:latin typeface="Tahoma"/>
                          <a:cs typeface="Tahoma"/>
                        </a:rPr>
                        <a:t>Biradar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000" spc="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version</a:t>
                      </a:r>
                      <a:r>
                        <a:rPr sz="100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complete</a:t>
                      </a:r>
                      <a:r>
                        <a:rPr sz="1000" spc="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HLD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692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1.1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02</a:t>
                      </a:r>
                      <a:r>
                        <a:rPr sz="1000" spc="-5" smtClean="0">
                          <a:latin typeface="Tahoma"/>
                          <a:cs typeface="Tahoma"/>
                        </a:rPr>
                        <a:t>/0</a:t>
                      </a: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2</a:t>
                      </a:r>
                      <a:r>
                        <a:rPr sz="1000" spc="-5" smtClean="0">
                          <a:latin typeface="Tahoma"/>
                          <a:cs typeface="Tahoma"/>
                        </a:rPr>
                        <a:t>/2</a:t>
                      </a:r>
                      <a:r>
                        <a:rPr lang="en-US" sz="1000" spc="-5" dirty="0" smtClean="0">
                          <a:latin typeface="Tahoma"/>
                          <a:cs typeface="Tahoma"/>
                        </a:rPr>
                        <a:t>023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-10" dirty="0" smtClean="0">
                          <a:latin typeface="Tahoma"/>
                          <a:cs typeface="Tahoma"/>
                        </a:rPr>
                        <a:t> Krishna</a:t>
                      </a:r>
                      <a:r>
                        <a:rPr lang="en-US" sz="1000" spc="-10" baseline="0" dirty="0" smtClean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000" spc="-10" baseline="0" dirty="0" err="1" smtClean="0">
                          <a:latin typeface="Tahoma"/>
                          <a:cs typeface="Tahoma"/>
                        </a:rPr>
                        <a:t>Biradar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Added</a:t>
                      </a:r>
                      <a:r>
                        <a:rPr sz="1000" spc="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Power</a:t>
                      </a:r>
                      <a:r>
                        <a:rPr sz="1000" spc="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BI</a:t>
                      </a:r>
                      <a:r>
                        <a:rPr sz="1000" spc="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functionalities</a:t>
                      </a:r>
                      <a:r>
                        <a:rPr sz="1000" spc="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000" spc="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dashboard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1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196" y="1570989"/>
            <a:ext cx="5933440" cy="2055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10565" algn="ctr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 marR="5080" indent="5715">
              <a:lnSpc>
                <a:spcPct val="113700"/>
              </a:lnSpc>
            </a:pP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is related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15" dirty="0">
                <a:latin typeface="Tahoma"/>
                <a:cs typeface="Tahoma"/>
              </a:rPr>
              <a:t>direct </a:t>
            </a:r>
            <a:r>
              <a:rPr sz="1200" spc="25" dirty="0">
                <a:latin typeface="Tahoma"/>
                <a:cs typeface="Tahoma"/>
              </a:rPr>
              <a:t>marketing campaigns </a:t>
            </a:r>
            <a:r>
              <a:rPr sz="1200" spc="30" dirty="0">
                <a:latin typeface="Tahoma"/>
                <a:cs typeface="Tahoma"/>
              </a:rPr>
              <a:t>(phone </a:t>
            </a:r>
            <a:r>
              <a:rPr sz="1200" spc="20" dirty="0">
                <a:latin typeface="Tahoma"/>
                <a:cs typeface="Tahoma"/>
              </a:rPr>
              <a:t>calls) </a:t>
            </a:r>
            <a:r>
              <a:rPr sz="1200" spc="25" dirty="0">
                <a:latin typeface="Tahoma"/>
                <a:cs typeface="Tahoma"/>
              </a:rPr>
              <a:t>of a Portuguese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banking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institution</a:t>
            </a:r>
            <a:r>
              <a:rPr sz="1200" spc="20">
                <a:latin typeface="Tahoma"/>
                <a:cs typeface="Tahoma"/>
              </a:rPr>
              <a:t>.</a:t>
            </a:r>
            <a:r>
              <a:rPr sz="1200" spc="10">
                <a:latin typeface="Tahoma"/>
                <a:cs typeface="Tahoma"/>
              </a:rPr>
              <a:t> </a:t>
            </a:r>
            <a:r>
              <a:rPr sz="1200" spc="35" smtClean="0">
                <a:latin typeface="Tahoma"/>
                <a:cs typeface="Tahoma"/>
              </a:rPr>
              <a:t>Th</a:t>
            </a:r>
            <a:r>
              <a:rPr lang="en-US" sz="1200" spc="35" dirty="0" smtClean="0">
                <a:latin typeface="Tahoma"/>
                <a:cs typeface="Tahoma"/>
              </a:rPr>
              <a:t>is </a:t>
            </a:r>
            <a:r>
              <a:rPr lang="en-US" sz="1200" spc="35" dirty="0" err="1">
                <a:latin typeface="Tahoma"/>
                <a:cs typeface="Tahoma"/>
              </a:rPr>
              <a:t>i</a:t>
            </a:r>
            <a:r>
              <a:rPr lang="en-US" sz="1200" spc="35" dirty="0" err="1" smtClean="0">
                <a:latin typeface="Tahoma"/>
                <a:cs typeface="Tahoma"/>
              </a:rPr>
              <a:t>s</a:t>
            </a:r>
            <a:r>
              <a:rPr lang="en-US" sz="1200" spc="35" dirty="0" smtClean="0">
                <a:latin typeface="Tahoma"/>
                <a:cs typeface="Tahoma"/>
              </a:rPr>
              <a:t> a classification problem statement, main </a:t>
            </a:r>
            <a:r>
              <a:rPr sz="1200" spc="20" smtClean="0">
                <a:latin typeface="Tahoma"/>
                <a:cs typeface="Tahoma"/>
              </a:rPr>
              <a:t>goal</a:t>
            </a:r>
            <a:r>
              <a:rPr sz="1200" spc="-5" smtClean="0">
                <a:latin typeface="Tahoma"/>
                <a:cs typeface="Tahoma"/>
              </a:rPr>
              <a:t> </a:t>
            </a:r>
            <a:r>
              <a:rPr lang="en-US" sz="1200" spc="-5" dirty="0" smtClean="0">
                <a:latin typeface="Tahoma"/>
                <a:cs typeface="Tahoma"/>
              </a:rPr>
              <a:t>of this project </a:t>
            </a:r>
            <a:r>
              <a:rPr sz="1200" spc="20" smtClean="0">
                <a:latin typeface="Tahoma"/>
                <a:cs typeface="Tahoma"/>
              </a:rPr>
              <a:t>is</a:t>
            </a:r>
            <a:r>
              <a:rPr sz="1200" spc="-20" smtClean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predict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client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will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subscribe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>
                <a:latin typeface="Tahoma"/>
                <a:cs typeface="Tahoma"/>
              </a:rPr>
              <a:t>term </a:t>
            </a:r>
            <a:r>
              <a:rPr sz="1200" spc="20" smtClean="0">
                <a:latin typeface="Tahoma"/>
                <a:cs typeface="Tahoma"/>
              </a:rPr>
              <a:t>deposit</a:t>
            </a:r>
            <a:r>
              <a:rPr lang="en-US" sz="1200" spc="20" dirty="0" smtClean="0">
                <a:latin typeface="Tahoma"/>
                <a:cs typeface="Tahoma"/>
              </a:rPr>
              <a:t> or not</a:t>
            </a:r>
            <a:r>
              <a:rPr sz="1200" spc="20" smtClean="0">
                <a:latin typeface="Tahoma"/>
                <a:cs typeface="Tahoma"/>
              </a:rPr>
              <a:t>.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20" dirty="0">
                <a:latin typeface="Tahoma"/>
                <a:cs typeface="Tahoma"/>
              </a:rPr>
              <a:t>is related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15" dirty="0">
                <a:latin typeface="Tahoma"/>
                <a:cs typeface="Tahoma"/>
              </a:rPr>
              <a:t>direct </a:t>
            </a:r>
            <a:r>
              <a:rPr sz="1200" spc="25" dirty="0">
                <a:latin typeface="Tahoma"/>
                <a:cs typeface="Tahoma"/>
              </a:rPr>
              <a:t>marketing </a:t>
            </a:r>
            <a:r>
              <a:rPr sz="1200" spc="30" dirty="0">
                <a:latin typeface="Tahoma"/>
                <a:cs typeface="Tahoma"/>
              </a:rPr>
              <a:t>campaigns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5" dirty="0">
                <a:latin typeface="Tahoma"/>
                <a:cs typeface="Tahoma"/>
              </a:rPr>
              <a:t>a Portuguese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banking </a:t>
            </a:r>
            <a:r>
              <a:rPr sz="1200" spc="20" dirty="0">
                <a:latin typeface="Tahoma"/>
                <a:cs typeface="Tahoma"/>
              </a:rPr>
              <a:t>institution. </a:t>
            </a:r>
            <a:r>
              <a:rPr sz="1200" spc="3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marketing </a:t>
            </a:r>
            <a:r>
              <a:rPr sz="1200" spc="30" dirty="0">
                <a:latin typeface="Tahoma"/>
                <a:cs typeface="Tahoma"/>
              </a:rPr>
              <a:t>campaigns </a:t>
            </a:r>
            <a:r>
              <a:rPr sz="1200" spc="25" dirty="0">
                <a:latin typeface="Tahoma"/>
                <a:cs typeface="Tahoma"/>
              </a:rPr>
              <a:t>were based </a:t>
            </a:r>
            <a:r>
              <a:rPr sz="1200" spc="30" dirty="0">
                <a:latin typeface="Tahoma"/>
                <a:cs typeface="Tahoma"/>
              </a:rPr>
              <a:t>on phone </a:t>
            </a:r>
            <a:r>
              <a:rPr sz="1200" spc="20" dirty="0">
                <a:latin typeface="Tahoma"/>
                <a:cs typeface="Tahoma"/>
              </a:rPr>
              <a:t>calls. </a:t>
            </a:r>
            <a:r>
              <a:rPr sz="1200" spc="25" dirty="0">
                <a:latin typeface="Tahoma"/>
                <a:cs typeface="Tahoma"/>
              </a:rPr>
              <a:t>Often, </a:t>
            </a:r>
            <a:r>
              <a:rPr sz="1200" spc="30" dirty="0">
                <a:latin typeface="Tahoma"/>
                <a:cs typeface="Tahoma"/>
              </a:rPr>
              <a:t> more </a:t>
            </a:r>
            <a:r>
              <a:rPr sz="1200" spc="25" dirty="0">
                <a:latin typeface="Tahoma"/>
                <a:cs typeface="Tahoma"/>
              </a:rPr>
              <a:t>than one contact to the </a:t>
            </a:r>
            <a:r>
              <a:rPr sz="1200" spc="30" dirty="0">
                <a:latin typeface="Tahoma"/>
                <a:cs typeface="Tahoma"/>
              </a:rPr>
              <a:t>same </a:t>
            </a:r>
            <a:r>
              <a:rPr sz="1200" spc="15" dirty="0">
                <a:latin typeface="Tahoma"/>
                <a:cs typeface="Tahoma"/>
              </a:rPr>
              <a:t>client </a:t>
            </a:r>
            <a:r>
              <a:rPr sz="1200" spc="30" dirty="0">
                <a:latin typeface="Tahoma"/>
                <a:cs typeface="Tahoma"/>
              </a:rPr>
              <a:t>was </a:t>
            </a:r>
            <a:r>
              <a:rPr sz="1200" spc="20" dirty="0">
                <a:latin typeface="Tahoma"/>
                <a:cs typeface="Tahoma"/>
              </a:rPr>
              <a:t>required, in </a:t>
            </a:r>
            <a:r>
              <a:rPr sz="1200" spc="25" dirty="0">
                <a:latin typeface="Tahoma"/>
                <a:cs typeface="Tahoma"/>
              </a:rPr>
              <a:t>order to access </a:t>
            </a:r>
            <a:r>
              <a:rPr sz="1200" spc="15" dirty="0">
                <a:latin typeface="Tahoma"/>
                <a:cs typeface="Tahoma"/>
              </a:rPr>
              <a:t>if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product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(bank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term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deposit)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would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subscribed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not.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38982" y="1964181"/>
            <a:ext cx="1021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0" dirty="0">
                <a:latin typeface="Arial"/>
                <a:cs typeface="Arial"/>
              </a:rPr>
              <a:t>Con</a:t>
            </a:r>
            <a:r>
              <a:rPr sz="1600" b="1" spc="25" dirty="0">
                <a:latin typeface="Arial"/>
                <a:cs typeface="Arial"/>
              </a:rPr>
              <a:t>t</a:t>
            </a:r>
            <a:r>
              <a:rPr sz="1600" b="1" spc="35" dirty="0">
                <a:latin typeface="Arial"/>
                <a:cs typeface="Arial"/>
              </a:rPr>
              <a:t>e</a:t>
            </a:r>
            <a:r>
              <a:rPr sz="1600" b="1" spc="45" dirty="0">
                <a:latin typeface="Arial"/>
                <a:cs typeface="Arial"/>
              </a:rPr>
              <a:t>n</a:t>
            </a:r>
            <a:r>
              <a:rPr sz="1600" b="1" spc="25" dirty="0">
                <a:latin typeface="Arial"/>
                <a:cs typeface="Arial"/>
              </a:rPr>
              <a:t>t</a:t>
            </a:r>
            <a:r>
              <a:rPr sz="1600" b="1" spc="30" dirty="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272" y="2793237"/>
            <a:ext cx="6038850" cy="399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100" b="1" spc="30" dirty="0">
                <a:latin typeface="Arial"/>
                <a:cs typeface="Arial"/>
                <a:hlinkClick r:id="rId2" action="ppaction://hlinksldjump"/>
              </a:rPr>
              <a:t>Document</a:t>
            </a:r>
            <a:r>
              <a:rPr sz="1100" b="1" spc="-1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25" dirty="0">
                <a:latin typeface="Arial"/>
                <a:cs typeface="Arial"/>
                <a:hlinkClick r:id="rId2" action="ppaction://hlinksldjump"/>
              </a:rPr>
              <a:t>Version</a:t>
            </a:r>
            <a:r>
              <a:rPr sz="1100" b="1" spc="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15" dirty="0">
                <a:latin typeface="Arial"/>
                <a:cs typeface="Arial"/>
                <a:hlinkClick r:id="rId2" action="ppaction://hlinksldjump"/>
              </a:rPr>
              <a:t>Control.................................................................................................</a:t>
            </a:r>
            <a:r>
              <a:rPr sz="1100" b="1" spc="-20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spc="30" dirty="0">
                <a:latin typeface="Tahoma"/>
                <a:cs typeface="Tahoma"/>
                <a:hlinkClick r:id="rId2" action="ppaction://hlinksldjump"/>
              </a:rPr>
              <a:t>2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spc="25" dirty="0">
                <a:latin typeface="Arial"/>
                <a:cs typeface="Arial"/>
                <a:hlinkClick r:id="rId3" action="ppaction://hlinksldjump"/>
              </a:rPr>
              <a:t>Abstr</a:t>
            </a:r>
            <a:r>
              <a:rPr sz="1100" b="1" spc="20" dirty="0">
                <a:latin typeface="Arial"/>
                <a:cs typeface="Arial"/>
                <a:hlinkClick r:id="rId3" action="ppaction://hlinksldjump"/>
              </a:rPr>
              <a:t>a</a:t>
            </a:r>
            <a:r>
              <a:rPr sz="1100" b="1" spc="30" dirty="0">
                <a:latin typeface="Arial"/>
                <a:cs typeface="Arial"/>
                <a:hlinkClick r:id="rId3" action="ppaction://hlinksldjump"/>
              </a:rPr>
              <a:t>c</a:t>
            </a:r>
            <a:r>
              <a:rPr sz="1100" b="1" spc="15" dirty="0">
                <a:latin typeface="Arial"/>
                <a:cs typeface="Arial"/>
                <a:hlinkClick r:id="rId3" action="ppaction://hlinksldjump"/>
              </a:rPr>
              <a:t>t</a:t>
            </a:r>
            <a:r>
              <a:rPr sz="1100" b="1" spc="-6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b="1" spc="15" dirty="0">
                <a:latin typeface="Arial"/>
                <a:cs typeface="Arial"/>
                <a:hlinkClick r:id="rId3" action="ppaction://hlinksldjump"/>
              </a:rPr>
              <a:t>...............................</a:t>
            </a:r>
            <a:r>
              <a:rPr sz="1100" b="1" spc="20" dirty="0">
                <a:latin typeface="Arial"/>
                <a:cs typeface="Arial"/>
                <a:hlinkClick r:id="rId3" action="ppaction://hlinksldjump"/>
              </a:rPr>
              <a:t>.</a:t>
            </a:r>
            <a:r>
              <a:rPr sz="1100" b="1" spc="15" dirty="0">
                <a:latin typeface="Arial"/>
                <a:cs typeface="Arial"/>
                <a:hlinkClick r:id="rId3" action="ppaction://hlinksldjump"/>
              </a:rPr>
              <a:t>...............................</a:t>
            </a:r>
            <a:r>
              <a:rPr sz="1100" b="1" spc="20" dirty="0">
                <a:latin typeface="Arial"/>
                <a:cs typeface="Arial"/>
                <a:hlinkClick r:id="rId3" action="ppaction://hlinksldjump"/>
              </a:rPr>
              <a:t>.</a:t>
            </a:r>
            <a:r>
              <a:rPr sz="1100" b="1" spc="15" dirty="0">
                <a:latin typeface="Arial"/>
                <a:cs typeface="Arial"/>
                <a:hlinkClick r:id="rId3" action="ppaction://hlinksldjump"/>
              </a:rPr>
              <a:t>...............................</a:t>
            </a:r>
            <a:r>
              <a:rPr sz="1100" b="1" spc="20" dirty="0">
                <a:latin typeface="Arial"/>
                <a:cs typeface="Arial"/>
                <a:hlinkClick r:id="rId3" action="ppaction://hlinksldjump"/>
              </a:rPr>
              <a:t>.</a:t>
            </a:r>
            <a:r>
              <a:rPr sz="1100" b="1" spc="15" dirty="0">
                <a:latin typeface="Arial"/>
                <a:cs typeface="Arial"/>
                <a:hlinkClick r:id="rId3" action="ppaction://hlinksldjump"/>
              </a:rPr>
              <a:t>..............................</a:t>
            </a:r>
            <a:r>
              <a:rPr sz="1100" b="1" spc="-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30" dirty="0">
                <a:latin typeface="Tahoma"/>
                <a:cs typeface="Tahoma"/>
                <a:hlinkClick r:id="rId3" action="ppaction://hlinksldjump"/>
              </a:rPr>
              <a:t>3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30" dirty="0">
                <a:latin typeface="Arial"/>
                <a:cs typeface="Arial"/>
                <a:hlinkClick r:id="rId4" action="ppaction://hlinksldjump"/>
              </a:rPr>
              <a:t>Introduction................................................................................................................</a:t>
            </a:r>
            <a:r>
              <a:rPr sz="1100" b="1" spc="-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spc="60" dirty="0">
                <a:latin typeface="Tahoma"/>
                <a:cs typeface="Tahoma"/>
                <a:hlinkClick r:id="rId4" action="ppaction://hlinksldjump"/>
              </a:rPr>
              <a:t>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90" dirty="0">
                <a:latin typeface="Tahoma"/>
                <a:cs typeface="Tahoma"/>
              </a:rPr>
              <a:t>1.1</a:t>
            </a:r>
            <a:r>
              <a:rPr sz="1100" spc="29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Why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this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High-Level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Design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Document?</a:t>
            </a:r>
            <a:r>
              <a:rPr sz="1100" spc="-21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..................................................................... </a:t>
            </a:r>
            <a:r>
              <a:rPr sz="1100" spc="30" dirty="0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90" dirty="0">
                <a:latin typeface="Tahoma"/>
                <a:cs typeface="Tahoma"/>
              </a:rPr>
              <a:t>1.2</a:t>
            </a:r>
            <a:r>
              <a:rPr sz="1100" spc="36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Scope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.....................................................................................................................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Tahoma"/>
                <a:cs typeface="Tahoma"/>
              </a:rPr>
              <a:t>1.3</a:t>
            </a:r>
            <a:r>
              <a:rPr sz="1100" spc="36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Definitions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..............................................................................................................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  <a:hlinkClick r:id="rId5" action="ppaction://hlinksldjump"/>
              </a:rPr>
              <a:t>General</a:t>
            </a:r>
            <a:r>
              <a:rPr sz="1100" b="1" spc="-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spc="20" dirty="0">
                <a:latin typeface="Arial"/>
                <a:cs typeface="Arial"/>
                <a:hlinkClick r:id="rId5" action="ppaction://hlinksldjump"/>
              </a:rPr>
              <a:t>Description</a:t>
            </a:r>
            <a:r>
              <a:rPr sz="1100" b="1" spc="-6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b="1" spc="15" dirty="0">
                <a:latin typeface="Arial"/>
                <a:cs typeface="Arial"/>
                <a:hlinkClick r:id="rId5" action="ppaction://hlinksldjump"/>
              </a:rPr>
              <a:t>.........................................................................................................</a:t>
            </a:r>
            <a:r>
              <a:rPr sz="1100" spc="15" dirty="0">
                <a:latin typeface="Tahoma"/>
                <a:cs typeface="Tahoma"/>
                <a:hlinkClick r:id="rId5" action="ppaction://hlinksldjump"/>
              </a:rPr>
              <a:t>6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90" dirty="0">
                <a:latin typeface="Tahoma"/>
                <a:cs typeface="Tahoma"/>
              </a:rPr>
              <a:t>2.1</a:t>
            </a:r>
            <a:r>
              <a:rPr sz="1100" spc="29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Product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Perspective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&amp;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Problem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Statement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90" dirty="0">
                <a:latin typeface="Tahoma"/>
                <a:cs typeface="Tahoma"/>
              </a:rPr>
              <a:t>2.2</a:t>
            </a:r>
            <a:r>
              <a:rPr sz="1100" spc="3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Tools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used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..............................................................................................................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7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D</a:t>
            </a:r>
            <a:r>
              <a:rPr sz="1100" b="1" spc="30" dirty="0">
                <a:latin typeface="Arial"/>
                <a:cs typeface="Arial"/>
              </a:rPr>
              <a:t>e</a:t>
            </a:r>
            <a:r>
              <a:rPr sz="1100" b="1" spc="20" dirty="0">
                <a:latin typeface="Arial"/>
                <a:cs typeface="Arial"/>
              </a:rPr>
              <a:t>s</a:t>
            </a:r>
            <a:r>
              <a:rPr sz="1100" b="1" spc="25" dirty="0">
                <a:latin typeface="Arial"/>
                <a:cs typeface="Arial"/>
              </a:rPr>
              <a:t>ign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De</a:t>
            </a:r>
            <a:r>
              <a:rPr sz="1100" b="1" spc="15" dirty="0">
                <a:latin typeface="Arial"/>
                <a:cs typeface="Arial"/>
              </a:rPr>
              <a:t>t</a:t>
            </a:r>
            <a:r>
              <a:rPr sz="1100" b="1" spc="2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il</a:t>
            </a:r>
            <a:r>
              <a:rPr sz="1100" b="1" spc="35" dirty="0">
                <a:latin typeface="Arial"/>
                <a:cs typeface="Arial"/>
              </a:rPr>
              <a:t>s</a:t>
            </a:r>
            <a:r>
              <a:rPr sz="1100" b="1" spc="15" dirty="0">
                <a:latin typeface="Arial"/>
                <a:cs typeface="Arial"/>
              </a:rPr>
              <a:t>...............................</a:t>
            </a:r>
            <a:r>
              <a:rPr sz="1100" b="1" spc="20" dirty="0">
                <a:latin typeface="Arial"/>
                <a:cs typeface="Arial"/>
              </a:rPr>
              <a:t>.</a:t>
            </a:r>
            <a:r>
              <a:rPr sz="1100" b="1" spc="15" dirty="0">
                <a:latin typeface="Arial"/>
                <a:cs typeface="Arial"/>
              </a:rPr>
              <a:t>...............................</a:t>
            </a:r>
            <a:r>
              <a:rPr sz="1100" b="1" spc="20" dirty="0">
                <a:latin typeface="Arial"/>
                <a:cs typeface="Arial"/>
              </a:rPr>
              <a:t>.</a:t>
            </a:r>
            <a:r>
              <a:rPr sz="1100" b="1" spc="15" dirty="0">
                <a:latin typeface="Arial"/>
                <a:cs typeface="Arial"/>
              </a:rPr>
              <a:t>...............................</a:t>
            </a:r>
            <a:r>
              <a:rPr sz="1100" b="1" spc="20" dirty="0">
                <a:latin typeface="Arial"/>
                <a:cs typeface="Arial"/>
              </a:rPr>
              <a:t>.</a:t>
            </a:r>
            <a:r>
              <a:rPr sz="1100" b="1" spc="15" dirty="0">
                <a:latin typeface="Arial"/>
                <a:cs typeface="Arial"/>
              </a:rPr>
              <a:t>..................</a:t>
            </a:r>
            <a:r>
              <a:rPr sz="1100" b="1" spc="-145" dirty="0">
                <a:latin typeface="Arial"/>
                <a:cs typeface="Arial"/>
              </a:rPr>
              <a:t> </a:t>
            </a:r>
            <a:r>
              <a:rPr sz="1100" spc="30" dirty="0">
                <a:latin typeface="Tahoma"/>
                <a:cs typeface="Tahoma"/>
              </a:rPr>
              <a:t>9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90" dirty="0">
                <a:latin typeface="Tahoma"/>
                <a:cs typeface="Tahoma"/>
              </a:rPr>
              <a:t>3.1</a:t>
            </a:r>
            <a:r>
              <a:rPr sz="1100" spc="29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Functional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Architecture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............................................................................................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9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90" dirty="0">
                <a:latin typeface="Tahoma"/>
                <a:cs typeface="Tahoma"/>
              </a:rPr>
              <a:t>3.2</a:t>
            </a:r>
            <a:r>
              <a:rPr sz="1100" spc="3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  <a:hlinkClick r:id="rId6" action="ppaction://hlinksldjump"/>
              </a:rPr>
              <a:t>Optimization </a:t>
            </a:r>
            <a:r>
              <a:rPr sz="1100" spc="10" dirty="0">
                <a:latin typeface="Tahoma"/>
                <a:cs typeface="Tahoma"/>
                <a:hlinkClick r:id="rId6" action="ppaction://hlinksldjump"/>
              </a:rPr>
              <a:t>...........................................................................................................</a:t>
            </a:r>
            <a:r>
              <a:rPr sz="1100" spc="-14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30" dirty="0">
                <a:latin typeface="Tahoma"/>
                <a:cs typeface="Tahoma"/>
                <a:hlinkClick r:id="rId6" action="ppaction://hlinksldjump"/>
              </a:rPr>
              <a:t>13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  <a:hlinkClick r:id="rId7" action="ppaction://hlinksldjump"/>
              </a:rPr>
              <a:t>KPIs</a:t>
            </a:r>
            <a:r>
              <a:rPr sz="1100" b="1" spc="-4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b="1" spc="5" dirty="0">
                <a:latin typeface="Arial"/>
                <a:cs typeface="Arial"/>
                <a:hlinkClick r:id="rId7" action="ppaction://hlinksldjump"/>
              </a:rPr>
              <a:t>........................................................................................................................................</a:t>
            </a:r>
            <a:r>
              <a:rPr sz="1100" spc="5" dirty="0">
                <a:latin typeface="Tahoma"/>
                <a:cs typeface="Tahoma"/>
                <a:hlinkClick r:id="rId7" action="ppaction://hlinksldjump"/>
              </a:rPr>
              <a:t>14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90" dirty="0">
                <a:latin typeface="Tahoma"/>
                <a:cs typeface="Tahoma"/>
              </a:rPr>
              <a:t>4.1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  <a:hlinkClick r:id="rId7" action="ppaction://hlinksldjump"/>
              </a:rPr>
              <a:t>KPIs</a:t>
            </a:r>
            <a:r>
              <a:rPr sz="1100" spc="-65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25" dirty="0">
                <a:latin typeface="Tahoma"/>
                <a:cs typeface="Tahoma"/>
                <a:hlinkClick r:id="rId7" action="ppaction://hlinksldjump"/>
              </a:rPr>
              <a:t>(Key</a:t>
            </a:r>
            <a:r>
              <a:rPr sz="1100" spc="-4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25" dirty="0">
                <a:latin typeface="Tahoma"/>
                <a:cs typeface="Tahoma"/>
                <a:hlinkClick r:id="rId7" action="ppaction://hlinksldjump"/>
              </a:rPr>
              <a:t>Performance</a:t>
            </a:r>
            <a:r>
              <a:rPr sz="1100" spc="-45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20" dirty="0">
                <a:latin typeface="Tahoma"/>
                <a:cs typeface="Tahoma"/>
                <a:hlinkClick r:id="rId7" action="ppaction://hlinksldjump"/>
              </a:rPr>
              <a:t>Indicators)</a:t>
            </a:r>
            <a:r>
              <a:rPr sz="1100" spc="-18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10" dirty="0">
                <a:latin typeface="Tahoma"/>
                <a:cs typeface="Tahoma"/>
                <a:hlinkClick r:id="rId7" action="ppaction://hlinksldjump"/>
              </a:rPr>
              <a:t>............................................................................</a:t>
            </a:r>
            <a:r>
              <a:rPr sz="1100" spc="-30" dirty="0"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30" dirty="0">
                <a:latin typeface="Tahoma"/>
                <a:cs typeface="Tahoma"/>
                <a:hlinkClick r:id="rId7" action="ppaction://hlinksldjump"/>
              </a:rPr>
              <a:t>14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5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  <a:hlinkClick r:id="rId7" action="ppaction://hlinksldjump"/>
              </a:rPr>
              <a:t>Deployment</a:t>
            </a:r>
            <a:r>
              <a:rPr sz="1100" b="1" spc="5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b="1" spc="15" dirty="0">
                <a:latin typeface="Arial"/>
                <a:cs typeface="Arial"/>
                <a:hlinkClick r:id="rId7" action="ppaction://hlinksldjump"/>
              </a:rPr>
              <a:t>................................................................................................................</a:t>
            </a:r>
            <a:r>
              <a:rPr sz="1100" spc="15" dirty="0">
                <a:latin typeface="Tahoma"/>
                <a:cs typeface="Tahoma"/>
                <a:hlinkClick r:id="rId7" action="ppaction://hlinksldjump"/>
              </a:rPr>
              <a:t>14-15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7432" y="1058926"/>
            <a:ext cx="5944870" cy="810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95"/>
              </a:spcBef>
              <a:buFont typeface="Arial"/>
              <a:buAutoNum type="arabicPeriod"/>
              <a:tabLst>
                <a:tab pos="385445" algn="l"/>
                <a:tab pos="386080" algn="l"/>
              </a:tabLst>
            </a:pPr>
            <a:r>
              <a:rPr sz="1600" b="1" spc="35" dirty="0">
                <a:latin typeface="Arial"/>
                <a:cs typeface="Arial"/>
              </a:rPr>
              <a:t>Introduction: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700">
              <a:latin typeface="Arial"/>
              <a:cs typeface="Arial"/>
            </a:endParaRPr>
          </a:p>
          <a:p>
            <a:pPr marL="598805" lvl="1" indent="-265430">
              <a:lnSpc>
                <a:spcPct val="100000"/>
              </a:lnSpc>
              <a:buFont typeface="Times New Roman"/>
              <a:buAutoNum type="arabicPeriod"/>
              <a:tabLst>
                <a:tab pos="599440" algn="l"/>
              </a:tabLst>
            </a:pPr>
            <a:r>
              <a:rPr sz="1200" dirty="0">
                <a:latin typeface="Tahoma"/>
                <a:cs typeface="Tahoma"/>
              </a:rPr>
              <a:t>Why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this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High-Level</a:t>
            </a:r>
            <a:r>
              <a:rPr sz="1200" spc="114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Design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Document?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300">
              <a:latin typeface="Tahoma"/>
              <a:cs typeface="Tahoma"/>
            </a:endParaRPr>
          </a:p>
          <a:p>
            <a:pPr marL="562610" marR="5080" algn="just">
              <a:lnSpc>
                <a:spcPct val="113500"/>
              </a:lnSpc>
            </a:pP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purpose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0" dirty="0">
                <a:latin typeface="Tahoma"/>
                <a:cs typeface="Tahoma"/>
              </a:rPr>
              <a:t>this High-Level</a:t>
            </a:r>
            <a:r>
              <a:rPr sz="1200" spc="25" dirty="0">
                <a:latin typeface="Tahoma"/>
                <a:cs typeface="Tahoma"/>
              </a:rPr>
              <a:t> Design (HLD) Document </a:t>
            </a:r>
            <a:r>
              <a:rPr sz="1200" spc="20" dirty="0">
                <a:latin typeface="Tahoma"/>
                <a:cs typeface="Tahoma"/>
              </a:rPr>
              <a:t>is to </a:t>
            </a:r>
            <a:r>
              <a:rPr sz="1200" spc="25" dirty="0">
                <a:latin typeface="Tahoma"/>
                <a:cs typeface="Tahoma"/>
              </a:rPr>
              <a:t>add the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necessary detail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current project description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20" dirty="0">
                <a:latin typeface="Tahoma"/>
                <a:cs typeface="Tahoma"/>
              </a:rPr>
              <a:t>represent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20" dirty="0">
                <a:latin typeface="Tahoma"/>
                <a:cs typeface="Tahoma"/>
              </a:rPr>
              <a:t>suitable </a:t>
            </a:r>
            <a:r>
              <a:rPr sz="1200" spc="25" dirty="0">
                <a:latin typeface="Tahoma"/>
                <a:cs typeface="Tahoma"/>
              </a:rPr>
              <a:t> model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for</a:t>
            </a:r>
            <a:r>
              <a:rPr sz="1200" spc="25" dirty="0">
                <a:latin typeface="Tahoma"/>
                <a:cs typeface="Tahoma"/>
              </a:rPr>
              <a:t> coding.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This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document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also</a:t>
            </a:r>
            <a:r>
              <a:rPr sz="1200" spc="25" dirty="0">
                <a:latin typeface="Tahoma"/>
                <a:cs typeface="Tahoma"/>
              </a:rPr>
              <a:t> intended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help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detect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contradictions prior </a:t>
            </a:r>
            <a:r>
              <a:rPr sz="1200" spc="25" dirty="0">
                <a:latin typeface="Tahoma"/>
                <a:cs typeface="Tahoma"/>
              </a:rPr>
              <a:t>to coding, and can be used </a:t>
            </a:r>
            <a:r>
              <a:rPr sz="1200" spc="20" dirty="0">
                <a:latin typeface="Tahoma"/>
                <a:cs typeface="Tahoma"/>
              </a:rPr>
              <a:t>as </a:t>
            </a:r>
            <a:r>
              <a:rPr sz="1200" spc="25" dirty="0">
                <a:latin typeface="Tahoma"/>
                <a:cs typeface="Tahoma"/>
              </a:rPr>
              <a:t>a </a:t>
            </a:r>
            <a:r>
              <a:rPr sz="1200" spc="20" dirty="0">
                <a:latin typeface="Tahoma"/>
                <a:cs typeface="Tahoma"/>
              </a:rPr>
              <a:t>reference </a:t>
            </a:r>
            <a:r>
              <a:rPr sz="1200" spc="25" dirty="0">
                <a:latin typeface="Tahoma"/>
                <a:cs typeface="Tahoma"/>
              </a:rPr>
              <a:t>manual </a:t>
            </a:r>
            <a:r>
              <a:rPr sz="1200" spc="20" dirty="0">
                <a:latin typeface="Tahoma"/>
                <a:cs typeface="Tahoma"/>
              </a:rPr>
              <a:t>for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how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modules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interact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high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level.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marL="562610" algn="just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HLD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will:</a:t>
            </a:r>
            <a:endParaRPr sz="1200">
              <a:latin typeface="Tahoma"/>
              <a:cs typeface="Tahoma"/>
            </a:endParaRPr>
          </a:p>
          <a:p>
            <a:pPr marL="659765" lvl="2" indent="-97790">
              <a:lnSpc>
                <a:spcPct val="100000"/>
              </a:lnSpc>
              <a:spcBef>
                <a:spcPts val="215"/>
              </a:spcBef>
              <a:buChar char="•"/>
              <a:tabLst>
                <a:tab pos="660400" algn="l"/>
              </a:tabLst>
            </a:pPr>
            <a:r>
              <a:rPr sz="1200" spc="20" dirty="0">
                <a:latin typeface="Tahoma"/>
                <a:cs typeface="Tahoma"/>
              </a:rPr>
              <a:t>Present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all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design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aspects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define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them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detail.</a:t>
            </a:r>
            <a:endParaRPr sz="1200">
              <a:latin typeface="Tahoma"/>
              <a:cs typeface="Tahoma"/>
            </a:endParaRPr>
          </a:p>
          <a:p>
            <a:pPr marL="659765" lvl="2" indent="-97790">
              <a:lnSpc>
                <a:spcPct val="100000"/>
              </a:lnSpc>
              <a:spcBef>
                <a:spcPts val="190"/>
              </a:spcBef>
              <a:buChar char="•"/>
              <a:tabLst>
                <a:tab pos="660400" algn="l"/>
              </a:tabLst>
            </a:pPr>
            <a:r>
              <a:rPr sz="1200" spc="20" dirty="0">
                <a:latin typeface="Tahoma"/>
                <a:cs typeface="Tahoma"/>
              </a:rPr>
              <a:t>Describe</a:t>
            </a:r>
            <a:r>
              <a:rPr sz="1200" spc="25" dirty="0">
                <a:latin typeface="Tahoma"/>
                <a:cs typeface="Tahoma"/>
              </a:rPr>
              <a:t> 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interface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being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implemented.</a:t>
            </a:r>
            <a:endParaRPr sz="1200">
              <a:latin typeface="Tahoma"/>
              <a:cs typeface="Tahoma"/>
            </a:endParaRPr>
          </a:p>
          <a:p>
            <a:pPr marL="659765" lvl="2" indent="-97790">
              <a:lnSpc>
                <a:spcPct val="100000"/>
              </a:lnSpc>
              <a:spcBef>
                <a:spcPts val="195"/>
              </a:spcBef>
              <a:buChar char="•"/>
              <a:tabLst>
                <a:tab pos="660400" algn="l"/>
              </a:tabLst>
            </a:pPr>
            <a:r>
              <a:rPr sz="1200" spc="20" dirty="0">
                <a:latin typeface="Tahoma"/>
                <a:cs typeface="Tahoma"/>
              </a:rPr>
              <a:t>Describe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hardware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software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interfaces.</a:t>
            </a:r>
            <a:endParaRPr sz="1200">
              <a:latin typeface="Tahoma"/>
              <a:cs typeface="Tahoma"/>
            </a:endParaRPr>
          </a:p>
          <a:p>
            <a:pPr marL="659765" lvl="2" indent="-97790">
              <a:lnSpc>
                <a:spcPct val="100000"/>
              </a:lnSpc>
              <a:spcBef>
                <a:spcPts val="190"/>
              </a:spcBef>
              <a:buChar char="•"/>
              <a:tabLst>
                <a:tab pos="660400" algn="l"/>
              </a:tabLst>
            </a:pPr>
            <a:r>
              <a:rPr sz="1200" spc="20" dirty="0">
                <a:latin typeface="Tahoma"/>
                <a:cs typeface="Tahoma"/>
              </a:rPr>
              <a:t>Describe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performance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requirements.</a:t>
            </a:r>
            <a:endParaRPr sz="1200">
              <a:latin typeface="Tahoma"/>
              <a:cs typeface="Tahoma"/>
            </a:endParaRPr>
          </a:p>
          <a:p>
            <a:pPr marL="659765" lvl="2" indent="-97790">
              <a:lnSpc>
                <a:spcPct val="100000"/>
              </a:lnSpc>
              <a:spcBef>
                <a:spcPts val="190"/>
              </a:spcBef>
              <a:buChar char="•"/>
              <a:tabLst>
                <a:tab pos="660400" algn="l"/>
              </a:tabLst>
            </a:pPr>
            <a:r>
              <a:rPr sz="1200" spc="20" dirty="0">
                <a:latin typeface="Tahoma"/>
                <a:cs typeface="Tahoma"/>
              </a:rPr>
              <a:t>Include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design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features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architecture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project.</a:t>
            </a:r>
            <a:endParaRPr sz="1200">
              <a:latin typeface="Tahoma"/>
              <a:cs typeface="Tahoma"/>
            </a:endParaRPr>
          </a:p>
          <a:p>
            <a:pPr marL="791210" marR="1703070" lvl="2" indent="-228600">
              <a:lnSpc>
                <a:spcPct val="112500"/>
              </a:lnSpc>
              <a:spcBef>
                <a:spcPts val="15"/>
              </a:spcBef>
              <a:buChar char="•"/>
              <a:tabLst>
                <a:tab pos="660400" algn="l"/>
              </a:tabLst>
            </a:pPr>
            <a:r>
              <a:rPr sz="1200" spc="15" dirty="0">
                <a:latin typeface="Tahoma"/>
                <a:cs typeface="Tahoma"/>
              </a:rPr>
              <a:t>List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describe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non-functional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attributes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like: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o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S</a:t>
            </a:r>
            <a:r>
              <a:rPr sz="1200" spc="10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c</a:t>
            </a:r>
            <a:r>
              <a:rPr sz="1200" spc="30" dirty="0">
                <a:latin typeface="Tahoma"/>
                <a:cs typeface="Tahoma"/>
              </a:rPr>
              <a:t>u</a:t>
            </a:r>
            <a:r>
              <a:rPr sz="1200" spc="5" dirty="0">
                <a:latin typeface="Tahoma"/>
                <a:cs typeface="Tahoma"/>
              </a:rPr>
              <a:t>r</a:t>
            </a:r>
            <a:r>
              <a:rPr sz="1200" spc="15" dirty="0">
                <a:latin typeface="Tahoma"/>
                <a:cs typeface="Tahoma"/>
              </a:rPr>
              <a:t>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130"/>
              </a:spcBef>
              <a:buChar char="o"/>
              <a:tabLst>
                <a:tab pos="922655" algn="l"/>
              </a:tabLst>
            </a:pPr>
            <a:r>
              <a:rPr sz="1200" spc="20" dirty="0">
                <a:latin typeface="Tahoma"/>
                <a:cs typeface="Tahoma"/>
              </a:rPr>
              <a:t>Reliability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265"/>
              </a:spcBef>
              <a:buChar char="o"/>
              <a:tabLst>
                <a:tab pos="922655" algn="l"/>
              </a:tabLst>
            </a:pPr>
            <a:r>
              <a:rPr sz="1200" spc="45" dirty="0">
                <a:latin typeface="Tahoma"/>
                <a:cs typeface="Tahoma"/>
              </a:rPr>
              <a:t>Maintainability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195"/>
              </a:spcBef>
              <a:buChar char="o"/>
              <a:tabLst>
                <a:tab pos="922655" algn="l"/>
              </a:tabLst>
            </a:pPr>
            <a:r>
              <a:rPr sz="1200" spc="40" dirty="0">
                <a:latin typeface="Tahoma"/>
                <a:cs typeface="Tahoma"/>
              </a:rPr>
              <a:t>Portability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190"/>
              </a:spcBef>
              <a:buChar char="o"/>
              <a:tabLst>
                <a:tab pos="922655" algn="l"/>
              </a:tabLst>
            </a:pPr>
            <a:r>
              <a:rPr sz="1200" spc="20" dirty="0">
                <a:latin typeface="Tahoma"/>
                <a:cs typeface="Tahoma"/>
              </a:rPr>
              <a:t>Reusability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215"/>
              </a:spcBef>
              <a:buChar char="o"/>
              <a:tabLst>
                <a:tab pos="922655" algn="l"/>
              </a:tabLst>
            </a:pPr>
            <a:r>
              <a:rPr sz="1200" spc="20" dirty="0">
                <a:latin typeface="Tahoma"/>
                <a:cs typeface="Tahoma"/>
              </a:rPr>
              <a:t>Application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compatibility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170"/>
              </a:spcBef>
              <a:buChar char="o"/>
              <a:tabLst>
                <a:tab pos="922655" algn="l"/>
              </a:tabLst>
            </a:pPr>
            <a:r>
              <a:rPr sz="1200" spc="25" dirty="0">
                <a:latin typeface="Tahoma"/>
                <a:cs typeface="Tahoma"/>
              </a:rPr>
              <a:t>Resource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utilization</a:t>
            </a:r>
            <a:endParaRPr sz="1200">
              <a:latin typeface="Tahoma"/>
              <a:cs typeface="Tahoma"/>
            </a:endParaRPr>
          </a:p>
          <a:p>
            <a:pPr marL="922019" lvl="3" indent="-131445">
              <a:lnSpc>
                <a:spcPct val="100000"/>
              </a:lnSpc>
              <a:spcBef>
                <a:spcPts val="190"/>
              </a:spcBef>
              <a:buChar char="o"/>
              <a:tabLst>
                <a:tab pos="922655" algn="l"/>
              </a:tabLst>
            </a:pPr>
            <a:r>
              <a:rPr sz="1200" spc="15" dirty="0">
                <a:latin typeface="Tahoma"/>
                <a:cs typeface="Tahoma"/>
              </a:rPr>
              <a:t>Serviceability</a:t>
            </a:r>
            <a:endParaRPr sz="1200">
              <a:latin typeface="Tahoma"/>
              <a:cs typeface="Tahoma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Tahoma"/>
              <a:buChar char="o"/>
            </a:pPr>
            <a:endParaRPr sz="1500">
              <a:latin typeface="Tahoma"/>
              <a:cs typeface="Tahoma"/>
            </a:endParaRPr>
          </a:p>
          <a:p>
            <a:pPr marL="598805" lvl="1" indent="-265430">
              <a:lnSpc>
                <a:spcPct val="100000"/>
              </a:lnSpc>
              <a:buFont typeface="Times New Roman"/>
              <a:buAutoNum type="arabicPeriod" startAt="2"/>
              <a:tabLst>
                <a:tab pos="599440" algn="l"/>
              </a:tabLst>
            </a:pPr>
            <a:r>
              <a:rPr sz="1200" spc="25" dirty="0">
                <a:latin typeface="Tahoma"/>
                <a:cs typeface="Tahoma"/>
              </a:rPr>
              <a:t>Scope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1300">
              <a:latin typeface="Tahoma"/>
              <a:cs typeface="Tahoma"/>
            </a:endParaRPr>
          </a:p>
          <a:p>
            <a:pPr marL="562610" marR="142875">
              <a:lnSpc>
                <a:spcPct val="113599"/>
              </a:lnSpc>
            </a:pPr>
            <a:r>
              <a:rPr sz="1200" spc="30" dirty="0">
                <a:latin typeface="Tahoma"/>
                <a:cs typeface="Tahoma"/>
              </a:rPr>
              <a:t>The HLD </a:t>
            </a:r>
            <a:r>
              <a:rPr sz="1200" spc="25" dirty="0">
                <a:latin typeface="Tahoma"/>
                <a:cs typeface="Tahoma"/>
              </a:rPr>
              <a:t>documentation presents the </a:t>
            </a:r>
            <a:r>
              <a:rPr sz="1200" spc="20" dirty="0">
                <a:latin typeface="Tahoma"/>
                <a:cs typeface="Tahoma"/>
              </a:rPr>
              <a:t>structure </a:t>
            </a:r>
            <a:r>
              <a:rPr sz="1200" spc="25" dirty="0">
                <a:latin typeface="Tahoma"/>
                <a:cs typeface="Tahoma"/>
              </a:rPr>
              <a:t>of the system, such as 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database</a:t>
            </a:r>
            <a:r>
              <a:rPr sz="1200" spc="20" dirty="0">
                <a:latin typeface="Tahoma"/>
                <a:cs typeface="Tahoma"/>
              </a:rPr>
              <a:t> architecture, application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architecture (layers),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application</a:t>
            </a:r>
            <a:r>
              <a:rPr sz="1200" spc="25" dirty="0">
                <a:latin typeface="Tahoma"/>
                <a:cs typeface="Tahoma"/>
              </a:rPr>
              <a:t> flow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(Navigation), </a:t>
            </a:r>
            <a:r>
              <a:rPr sz="1200" spc="30" dirty="0">
                <a:latin typeface="Tahoma"/>
                <a:cs typeface="Tahoma"/>
              </a:rPr>
              <a:t>and </a:t>
            </a:r>
            <a:r>
              <a:rPr sz="1200" spc="25" dirty="0">
                <a:latin typeface="Tahoma"/>
                <a:cs typeface="Tahoma"/>
              </a:rPr>
              <a:t>technology </a:t>
            </a:r>
            <a:r>
              <a:rPr sz="1200" spc="20" dirty="0">
                <a:latin typeface="Tahoma"/>
                <a:cs typeface="Tahoma"/>
              </a:rPr>
              <a:t>architecture. </a:t>
            </a:r>
            <a:r>
              <a:rPr sz="1200" spc="30" dirty="0">
                <a:latin typeface="Tahoma"/>
                <a:cs typeface="Tahoma"/>
              </a:rPr>
              <a:t>The HLD </a:t>
            </a:r>
            <a:r>
              <a:rPr sz="1200" spc="25" dirty="0">
                <a:latin typeface="Tahoma"/>
                <a:cs typeface="Tahoma"/>
              </a:rPr>
              <a:t>uses non-technical to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mildly-technical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terms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should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be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understandable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administratorsof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system.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598805" lvl="1" indent="-265430">
              <a:lnSpc>
                <a:spcPct val="100000"/>
              </a:lnSpc>
              <a:buFont typeface="Times New Roman"/>
              <a:buAutoNum type="arabicPeriod" startAt="3"/>
              <a:tabLst>
                <a:tab pos="599440" algn="l"/>
              </a:tabLst>
            </a:pPr>
            <a:r>
              <a:rPr sz="1200" spc="45" dirty="0">
                <a:latin typeface="Tahoma"/>
                <a:cs typeface="Tahoma"/>
              </a:rPr>
              <a:t>Definitions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699770" indent="-137795">
              <a:lnSpc>
                <a:spcPct val="100000"/>
              </a:lnSpc>
              <a:buFont typeface="Symbol"/>
              <a:buChar char=""/>
              <a:tabLst>
                <a:tab pos="700405" algn="l"/>
              </a:tabLst>
            </a:pPr>
            <a:r>
              <a:rPr sz="1200" spc="20" dirty="0">
                <a:latin typeface="Tahoma"/>
                <a:cs typeface="Tahoma"/>
              </a:rPr>
              <a:t>ETL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Extract,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Transform,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Load</a:t>
            </a:r>
            <a:endParaRPr sz="1200">
              <a:latin typeface="Tahoma"/>
              <a:cs typeface="Tahoma"/>
            </a:endParaRPr>
          </a:p>
          <a:p>
            <a:pPr marL="699770" indent="-13779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700405" algn="l"/>
              </a:tabLst>
            </a:pPr>
            <a:r>
              <a:rPr sz="1200" spc="30" dirty="0">
                <a:latin typeface="Tahoma"/>
                <a:cs typeface="Tahoma"/>
              </a:rPr>
              <a:t>EDA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Exploratory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Analysis</a:t>
            </a:r>
            <a:endParaRPr sz="1200">
              <a:latin typeface="Tahoma"/>
              <a:cs typeface="Tahoma"/>
            </a:endParaRPr>
          </a:p>
          <a:p>
            <a:pPr marL="699770" indent="-13779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700405" algn="l"/>
              </a:tabLst>
            </a:pPr>
            <a:r>
              <a:rPr sz="1200" spc="25" dirty="0">
                <a:latin typeface="Tahoma"/>
                <a:cs typeface="Tahoma"/>
              </a:rPr>
              <a:t>Csv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Comma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separated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values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file,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opened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Excel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47546" y="848614"/>
            <a:ext cx="5107305" cy="17310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1765" marR="257175" indent="-151765">
              <a:lnSpc>
                <a:spcPts val="1420"/>
              </a:lnSpc>
              <a:spcBef>
                <a:spcPts val="160"/>
              </a:spcBef>
              <a:buFont typeface="Symbol"/>
              <a:buChar char=""/>
              <a:tabLst>
                <a:tab pos="151765" algn="l"/>
              </a:tabLst>
            </a:pPr>
            <a:r>
              <a:rPr sz="1200" spc="20" dirty="0">
                <a:latin typeface="Tahoma"/>
                <a:cs typeface="Tahoma"/>
              </a:rPr>
              <a:t>Fair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Share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administratively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set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data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rate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time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frame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that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considered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fair.</a:t>
            </a:r>
            <a:endParaRPr sz="1200">
              <a:latin typeface="Tahoma"/>
              <a:cs typeface="Tahoma"/>
            </a:endParaRPr>
          </a:p>
          <a:p>
            <a:pPr marL="149860" indent="-137160">
              <a:lnSpc>
                <a:spcPts val="1430"/>
              </a:lnSpc>
              <a:buFont typeface="Symbol"/>
              <a:buChar char=""/>
              <a:tabLst>
                <a:tab pos="149860" algn="l"/>
              </a:tabLst>
            </a:pPr>
            <a:r>
              <a:rPr sz="1200" spc="20" dirty="0">
                <a:latin typeface="Tahoma"/>
                <a:cs typeface="Tahoma"/>
              </a:rPr>
              <a:t>Postgres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SQL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Server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database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management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system.</a:t>
            </a:r>
            <a:endParaRPr sz="1200">
              <a:latin typeface="Tahoma"/>
              <a:cs typeface="Tahoma"/>
            </a:endParaRPr>
          </a:p>
          <a:p>
            <a:pPr marL="151765" marR="721995" indent="-151765">
              <a:lnSpc>
                <a:spcPts val="1570"/>
              </a:lnSpc>
              <a:spcBef>
                <a:spcPts val="55"/>
              </a:spcBef>
              <a:buFont typeface="Symbol"/>
              <a:buChar char=""/>
              <a:tabLst>
                <a:tab pos="151765" algn="l"/>
              </a:tabLst>
            </a:pPr>
            <a:r>
              <a:rPr sz="1200" spc="25" dirty="0">
                <a:latin typeface="Tahoma"/>
                <a:cs typeface="Tahoma"/>
              </a:rPr>
              <a:t>Power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Query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–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With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Power Query,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you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can</a:t>
            </a:r>
            <a:r>
              <a:rPr sz="1200" spc="20" dirty="0">
                <a:latin typeface="Tahoma"/>
                <a:cs typeface="Tahoma"/>
              </a:rPr>
              <a:t> connect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many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different </a:t>
            </a:r>
            <a:r>
              <a:rPr sz="1200" spc="30" dirty="0">
                <a:latin typeface="Tahoma"/>
                <a:cs typeface="Tahoma"/>
              </a:rPr>
              <a:t>data </a:t>
            </a:r>
            <a:r>
              <a:rPr sz="1200" spc="25" dirty="0">
                <a:latin typeface="Tahoma"/>
                <a:cs typeface="Tahoma"/>
              </a:rPr>
              <a:t>sources and transform the data into the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shape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you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want.</a:t>
            </a:r>
            <a:endParaRPr sz="1200">
              <a:latin typeface="Tahoma"/>
              <a:cs typeface="Tahoma"/>
            </a:endParaRPr>
          </a:p>
          <a:p>
            <a:pPr marL="149860" indent="-13716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149860" algn="l"/>
              </a:tabLst>
            </a:pPr>
            <a:r>
              <a:rPr sz="1200" spc="-5" dirty="0">
                <a:latin typeface="Tahoma"/>
                <a:cs typeface="Tahoma"/>
              </a:rPr>
              <a:t>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Entity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Relation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Diagram</a:t>
            </a:r>
            <a:endParaRPr sz="1200">
              <a:latin typeface="Tahoma"/>
              <a:cs typeface="Tahoma"/>
            </a:endParaRPr>
          </a:p>
          <a:p>
            <a:pPr marL="151765" marR="5080" indent="-151765">
              <a:lnSpc>
                <a:spcPts val="1420"/>
              </a:lnSpc>
              <a:spcBef>
                <a:spcPts val="85"/>
              </a:spcBef>
              <a:buClr>
                <a:srgbClr val="000000"/>
              </a:buClr>
              <a:buFont typeface="Symbol"/>
              <a:buChar char=""/>
              <a:tabLst>
                <a:tab pos="151765" algn="l"/>
              </a:tabLst>
            </a:pPr>
            <a:r>
              <a:rPr sz="1200" spc="25" dirty="0">
                <a:solidFill>
                  <a:srgbClr val="1F1F1F"/>
                </a:solidFill>
                <a:latin typeface="Tahoma"/>
                <a:cs typeface="Tahoma"/>
              </a:rPr>
              <a:t>Power</a:t>
            </a:r>
            <a:r>
              <a:rPr sz="120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1F"/>
                </a:solidFill>
                <a:latin typeface="Tahoma"/>
                <a:cs typeface="Tahoma"/>
              </a:rPr>
              <a:t>BI</a:t>
            </a:r>
            <a:r>
              <a:rPr sz="120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1F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1F"/>
                </a:solidFill>
                <a:latin typeface="Tahoma"/>
                <a:cs typeface="Tahoma"/>
              </a:rPr>
              <a:t>An</a:t>
            </a:r>
            <a:r>
              <a:rPr sz="120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interactive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data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visualization </a:t>
            </a:r>
            <a:r>
              <a:rPr sz="1200" spc="25" dirty="0">
                <a:latin typeface="Tahoma"/>
                <a:cs typeface="Tahoma"/>
              </a:rPr>
              <a:t>software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company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focused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</a:t>
            </a:r>
            <a:r>
              <a:rPr sz="1200" spc="30" dirty="0">
                <a:latin typeface="Tahoma"/>
                <a:cs typeface="Tahoma"/>
              </a:rPr>
              <a:t>n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bu</a:t>
            </a:r>
            <a:r>
              <a:rPr sz="1200" spc="10" dirty="0">
                <a:latin typeface="Tahoma"/>
                <a:cs typeface="Tahoma"/>
              </a:rPr>
              <a:t>s</a:t>
            </a:r>
            <a:r>
              <a:rPr sz="1200" spc="20" dirty="0">
                <a:latin typeface="Tahoma"/>
                <a:cs typeface="Tahoma"/>
              </a:rPr>
              <a:t>ine</a:t>
            </a:r>
            <a:r>
              <a:rPr sz="1200" spc="5" dirty="0">
                <a:latin typeface="Tahoma"/>
                <a:cs typeface="Tahoma"/>
              </a:rPr>
              <a:t>s</a:t>
            </a:r>
            <a:r>
              <a:rPr sz="1200" spc="20" dirty="0">
                <a:latin typeface="Tahoma"/>
                <a:cs typeface="Tahoma"/>
              </a:rPr>
              <a:t>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</a:t>
            </a:r>
            <a:r>
              <a:rPr sz="1200" spc="10" dirty="0">
                <a:latin typeface="Tahoma"/>
                <a:cs typeface="Tahoma"/>
              </a:rPr>
              <a:t>ell</a:t>
            </a:r>
            <a:r>
              <a:rPr sz="1200" spc="20" dirty="0">
                <a:latin typeface="Tahoma"/>
                <a:cs typeface="Tahoma"/>
              </a:rPr>
              <a:t>i</a:t>
            </a:r>
            <a:r>
              <a:rPr sz="1200" spc="25" dirty="0">
                <a:latin typeface="Tahoma"/>
                <a:cs typeface="Tahoma"/>
              </a:rPr>
              <a:t>ge</a:t>
            </a:r>
            <a:r>
              <a:rPr sz="1200" spc="30" dirty="0">
                <a:latin typeface="Tahoma"/>
                <a:cs typeface="Tahoma"/>
              </a:rPr>
              <a:t>nc</a:t>
            </a:r>
            <a:r>
              <a:rPr sz="1200" spc="15" dirty="0">
                <a:latin typeface="Tahoma"/>
                <a:cs typeface="Tahoma"/>
              </a:rPr>
              <a:t>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7432" y="1068069"/>
            <a:ext cx="6347460" cy="652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95"/>
              </a:spcBef>
              <a:buFont typeface="Arial"/>
              <a:buAutoNum type="arabicPeriod" startAt="2"/>
              <a:tabLst>
                <a:tab pos="334010" algn="l"/>
                <a:tab pos="334645" algn="l"/>
              </a:tabLst>
            </a:pPr>
            <a:r>
              <a:rPr sz="1600" b="1" spc="-5" dirty="0">
                <a:latin typeface="Arial"/>
                <a:cs typeface="Arial"/>
              </a:rPr>
              <a:t>General</a:t>
            </a:r>
            <a:r>
              <a:rPr sz="1600" b="1" spc="4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Description: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2"/>
            </a:pPr>
            <a:endParaRPr sz="1700">
              <a:latin typeface="Arial"/>
              <a:cs typeface="Arial"/>
            </a:endParaRPr>
          </a:p>
          <a:p>
            <a:pPr marL="510540" lvl="1" indent="-269875">
              <a:lnSpc>
                <a:spcPct val="100000"/>
              </a:lnSpc>
              <a:buFont typeface="Times New Roman"/>
              <a:buAutoNum type="arabicPeriod"/>
              <a:tabLst>
                <a:tab pos="511175" algn="l"/>
              </a:tabLst>
            </a:pPr>
            <a:r>
              <a:rPr sz="1200" spc="20" dirty="0">
                <a:latin typeface="Tahoma"/>
                <a:cs typeface="Tahoma"/>
              </a:rPr>
              <a:t>Product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Perspective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&amp;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Problem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Statement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300">
              <a:latin typeface="Tahoma"/>
              <a:cs typeface="Tahoma"/>
            </a:endParaRPr>
          </a:p>
          <a:p>
            <a:pPr marL="791210" marR="370205">
              <a:lnSpc>
                <a:spcPct val="113799"/>
              </a:lnSpc>
            </a:pPr>
            <a:r>
              <a:rPr sz="1200" spc="25" dirty="0">
                <a:latin typeface="Tahoma"/>
                <a:cs typeface="Tahoma"/>
              </a:rPr>
              <a:t>Marketing Campaigns are important </a:t>
            </a:r>
            <a:r>
              <a:rPr sz="1200" spc="20" dirty="0">
                <a:latin typeface="Tahoma"/>
                <a:cs typeface="Tahoma"/>
              </a:rPr>
              <a:t>function </a:t>
            </a:r>
            <a:r>
              <a:rPr sz="1200" spc="25" dirty="0">
                <a:latin typeface="Tahoma"/>
                <a:cs typeface="Tahoma"/>
              </a:rPr>
              <a:t>in the banking </a:t>
            </a:r>
            <a:r>
              <a:rPr sz="1200" spc="20" dirty="0">
                <a:latin typeface="Tahoma"/>
                <a:cs typeface="Tahoma"/>
              </a:rPr>
              <a:t>industry.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Portuguese bank </a:t>
            </a:r>
            <a:r>
              <a:rPr sz="1200" spc="20" dirty="0">
                <a:latin typeface="Tahoma"/>
                <a:cs typeface="Tahoma"/>
              </a:rPr>
              <a:t>offers </a:t>
            </a:r>
            <a:r>
              <a:rPr sz="1200" spc="25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service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30" dirty="0">
                <a:latin typeface="Tahoma"/>
                <a:cs typeface="Tahoma"/>
              </a:rPr>
              <a:t>Term </a:t>
            </a:r>
            <a:r>
              <a:rPr sz="1200" spc="25" dirty="0">
                <a:latin typeface="Tahoma"/>
                <a:cs typeface="Tahoma"/>
              </a:rPr>
              <a:t>deposits to </a:t>
            </a:r>
            <a:r>
              <a:rPr sz="1200" spc="15" dirty="0">
                <a:latin typeface="Tahoma"/>
                <a:cs typeface="Tahoma"/>
              </a:rPr>
              <a:t>its </a:t>
            </a:r>
            <a:r>
              <a:rPr sz="1200" spc="30" dirty="0">
                <a:latin typeface="Tahoma"/>
                <a:cs typeface="Tahoma"/>
              </a:rPr>
              <a:t>customers. </a:t>
            </a:r>
            <a:r>
              <a:rPr sz="1200" spc="20" dirty="0">
                <a:latin typeface="Tahoma"/>
                <a:cs typeface="Tahoma"/>
              </a:rPr>
              <a:t>In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this </a:t>
            </a:r>
            <a:r>
              <a:rPr sz="1200" spc="20" dirty="0">
                <a:latin typeface="Tahoma"/>
                <a:cs typeface="Tahoma"/>
              </a:rPr>
              <a:t>project, I </a:t>
            </a:r>
            <a:r>
              <a:rPr sz="1200" spc="30" dirty="0">
                <a:latin typeface="Tahoma"/>
                <a:cs typeface="Tahoma"/>
              </a:rPr>
              <a:t>have </a:t>
            </a:r>
            <a:r>
              <a:rPr sz="1200" spc="25" dirty="0">
                <a:latin typeface="Tahoma"/>
                <a:cs typeface="Tahoma"/>
              </a:rPr>
              <a:t>analysed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data </a:t>
            </a:r>
            <a:r>
              <a:rPr sz="1200" spc="15" dirty="0">
                <a:latin typeface="Tahoma"/>
                <a:cs typeface="Tahoma"/>
              </a:rPr>
              <a:t>of </a:t>
            </a:r>
            <a:r>
              <a:rPr sz="1200" spc="25" dirty="0">
                <a:latin typeface="Tahoma"/>
                <a:cs typeface="Tahoma"/>
              </a:rPr>
              <a:t>marketing </a:t>
            </a:r>
            <a:r>
              <a:rPr sz="1200" spc="30" dirty="0">
                <a:latin typeface="Tahoma"/>
                <a:cs typeface="Tahoma"/>
              </a:rPr>
              <a:t>campaign </a:t>
            </a:r>
            <a:r>
              <a:rPr sz="1200" spc="25" dirty="0">
                <a:latin typeface="Tahoma"/>
                <a:cs typeface="Tahoma"/>
              </a:rPr>
              <a:t>to generate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insights about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users </a:t>
            </a:r>
            <a:r>
              <a:rPr sz="1200" spc="35" dirty="0">
                <a:latin typeface="Tahoma"/>
                <a:cs typeface="Tahoma"/>
              </a:rPr>
              <a:t>who </a:t>
            </a:r>
            <a:r>
              <a:rPr sz="1200" spc="30" dirty="0">
                <a:latin typeface="Tahoma"/>
                <a:cs typeface="Tahoma"/>
              </a:rPr>
              <a:t>have </a:t>
            </a:r>
            <a:r>
              <a:rPr sz="1200" spc="20" dirty="0">
                <a:latin typeface="Tahoma"/>
                <a:cs typeface="Tahoma"/>
              </a:rPr>
              <a:t>either </a:t>
            </a:r>
            <a:r>
              <a:rPr sz="1200" spc="25" dirty="0">
                <a:latin typeface="Tahoma"/>
                <a:cs typeface="Tahoma"/>
              </a:rPr>
              <a:t>subscribed </a:t>
            </a: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term </a:t>
            </a:r>
            <a:r>
              <a:rPr sz="1200" spc="20" dirty="0">
                <a:latin typeface="Tahoma"/>
                <a:cs typeface="Tahoma"/>
              </a:rPr>
              <a:t>deposit </a:t>
            </a:r>
            <a:r>
              <a:rPr sz="1200" spc="25" dirty="0">
                <a:latin typeface="Tahoma"/>
                <a:cs typeface="Tahoma"/>
              </a:rPr>
              <a:t>or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not.</a:t>
            </a:r>
            <a:endParaRPr sz="1200">
              <a:latin typeface="Tahoma"/>
              <a:cs typeface="Tahoma"/>
            </a:endParaRPr>
          </a:p>
          <a:p>
            <a:pPr marL="791210" marR="353695">
              <a:lnSpc>
                <a:spcPct val="113599"/>
              </a:lnSpc>
            </a:pPr>
            <a:r>
              <a:rPr sz="1200" spc="30" dirty="0">
                <a:latin typeface="Tahoma"/>
                <a:cs typeface="Tahoma"/>
              </a:rPr>
              <a:t>The </a:t>
            </a:r>
            <a:r>
              <a:rPr sz="1200" spc="20" dirty="0">
                <a:latin typeface="Tahoma"/>
                <a:cs typeface="Tahoma"/>
              </a:rPr>
              <a:t>objective </a:t>
            </a:r>
            <a:r>
              <a:rPr sz="1200" spc="25" dirty="0">
                <a:latin typeface="Tahoma"/>
                <a:cs typeface="Tahoma"/>
              </a:rPr>
              <a:t>of the </a:t>
            </a:r>
            <a:r>
              <a:rPr sz="1200" spc="20" dirty="0">
                <a:latin typeface="Tahoma"/>
                <a:cs typeface="Tahoma"/>
              </a:rPr>
              <a:t>project is </a:t>
            </a:r>
            <a:r>
              <a:rPr sz="1200" spc="25" dirty="0">
                <a:latin typeface="Tahoma"/>
                <a:cs typeface="Tahoma"/>
              </a:rPr>
              <a:t>to </a:t>
            </a:r>
            <a:r>
              <a:rPr sz="1200" spc="20" dirty="0">
                <a:latin typeface="Tahoma"/>
                <a:cs typeface="Tahoma"/>
              </a:rPr>
              <a:t>get insights </a:t>
            </a:r>
            <a:r>
              <a:rPr sz="1200" spc="25" dirty="0">
                <a:latin typeface="Tahoma"/>
                <a:cs typeface="Tahoma"/>
              </a:rPr>
              <a:t>and perform data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visualization </a:t>
            </a:r>
            <a:r>
              <a:rPr sz="1200" spc="25" dirty="0">
                <a:latin typeface="Tahoma"/>
                <a:cs typeface="Tahoma"/>
              </a:rPr>
              <a:t>techniques to understand in </a:t>
            </a:r>
            <a:r>
              <a:rPr sz="1200" spc="15" dirty="0">
                <a:latin typeface="Tahoma"/>
                <a:cs typeface="Tahoma"/>
              </a:rPr>
              <a:t>detail </a:t>
            </a:r>
            <a:r>
              <a:rPr sz="1200" spc="25" dirty="0">
                <a:latin typeface="Tahoma"/>
                <a:cs typeface="Tahoma"/>
              </a:rPr>
              <a:t>about the customers. </a:t>
            </a:r>
            <a:r>
              <a:rPr sz="1200" spc="20" dirty="0">
                <a:latin typeface="Tahoma"/>
                <a:cs typeface="Tahoma"/>
              </a:rPr>
              <a:t>This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project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aims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apply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various</a:t>
            </a:r>
            <a:r>
              <a:rPr sz="1200" spc="25" dirty="0">
                <a:latin typeface="Tahoma"/>
                <a:cs typeface="Tahoma"/>
              </a:rPr>
              <a:t> Python </a:t>
            </a:r>
            <a:r>
              <a:rPr sz="1200" spc="20" dirty="0">
                <a:latin typeface="Tahoma"/>
                <a:cs typeface="Tahoma"/>
              </a:rPr>
              <a:t>libraries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to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get insights</a:t>
            </a:r>
            <a:r>
              <a:rPr sz="1200" spc="25" dirty="0">
                <a:latin typeface="Tahoma"/>
                <a:cs typeface="Tahoma"/>
              </a:rPr>
              <a:t> and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also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get </a:t>
            </a:r>
            <a:r>
              <a:rPr sz="1200" spc="25" dirty="0">
                <a:latin typeface="Tahoma"/>
                <a:cs typeface="Tahoma"/>
              </a:rPr>
              <a:t> a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visual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understanding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ahoma"/>
              <a:cs typeface="Tahoma"/>
            </a:endParaRPr>
          </a:p>
          <a:p>
            <a:pPr marL="510540" lvl="1" indent="-26987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  <a:tabLst>
                <a:tab pos="511175" algn="l"/>
              </a:tabLst>
            </a:pPr>
            <a:r>
              <a:rPr sz="1200" spc="25" dirty="0">
                <a:latin typeface="Tahoma"/>
                <a:cs typeface="Tahoma"/>
              </a:rPr>
              <a:t>Tools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used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2"/>
            </a:pP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"/>
            </a:pPr>
            <a:endParaRPr sz="1450">
              <a:latin typeface="Tahoma"/>
              <a:cs typeface="Tahoma"/>
            </a:endParaRPr>
          </a:p>
          <a:p>
            <a:pPr marL="1083945" lvl="2" indent="-384810">
              <a:lnSpc>
                <a:spcPct val="100000"/>
              </a:lnSpc>
              <a:buAutoNum type="arabicPeriod"/>
              <a:tabLst>
                <a:tab pos="1084580" algn="l"/>
              </a:tabLst>
            </a:pPr>
            <a:r>
              <a:rPr sz="1200" spc="-5" dirty="0">
                <a:latin typeface="Tahoma"/>
                <a:cs typeface="Tahoma"/>
              </a:rPr>
              <a:t>MySQL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Workbench:</a:t>
            </a:r>
            <a:endParaRPr sz="12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300">
              <a:latin typeface="Tahoma"/>
              <a:cs typeface="Tahoma"/>
            </a:endParaRPr>
          </a:p>
          <a:p>
            <a:pPr marL="1758950" marR="462280">
              <a:lnSpc>
                <a:spcPct val="114199"/>
              </a:lnSpc>
              <a:spcBef>
                <a:spcPts val="5"/>
              </a:spcBef>
            </a:pPr>
            <a:r>
              <a:rPr sz="1200" dirty="0">
                <a:latin typeface="Tahoma"/>
                <a:cs typeface="Tahoma"/>
              </a:rPr>
              <a:t>MySQL </a:t>
            </a:r>
            <a:r>
              <a:rPr sz="1200" spc="-5" dirty="0">
                <a:latin typeface="Tahoma"/>
                <a:cs typeface="Tahoma"/>
              </a:rPr>
              <a:t>Workbench </a:t>
            </a:r>
            <a:r>
              <a:rPr sz="1200" spc="15" dirty="0">
                <a:latin typeface="Tahoma"/>
                <a:cs typeface="Tahoma"/>
              </a:rPr>
              <a:t>is </a:t>
            </a:r>
            <a:r>
              <a:rPr sz="1200" spc="25" dirty="0">
                <a:latin typeface="Tahoma"/>
                <a:cs typeface="Tahoma"/>
              </a:rPr>
              <a:t>used </a:t>
            </a:r>
            <a:r>
              <a:rPr sz="1200" spc="20" dirty="0">
                <a:latin typeface="Tahoma"/>
                <a:cs typeface="Tahoma"/>
              </a:rPr>
              <a:t>for </a:t>
            </a:r>
            <a:r>
              <a:rPr sz="1200" spc="25" dirty="0">
                <a:latin typeface="Tahoma"/>
                <a:cs typeface="Tahoma"/>
              </a:rPr>
              <a:t>loading the data in </a:t>
            </a:r>
            <a:r>
              <a:rPr sz="1200" spc="20" dirty="0">
                <a:latin typeface="Tahoma"/>
                <a:cs typeface="Tahoma"/>
              </a:rPr>
              <a:t>csv </a:t>
            </a:r>
            <a:r>
              <a:rPr sz="1200" spc="25" dirty="0">
                <a:latin typeface="Tahoma"/>
                <a:cs typeface="Tahoma"/>
              </a:rPr>
              <a:t> format,basic data </a:t>
            </a:r>
            <a:r>
              <a:rPr sz="1200" spc="20" dirty="0">
                <a:latin typeface="Tahoma"/>
                <a:cs typeface="Tahoma"/>
              </a:rPr>
              <a:t>cleaning </a:t>
            </a:r>
            <a:r>
              <a:rPr sz="1200" spc="25" dirty="0">
                <a:latin typeface="Tahoma"/>
                <a:cs typeface="Tahoma"/>
              </a:rPr>
              <a:t>and </a:t>
            </a:r>
            <a:r>
              <a:rPr sz="1200" spc="15" dirty="0">
                <a:latin typeface="Tahoma"/>
                <a:cs typeface="Tahoma"/>
              </a:rPr>
              <a:t>filter </a:t>
            </a:r>
            <a:r>
              <a:rPr sz="1200" spc="25" dirty="0">
                <a:latin typeface="Tahoma"/>
                <a:cs typeface="Tahoma"/>
              </a:rPr>
              <a:t>operations to execute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program,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MS </a:t>
            </a:r>
            <a:r>
              <a:rPr sz="1200" spc="20" dirty="0">
                <a:latin typeface="Tahoma"/>
                <a:cs typeface="Tahoma"/>
              </a:rPr>
              <a:t>excel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file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was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loaded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into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power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bi.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ahoma"/>
              <a:cs typeface="Tahoma"/>
            </a:endParaRPr>
          </a:p>
          <a:p>
            <a:pPr marL="1083945" lvl="2" indent="-384810">
              <a:lnSpc>
                <a:spcPct val="100000"/>
              </a:lnSpc>
              <a:buAutoNum type="arabicPeriod" startAt="2"/>
              <a:tabLst>
                <a:tab pos="1084580" algn="l"/>
              </a:tabLst>
            </a:pP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Power</a:t>
            </a:r>
            <a:r>
              <a:rPr sz="1200" spc="-3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1F1F21"/>
                </a:solidFill>
                <a:latin typeface="Tahoma"/>
                <a:cs typeface="Tahoma"/>
              </a:rPr>
              <a:t>BI: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1731645" marR="5080">
              <a:lnSpc>
                <a:spcPct val="100600"/>
              </a:lnSpc>
            </a:pP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Power</a:t>
            </a:r>
            <a:r>
              <a:rPr sz="1200" spc="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BI</a:t>
            </a:r>
            <a:r>
              <a:rPr sz="1200" spc="-2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is</a:t>
            </a:r>
            <a:r>
              <a:rPr sz="120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a</a:t>
            </a:r>
            <a:r>
              <a:rPr sz="1200" spc="-3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collection</a:t>
            </a:r>
            <a:r>
              <a:rPr sz="1200" spc="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software</a:t>
            </a:r>
            <a:r>
              <a:rPr sz="1200" spc="-1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services, apps,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connector </a:t>
            </a:r>
            <a:r>
              <a:rPr sz="1200" spc="-36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that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work together to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turn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your unrelated sources </a:t>
            </a:r>
            <a:r>
              <a:rPr sz="1200" spc="15" dirty="0">
                <a:solidFill>
                  <a:srgbClr val="1F1F21"/>
                </a:solidFill>
                <a:latin typeface="Tahoma"/>
                <a:cs typeface="Tahoma"/>
              </a:rPr>
              <a:t>of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data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into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coherent, visually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immersive,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and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interactive insights.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Your data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 may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be an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Excel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spreadsheet, </a:t>
            </a:r>
            <a:r>
              <a:rPr sz="1200" spc="15" dirty="0">
                <a:solidFill>
                  <a:srgbClr val="1F1F21"/>
                </a:solidFill>
                <a:latin typeface="Tahoma"/>
                <a:cs typeface="Tahoma"/>
              </a:rPr>
              <a:t>or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a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collection of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cloud-based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and </a:t>
            </a:r>
            <a:r>
              <a:rPr sz="1200" spc="3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on-premises hybrid data warehouses. Power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BI lets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you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easily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connect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to your data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sources, visualize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and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discover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what's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important,</a:t>
            </a:r>
            <a:r>
              <a:rPr sz="1200" spc="-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1F1F21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share</a:t>
            </a:r>
            <a:r>
              <a:rPr sz="1200" spc="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that</a:t>
            </a:r>
            <a:r>
              <a:rPr sz="1200" spc="3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with</a:t>
            </a:r>
            <a:r>
              <a:rPr sz="1200" spc="15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anyone</a:t>
            </a:r>
            <a:r>
              <a:rPr sz="1200" spc="1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1F1F21"/>
                </a:solidFill>
                <a:latin typeface="Tahoma"/>
                <a:cs typeface="Tahoma"/>
              </a:rPr>
              <a:t>or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everyone</a:t>
            </a:r>
            <a:r>
              <a:rPr sz="120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you</a:t>
            </a:r>
            <a:r>
              <a:rPr sz="1200" spc="40" dirty="0">
                <a:solidFill>
                  <a:srgbClr val="1F1F21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1F1F21"/>
                </a:solidFill>
                <a:latin typeface="Tahoma"/>
                <a:cs typeface="Tahoma"/>
              </a:rPr>
              <a:t>want.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825" y="1450847"/>
            <a:ext cx="3420617" cy="18882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760" y="4189729"/>
            <a:ext cx="3474085" cy="18973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432" y="1156462"/>
            <a:ext cx="1680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010" algn="l"/>
              </a:tabLst>
            </a:pPr>
            <a:r>
              <a:rPr sz="1600" b="1" spc="-10" dirty="0">
                <a:latin typeface="Arial"/>
                <a:cs typeface="Arial"/>
              </a:rPr>
              <a:t>3.	</a:t>
            </a:r>
            <a:r>
              <a:rPr sz="1600" b="1" spc="-5" dirty="0">
                <a:latin typeface="Arial"/>
                <a:cs typeface="Arial"/>
              </a:rPr>
              <a:t>Design</a:t>
            </a:r>
            <a:r>
              <a:rPr sz="1600" b="1" spc="3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313" y="1859026"/>
            <a:ext cx="190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3.1.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ahoma"/>
                <a:cs typeface="Tahoma"/>
              </a:rPr>
              <a:t>Functional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20" dirty="0"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730" y="2480310"/>
            <a:ext cx="6088380" cy="304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pPr marL="38100">
                <a:lnSpc>
                  <a:spcPts val="141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2410</Words>
  <Application>Microsoft Office PowerPoint</Application>
  <PresentationFormat>Custom</PresentationFormat>
  <Paragraphs>233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HIGH LEVEL DESIGN DOCUMENT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High Level Design 1.0.doc</dc:title>
  <dc:creator>Ramon Lawrence</dc:creator>
  <cp:lastModifiedBy>Student</cp:lastModifiedBy>
  <cp:revision>1</cp:revision>
  <dcterms:created xsi:type="dcterms:W3CDTF">2023-02-02T16:45:37Z</dcterms:created>
  <dcterms:modified xsi:type="dcterms:W3CDTF">2023-02-02T17:49:11Z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2023-02-02T00:00:00Z</vt:filetime>
  </property>
</Properties>
</file>