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30" d="100"/>
          <a:sy n="130" d="100"/>
        </p:scale>
        <p:origin x="-192" y="5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5358" y="459993"/>
            <a:ext cx="482168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7702" y="9379692"/>
            <a:ext cx="318770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‹#›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3.dsi.uminho.pt/pcortez/bib/2014-dss.txt" TargetMode="External"/><Relationship Id="rId2" Type="http://schemas.openxmlformats.org/officeDocument/2006/relationships/hyperlink" Target="http://dx.doi.org/10.1016/j.dss.2014.03.00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ran.r-/" TargetMode="External"/><Relationship Id="rId5" Type="http://schemas.openxmlformats.org/officeDocument/2006/relationships/hyperlink" Target="http://www.bportugal.pt/estatisticasweb" TargetMode="External"/><Relationship Id="rId4" Type="http://schemas.openxmlformats.org/officeDocument/2006/relationships/hyperlink" Target="http://archive.ics.uci.edu/ml/datasets/Bank+Marketing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471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LOW</a:t>
            </a:r>
            <a:r>
              <a:rPr spc="175" dirty="0"/>
              <a:t> </a:t>
            </a:r>
            <a:r>
              <a:rPr spc="-90" dirty="0"/>
              <a:t>LEVEL</a:t>
            </a:r>
            <a:r>
              <a:rPr spc="110" dirty="0"/>
              <a:t> </a:t>
            </a:r>
            <a:r>
              <a:rPr spc="-85" dirty="0"/>
              <a:t>DESIGN</a:t>
            </a:r>
            <a:r>
              <a:rPr spc="160" dirty="0"/>
              <a:t> </a:t>
            </a:r>
            <a:r>
              <a:rPr spc="-95" dirty="0"/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3581400"/>
            <a:ext cx="669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smtClean="0">
                <a:latin typeface="Arial"/>
                <a:cs typeface="Arial"/>
              </a:rPr>
              <a:t>BANK</a:t>
            </a:r>
            <a:r>
              <a:rPr sz="2400" b="1" spc="40" smtClean="0">
                <a:latin typeface="Arial"/>
                <a:cs typeface="Arial"/>
              </a:rPr>
              <a:t> </a:t>
            </a:r>
            <a:r>
              <a:rPr sz="2400" b="1" spc="-90">
                <a:latin typeface="Arial"/>
                <a:cs typeface="Arial"/>
              </a:rPr>
              <a:t>MARKETING</a:t>
            </a:r>
            <a:r>
              <a:rPr sz="2400" b="1" spc="20">
                <a:latin typeface="Arial"/>
                <a:cs typeface="Arial"/>
              </a:rPr>
              <a:t> </a:t>
            </a:r>
            <a:r>
              <a:rPr sz="2400" b="1" spc="-85" smtClean="0"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4343400"/>
            <a:ext cx="3131185" cy="1706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300" dirty="0" smtClean="0">
                <a:latin typeface="Microsoft Sans Serif"/>
                <a:cs typeface="Microsoft Sans Serif"/>
              </a:rPr>
              <a:t>KRISHNA BIRADAR</a:t>
            </a:r>
            <a:r>
              <a:rPr sz="2300" smtClean="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  <a:p>
            <a:pPr marL="78740" algn="ctr">
              <a:lnSpc>
                <a:spcPct val="100000"/>
              </a:lnSpc>
              <a:spcBef>
                <a:spcPts val="2130"/>
              </a:spcBef>
            </a:pP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Microsoft Sans Serif"/>
              <a:cs typeface="Microsoft Sans Serif"/>
            </a:endParaRPr>
          </a:p>
          <a:p>
            <a:pPr marL="78740" algn="ctr">
              <a:lnSpc>
                <a:spcPct val="100000"/>
              </a:lnSpc>
            </a:pP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4990592"/>
            <a:ext cx="59690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00" y="5029200"/>
            <a:ext cx="2193290" cy="9556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latin typeface="Microsoft Sans Serif"/>
                <a:cs typeface="Microsoft Sans Serif"/>
              </a:rPr>
              <a:t>   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VERSION:</a:t>
            </a:r>
            <a:r>
              <a:rPr sz="1700" spc="-5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1.0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dirty="0">
                <a:latin typeface="Microsoft Sans Serif"/>
                <a:cs typeface="Microsoft Sans Serif"/>
              </a:rPr>
              <a:t>  </a:t>
            </a:r>
            <a:r>
              <a:rPr sz="1700" spc="-10" dirty="0">
                <a:latin typeface="Microsoft Sans Serif"/>
                <a:cs typeface="Microsoft Sans Serif"/>
              </a:rPr>
              <a:t>DATED: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15/01/2023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424815" algn="ctr">
              <a:lnSpc>
                <a:spcPct val="100000"/>
              </a:lnSpc>
              <a:spcBef>
                <a:spcPts val="129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424815" algn="ctr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91" y="6645909"/>
            <a:ext cx="71120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75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905000"/>
            <a:ext cx="4800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10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6694805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ts val="1275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927100">
              <a:lnSpc>
                <a:spcPts val="129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14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previous: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contacts </a:t>
            </a:r>
            <a:r>
              <a:rPr sz="1200" spc="-5" dirty="0">
                <a:latin typeface="Microsoft Sans Serif"/>
                <a:cs typeface="Microsoft Sans Serif"/>
              </a:rPr>
              <a:t>performed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before</a:t>
            </a:r>
            <a:r>
              <a:rPr sz="1200" spc="-5" dirty="0">
                <a:latin typeface="Microsoft Sans Serif"/>
                <a:cs typeface="Microsoft Sans Serif"/>
              </a:rPr>
              <a:t> this campaign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this </a:t>
            </a:r>
            <a:r>
              <a:rPr sz="1200" dirty="0">
                <a:latin typeface="Microsoft Sans Serif"/>
                <a:cs typeface="Microsoft Sans Serif"/>
              </a:rPr>
              <a:t>client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15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poutcome: </a:t>
            </a:r>
            <a:r>
              <a:rPr sz="1200" spc="-5" dirty="0">
                <a:latin typeface="Microsoft Sans Serif"/>
                <a:cs typeface="Microsoft Sans Serif"/>
              </a:rPr>
              <a:t>outcome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previous marketing campaign 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"failure","nonexistent","success")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social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economic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context</a:t>
            </a:r>
            <a:r>
              <a:rPr sz="1200" spc="-5" dirty="0">
                <a:latin typeface="Microsoft Sans Serif"/>
                <a:cs typeface="Microsoft Sans Serif"/>
              </a:rPr>
              <a:t> attributes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16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emp.var.rate: </a:t>
            </a:r>
            <a:r>
              <a:rPr sz="1200" spc="-5" dirty="0">
                <a:latin typeface="Microsoft Sans Serif"/>
                <a:cs typeface="Microsoft Sans Serif"/>
              </a:rPr>
              <a:t>employment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variation </a:t>
            </a:r>
            <a:r>
              <a:rPr sz="1200" dirty="0">
                <a:latin typeface="Microsoft Sans Serif"/>
                <a:cs typeface="Microsoft Sans Serif"/>
              </a:rPr>
              <a:t>rate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quarterly indicator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17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cons.price.idx: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consumer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price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index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monthly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indicator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18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cons.conf.idx: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consumer confidence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index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monthly </a:t>
            </a:r>
            <a:r>
              <a:rPr sz="1200" spc="-5" dirty="0">
                <a:latin typeface="Microsoft Sans Serif"/>
                <a:cs typeface="Microsoft Sans Serif"/>
              </a:rPr>
              <a:t>indicator (numeric)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19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euribor3m: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euribor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3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month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rate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daily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indicator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20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nr.employed: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employees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quarterly indicator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(numeric)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#Output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variable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(desired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target):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40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21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 subscribed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term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deposit?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(binary: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"yes","no")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4182617"/>
            <a:ext cx="8636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5222240"/>
            <a:ext cx="3166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3.4</a:t>
            </a:r>
            <a:r>
              <a:rPr sz="1200" b="1" spc="8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loading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in</a:t>
            </a:r>
            <a:r>
              <a:rPr sz="1200" b="1" spc="30" dirty="0">
                <a:latin typeface="Arial"/>
                <a:cs typeface="Arial"/>
              </a:rPr>
              <a:t> Power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BI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Query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Editor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301" y="5621273"/>
            <a:ext cx="563245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Power Query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is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 data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connectivity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and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preparation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technology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that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enables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end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users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to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seamlessly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import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and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reshape data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from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within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 </a:t>
            </a:r>
            <a:r>
              <a:rPr sz="1200" spc="35" dirty="0">
                <a:solidFill>
                  <a:srgbClr val="393939"/>
                </a:solidFill>
                <a:latin typeface="Microsoft Sans Serif"/>
                <a:cs typeface="Microsoft Sans Serif"/>
              </a:rPr>
              <a:t>wide </a:t>
            </a:r>
            <a:r>
              <a:rPr sz="1200" spc="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range of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Microsoft products,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including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Excel,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Power BI,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Analysis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Services,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verse,</a:t>
            </a:r>
            <a:r>
              <a:rPr sz="1200" spc="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and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more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with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following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characteristics:</a:t>
            </a:r>
            <a:r>
              <a:rPr sz="120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126" y="6602857"/>
            <a:ext cx="4635500" cy="13798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0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There</a:t>
            </a:r>
            <a:r>
              <a:rPr sz="1200" spc="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can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be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multiple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rows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and</a:t>
            </a:r>
            <a:r>
              <a:rPr sz="1200" spc="-1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columns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the</a:t>
            </a:r>
            <a:r>
              <a:rPr sz="1200" spc="-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Each</a:t>
            </a:r>
            <a:r>
              <a:rPr sz="1200" spc="-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row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represents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</a:t>
            </a:r>
            <a:r>
              <a:rPr sz="1200" spc="-4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sample</a:t>
            </a:r>
            <a:r>
              <a:rPr sz="1200" spc="-60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of</a:t>
            </a:r>
            <a:r>
              <a:rPr sz="1200" spc="-4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data,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marR="120650" indent="-229235">
              <a:lnSpc>
                <a:spcPct val="114999"/>
              </a:lnSpc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Each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column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contains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different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variable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that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describes </a:t>
            </a: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the </a:t>
            </a:r>
            <a:r>
              <a:rPr sz="1200" spc="-30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samples</a:t>
            </a:r>
            <a:r>
              <a:rPr sz="1200" spc="-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(rows).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660"/>
              </a:lnSpc>
              <a:spcBef>
                <a:spcPts val="40"/>
              </a:spcBef>
              <a:buSzPct val="83333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200" spc="30" dirty="0">
                <a:solidFill>
                  <a:srgbClr val="393939"/>
                </a:solidFill>
                <a:latin typeface="Microsoft Sans Serif"/>
                <a:cs typeface="Microsoft Sans Serif"/>
              </a:rPr>
              <a:t>The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in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every column can be a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different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type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of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data </a:t>
            </a:r>
            <a:r>
              <a:rPr sz="1200" spc="5" dirty="0">
                <a:solidFill>
                  <a:srgbClr val="393939"/>
                </a:solidFill>
                <a:latin typeface="Microsoft Sans Serif"/>
                <a:cs typeface="Microsoft Sans Serif"/>
              </a:rPr>
              <a:t>–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e.g.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 numbers,</a:t>
            </a:r>
            <a:r>
              <a:rPr sz="1200" spc="-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strings,</a:t>
            </a:r>
            <a:r>
              <a:rPr sz="1200" spc="1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dates,</a:t>
            </a:r>
            <a:r>
              <a:rPr sz="1200" spc="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393939"/>
                </a:solidFill>
                <a:latin typeface="Microsoft Sans Serif"/>
                <a:cs typeface="Microsoft Sans Serif"/>
              </a:rPr>
              <a:t>Boolean</a:t>
            </a:r>
            <a:r>
              <a:rPr sz="1200" spc="65" dirty="0">
                <a:solidFill>
                  <a:srgbClr val="39393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393939"/>
                </a:solidFill>
                <a:latin typeface="Microsoft Sans Serif"/>
                <a:cs typeface="Microsoft Sans Serif"/>
              </a:rPr>
              <a:t>etc.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91" y="7957184"/>
            <a:ext cx="66040" cy="8547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69545" cy="57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3685" y="4487417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4658359"/>
            <a:ext cx="6604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6111" y="5853429"/>
            <a:ext cx="5107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3.1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to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Insights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through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Visualizations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Excel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291" y="6203950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762000"/>
            <a:ext cx="7078980" cy="38804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11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69545" cy="57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0950" y="4710176"/>
            <a:ext cx="62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4838191"/>
            <a:ext cx="62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0950" y="8969450"/>
            <a:ext cx="62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762000"/>
            <a:ext cx="7289800" cy="40995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5020945"/>
            <a:ext cx="7289800" cy="41008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12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498475"/>
            <a:ext cx="7269480" cy="41008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833" y="6002909"/>
            <a:ext cx="2034539" cy="2766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465" y="5980176"/>
            <a:ext cx="2042160" cy="27887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13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96" y="4146042"/>
            <a:ext cx="66040" cy="967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08" y="933450"/>
            <a:ext cx="2034539" cy="27881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4573" y="956310"/>
            <a:ext cx="2042160" cy="2765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8928" y="941069"/>
            <a:ext cx="2034539" cy="27805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14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2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929386"/>
            <a:ext cx="59690" cy="6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1752600"/>
            <a:ext cx="2886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Document</a:t>
            </a:r>
            <a:r>
              <a:rPr sz="1700" b="1" spc="2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Version</a:t>
            </a:r>
            <a:r>
              <a:rPr sz="1700" b="1" spc="19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Control: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2514600"/>
            <a:ext cx="42379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Bank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Marketing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Analytics</a:t>
            </a:r>
            <a:r>
              <a:rPr sz="1600" b="1" spc="155"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656" y="2978785"/>
          <a:ext cx="6991983" cy="116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/>
                <a:gridCol w="1228725"/>
                <a:gridCol w="1619250"/>
                <a:gridCol w="3247389"/>
              </a:tblGrid>
              <a:tr h="231648">
                <a:tc>
                  <a:txBody>
                    <a:bodyPr/>
                    <a:lstStyle/>
                    <a:p>
                      <a:pPr marL="115570">
                        <a:lnSpc>
                          <a:spcPts val="132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320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0059" algn="r">
                        <a:lnSpc>
                          <a:spcPts val="1320"/>
                        </a:lnSpc>
                      </a:pPr>
                      <a:r>
                        <a:rPr sz="1200" b="1" spc="5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ts val="132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Change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1.0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02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/0</a:t>
                      </a: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/2023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990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dirty="0" smtClean="0">
                          <a:latin typeface="Microsoft Sans Serif"/>
                          <a:cs typeface="Microsoft Sans Serif"/>
                        </a:rPr>
                        <a:t>Krishna</a:t>
                      </a:r>
                      <a:r>
                        <a:rPr lang="en-US" sz="1000" baseline="0" dirty="0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000" baseline="0" dirty="0" err="1" smtClean="0">
                          <a:latin typeface="Microsoft Sans Serif"/>
                          <a:cs typeface="Microsoft Sans Serif"/>
                        </a:rPr>
                        <a:t>Biradar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1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version</a:t>
                      </a:r>
                      <a:r>
                        <a:rPr sz="10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complete</a:t>
                      </a:r>
                      <a:r>
                        <a:rPr sz="1000" spc="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LLD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1.1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02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/0</a:t>
                      </a:r>
                      <a:r>
                        <a:rPr lang="en-US" sz="1000" spc="20" dirty="0" smtClean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000" spc="20" smtClean="0">
                          <a:latin typeface="Microsoft Sans Serif"/>
                          <a:cs typeface="Microsoft Sans Serif"/>
                        </a:rPr>
                        <a:t>/2023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990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1000" dirty="0" smtClean="0">
                          <a:latin typeface="Microsoft Sans Serif"/>
                          <a:cs typeface="Microsoft Sans Serif"/>
                        </a:rPr>
                        <a:t>Krishna</a:t>
                      </a:r>
                      <a:r>
                        <a:rPr lang="en-US" sz="1000" baseline="0" dirty="0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000" baseline="0" dirty="0" err="1" smtClean="0">
                          <a:latin typeface="Microsoft Sans Serif"/>
                          <a:cs typeface="Microsoft Sans Serif"/>
                        </a:rPr>
                        <a:t>Biradar</a:t>
                      </a:r>
                      <a:r>
                        <a:rPr sz="1000" smtClean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Added</a:t>
                      </a:r>
                      <a:r>
                        <a:rPr sz="1000" spc="1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Power</a:t>
                      </a:r>
                      <a:r>
                        <a:rPr sz="1000" spc="1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BI</a:t>
                      </a:r>
                      <a:r>
                        <a:rPr sz="1000" spc="11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functionality</a:t>
                      </a:r>
                      <a:r>
                        <a:rPr sz="1000" spc="1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000" spc="1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dashboard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3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29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96" y="1545463"/>
            <a:ext cx="5982970" cy="2056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61365" algn="ctr">
              <a:lnSpc>
                <a:spcPct val="100000"/>
              </a:lnSpc>
              <a:spcBef>
                <a:spcPts val="105"/>
              </a:spcBef>
            </a:pPr>
            <a:r>
              <a:rPr sz="1600" b="1" spc="30" dirty="0"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12700" marR="5080" indent="5715">
              <a:lnSpc>
                <a:spcPct val="112999"/>
              </a:lnSpc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15" dirty="0">
                <a:latin typeface="Microsoft Sans Serif"/>
                <a:cs typeface="Microsoft Sans Serif"/>
              </a:rPr>
              <a:t>related </a:t>
            </a:r>
            <a:r>
              <a:rPr sz="1200" spc="20" dirty="0">
                <a:latin typeface="Microsoft Sans Serif"/>
                <a:cs typeface="Microsoft Sans Serif"/>
              </a:rPr>
              <a:t>to direct </a:t>
            </a:r>
            <a:r>
              <a:rPr sz="1200" spc="25" dirty="0">
                <a:latin typeface="Microsoft Sans Serif"/>
                <a:cs typeface="Microsoft Sans Serif"/>
              </a:rPr>
              <a:t>marketing campaigns (phone </a:t>
            </a:r>
            <a:r>
              <a:rPr sz="1200" spc="15" dirty="0">
                <a:latin typeface="Microsoft Sans Serif"/>
                <a:cs typeface="Microsoft Sans Serif"/>
              </a:rPr>
              <a:t>calls)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30" dirty="0">
                <a:latin typeface="Microsoft Sans Serif"/>
                <a:cs typeface="Microsoft Sans Serif"/>
              </a:rPr>
              <a:t>a Portuguese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banking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institution</a:t>
            </a:r>
            <a:r>
              <a:rPr sz="1200" spc="20">
                <a:latin typeface="Microsoft Sans Serif"/>
                <a:cs typeface="Microsoft Sans Serif"/>
              </a:rPr>
              <a:t>.</a:t>
            </a:r>
            <a:r>
              <a:rPr sz="1200" spc="30">
                <a:latin typeface="Microsoft Sans Serif"/>
                <a:cs typeface="Microsoft Sans Serif"/>
              </a:rPr>
              <a:t> </a:t>
            </a:r>
            <a:r>
              <a:rPr sz="1200" spc="25" smtClean="0">
                <a:latin typeface="Microsoft Sans Serif"/>
                <a:cs typeface="Microsoft Sans Serif"/>
              </a:rPr>
              <a:t>Th</a:t>
            </a:r>
            <a:r>
              <a:rPr lang="en-US" sz="1200" spc="25" dirty="0" smtClean="0">
                <a:latin typeface="Microsoft Sans Serif"/>
                <a:cs typeface="Microsoft Sans Serif"/>
              </a:rPr>
              <a:t>is </a:t>
            </a:r>
            <a:r>
              <a:rPr lang="en-US" sz="1200" spc="25" dirty="0" err="1" smtClean="0">
                <a:latin typeface="Microsoft Sans Serif"/>
                <a:cs typeface="Microsoft Sans Serif"/>
              </a:rPr>
              <a:t>is</a:t>
            </a:r>
            <a:r>
              <a:rPr lang="en-US" sz="1200" spc="25" dirty="0" smtClean="0">
                <a:latin typeface="Microsoft Sans Serif"/>
                <a:cs typeface="Microsoft Sans Serif"/>
              </a:rPr>
              <a:t> a </a:t>
            </a:r>
            <a:r>
              <a:rPr sz="1200" spc="20" smtClean="0">
                <a:latin typeface="Microsoft Sans Serif"/>
                <a:cs typeface="Microsoft Sans Serif"/>
              </a:rPr>
              <a:t>classification</a:t>
            </a:r>
            <a:r>
              <a:rPr sz="1200" spc="25" smtClean="0">
                <a:latin typeface="Microsoft Sans Serif"/>
                <a:cs typeface="Microsoft Sans Serif"/>
              </a:rPr>
              <a:t> </a:t>
            </a:r>
            <a:r>
              <a:rPr lang="en-US" sz="1200" spc="25" dirty="0" smtClean="0">
                <a:latin typeface="Microsoft Sans Serif"/>
                <a:cs typeface="Microsoft Sans Serif"/>
              </a:rPr>
              <a:t>problem statement, main </a:t>
            </a:r>
            <a:r>
              <a:rPr sz="1200" spc="20" smtClean="0">
                <a:latin typeface="Microsoft Sans Serif"/>
                <a:cs typeface="Microsoft Sans Serif"/>
              </a:rPr>
              <a:t>goal</a:t>
            </a:r>
            <a:r>
              <a:rPr lang="en-US" sz="1200" spc="20" dirty="0" smtClean="0">
                <a:latin typeface="Microsoft Sans Serif"/>
                <a:cs typeface="Microsoft Sans Serif"/>
              </a:rPr>
              <a:t> of this project</a:t>
            </a:r>
            <a:r>
              <a:rPr sz="1200" spc="25" smtClean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is 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if</a:t>
            </a:r>
            <a:r>
              <a:rPr sz="1200" spc="25" dirty="0">
                <a:latin typeface="Microsoft Sans Serif"/>
                <a:cs typeface="Microsoft Sans Serif"/>
              </a:rPr>
              <a:t> the </a:t>
            </a:r>
            <a:r>
              <a:rPr sz="1200" spc="20" dirty="0">
                <a:latin typeface="Microsoft Sans Serif"/>
                <a:cs typeface="Microsoft Sans Serif"/>
              </a:rPr>
              <a:t>client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will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subscribe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50" dirty="0">
                <a:latin typeface="Microsoft Sans Serif"/>
                <a:cs typeface="Microsoft Sans Serif"/>
              </a:rPr>
              <a:t>a 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term </a:t>
            </a:r>
            <a:r>
              <a:rPr sz="1200" spc="25" smtClean="0">
                <a:latin typeface="Microsoft Sans Serif"/>
                <a:cs typeface="Microsoft Sans Serif"/>
              </a:rPr>
              <a:t>deposit</a:t>
            </a:r>
            <a:r>
              <a:rPr lang="en-US" sz="1200" spc="25" dirty="0" smtClean="0">
                <a:latin typeface="Microsoft Sans Serif"/>
                <a:cs typeface="Microsoft Sans Serif"/>
              </a:rPr>
              <a:t> or not</a:t>
            </a:r>
            <a:r>
              <a:rPr sz="1200" spc="25" smtClean="0">
                <a:latin typeface="Microsoft Sans Serif"/>
                <a:cs typeface="Microsoft Sans Serif"/>
              </a:rPr>
              <a:t>.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15" dirty="0">
                <a:latin typeface="Microsoft Sans Serif"/>
                <a:cs typeface="Microsoft Sans Serif"/>
              </a:rPr>
              <a:t>related </a:t>
            </a:r>
            <a:r>
              <a:rPr sz="1200" spc="20" dirty="0">
                <a:latin typeface="Microsoft Sans Serif"/>
                <a:cs typeface="Microsoft Sans Serif"/>
              </a:rPr>
              <a:t>to direct </a:t>
            </a:r>
            <a:r>
              <a:rPr sz="1200" spc="25" dirty="0">
                <a:latin typeface="Microsoft Sans Serif"/>
                <a:cs typeface="Microsoft Sans Serif"/>
              </a:rPr>
              <a:t>marketing campaigns of </a:t>
            </a:r>
            <a:r>
              <a:rPr sz="1200" spc="30" dirty="0">
                <a:latin typeface="Microsoft Sans Serif"/>
                <a:cs typeface="Microsoft Sans Serif"/>
              </a:rPr>
              <a:t>a </a:t>
            </a:r>
            <a:r>
              <a:rPr sz="1200" spc="25" dirty="0">
                <a:latin typeface="Microsoft Sans Serif"/>
                <a:cs typeface="Microsoft Sans Serif"/>
              </a:rPr>
              <a:t>Portuguese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banking institution. </a:t>
            </a:r>
            <a:r>
              <a:rPr sz="1200" spc="25" dirty="0">
                <a:latin typeface="Microsoft Sans Serif"/>
                <a:cs typeface="Microsoft Sans Serif"/>
              </a:rPr>
              <a:t>The marketing campaigns </a:t>
            </a:r>
            <a:r>
              <a:rPr sz="1200" spc="20" dirty="0">
                <a:latin typeface="Microsoft Sans Serif"/>
                <a:cs typeface="Microsoft Sans Serif"/>
              </a:rPr>
              <a:t>were </a:t>
            </a:r>
            <a:r>
              <a:rPr sz="1200" spc="25" dirty="0">
                <a:latin typeface="Microsoft Sans Serif"/>
                <a:cs typeface="Microsoft Sans Serif"/>
              </a:rPr>
              <a:t>based on </a:t>
            </a:r>
            <a:r>
              <a:rPr sz="1200" spc="20" dirty="0">
                <a:latin typeface="Microsoft Sans Serif"/>
                <a:cs typeface="Microsoft Sans Serif"/>
              </a:rPr>
              <a:t>phone calls. </a:t>
            </a:r>
            <a:r>
              <a:rPr sz="1200" spc="35" dirty="0">
                <a:latin typeface="Microsoft Sans Serif"/>
                <a:cs typeface="Microsoft Sans Serif"/>
              </a:rPr>
              <a:t>Often,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more </a:t>
            </a:r>
            <a:r>
              <a:rPr sz="1200" spc="20" dirty="0">
                <a:latin typeface="Microsoft Sans Serif"/>
                <a:cs typeface="Microsoft Sans Serif"/>
              </a:rPr>
              <a:t>than </a:t>
            </a:r>
            <a:r>
              <a:rPr sz="1200" spc="30" dirty="0">
                <a:latin typeface="Microsoft Sans Serif"/>
                <a:cs typeface="Microsoft Sans Serif"/>
              </a:rPr>
              <a:t>one </a:t>
            </a:r>
            <a:r>
              <a:rPr sz="1200" spc="25" dirty="0">
                <a:latin typeface="Microsoft Sans Serif"/>
                <a:cs typeface="Microsoft Sans Serif"/>
              </a:rPr>
              <a:t>contact to the </a:t>
            </a:r>
            <a:r>
              <a:rPr sz="1200" spc="30" dirty="0">
                <a:latin typeface="Microsoft Sans Serif"/>
                <a:cs typeface="Microsoft Sans Serif"/>
              </a:rPr>
              <a:t>same </a:t>
            </a:r>
            <a:r>
              <a:rPr sz="1200" spc="15" dirty="0">
                <a:latin typeface="Microsoft Sans Serif"/>
                <a:cs typeface="Microsoft Sans Serif"/>
              </a:rPr>
              <a:t>client </a:t>
            </a:r>
            <a:r>
              <a:rPr sz="1200" spc="25" dirty="0">
                <a:latin typeface="Microsoft Sans Serif"/>
                <a:cs typeface="Microsoft Sans Serif"/>
              </a:rPr>
              <a:t>was </a:t>
            </a:r>
            <a:r>
              <a:rPr sz="1200" spc="20" dirty="0">
                <a:latin typeface="Microsoft Sans Serif"/>
                <a:cs typeface="Microsoft Sans Serif"/>
              </a:rPr>
              <a:t>required,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0" dirty="0">
                <a:latin typeface="Microsoft Sans Serif"/>
                <a:cs typeface="Microsoft Sans Serif"/>
              </a:rPr>
              <a:t>order </a:t>
            </a:r>
            <a:r>
              <a:rPr sz="1200" spc="25" dirty="0">
                <a:latin typeface="Microsoft Sans Serif"/>
                <a:cs typeface="Microsoft Sans Serif"/>
              </a:rPr>
              <a:t>to access </a:t>
            </a:r>
            <a:r>
              <a:rPr sz="1200" spc="15" dirty="0">
                <a:latin typeface="Microsoft Sans Serif"/>
                <a:cs typeface="Microsoft Sans Serif"/>
              </a:rPr>
              <a:t>if </a:t>
            </a:r>
            <a:r>
              <a:rPr sz="1200" spc="35" dirty="0">
                <a:latin typeface="Microsoft Sans Serif"/>
                <a:cs typeface="Microsoft Sans Serif"/>
              </a:rPr>
              <a:t>the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product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(bank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term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deposit)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would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subscribed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not.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4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170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332" y="1938654"/>
            <a:ext cx="6976109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05"/>
              </a:spcBef>
            </a:pPr>
            <a:r>
              <a:rPr sz="1600" b="1" spc="35" dirty="0">
                <a:latin typeface="Arial"/>
                <a:cs typeface="Arial"/>
              </a:rPr>
              <a:t>Contents: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  <a:spcBef>
                <a:spcPts val="1180"/>
              </a:spcBef>
            </a:pPr>
            <a:r>
              <a:rPr sz="1300" dirty="0">
                <a:latin typeface="Microsoft Sans Serif"/>
                <a:cs typeface="Microsoft Sans Serif"/>
              </a:rPr>
              <a:t>1.</a:t>
            </a:r>
            <a:r>
              <a:rPr sz="1400" dirty="0">
                <a:latin typeface="Microsoft Sans Serif"/>
                <a:cs typeface="Microsoft Sans Serif"/>
              </a:rPr>
              <a:t>Introduction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...........................................................................................................</a:t>
            </a:r>
            <a:r>
              <a:rPr sz="1400" spc="-25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1.1.</a:t>
            </a:r>
            <a:r>
              <a:rPr sz="1400" spc="7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What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Low-Level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Design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Document?...................................................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1.2.</a:t>
            </a:r>
            <a:r>
              <a:rPr sz="1400" spc="455" dirty="0">
                <a:latin typeface="Microsoft Sans Serif"/>
                <a:cs typeface="Microsoft Sans Serif"/>
              </a:rPr>
              <a:t>  </a:t>
            </a:r>
            <a:r>
              <a:rPr sz="1400" dirty="0">
                <a:latin typeface="Microsoft Sans Serif"/>
                <a:cs typeface="Microsoft Sans Serif"/>
              </a:rPr>
              <a:t>Scope</a:t>
            </a:r>
            <a:r>
              <a:rPr sz="1400" spc="-29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</a:t>
            </a:r>
            <a:r>
              <a:rPr sz="1400" spc="-35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dirty="0">
                <a:latin typeface="Microsoft Sans Serif"/>
                <a:cs typeface="Microsoft Sans Serif"/>
              </a:rPr>
              <a:t>2.</a:t>
            </a:r>
            <a:r>
              <a:rPr sz="1400" dirty="0">
                <a:latin typeface="Microsoft Sans Serif"/>
                <a:cs typeface="Microsoft Sans Serif"/>
              </a:rPr>
              <a:t>Architecture</a:t>
            </a:r>
            <a:r>
              <a:rPr sz="1400" spc="-1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..........................................................................................................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05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  <a:spcBef>
                <a:spcPts val="185"/>
              </a:spcBef>
            </a:pPr>
            <a:r>
              <a:rPr sz="1300" dirty="0">
                <a:latin typeface="Microsoft Sans Serif"/>
                <a:cs typeface="Microsoft Sans Serif"/>
              </a:rPr>
              <a:t>3.</a:t>
            </a:r>
            <a:r>
              <a:rPr sz="1400" dirty="0">
                <a:latin typeface="Microsoft Sans Serif"/>
                <a:cs typeface="Microsoft Sans Serif"/>
              </a:rPr>
              <a:t>Architecture</a:t>
            </a:r>
            <a:r>
              <a:rPr sz="1400" spc="9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Description</a:t>
            </a:r>
            <a:r>
              <a:rPr sz="1400" spc="-2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</a:t>
            </a:r>
            <a:r>
              <a:rPr sz="1400" spc="-24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06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3.1.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Sourcing</a:t>
            </a:r>
            <a:r>
              <a:rPr sz="1400" spc="-2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..........................................................................................</a:t>
            </a:r>
            <a:r>
              <a:rPr sz="1400" spc="-114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06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9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3.2.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Overview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</a:t>
            </a:r>
            <a:r>
              <a:rPr sz="1400" spc="-254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….07-08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9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3.3.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8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Description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......................................................................................</a:t>
            </a:r>
            <a:r>
              <a:rPr sz="1400" spc="-2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09-10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3.4.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loading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Power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BI</a:t>
            </a:r>
            <a:r>
              <a:rPr sz="1400" dirty="0">
                <a:latin typeface="Microsoft Sans Serif"/>
                <a:cs typeface="Microsoft Sans Serif"/>
              </a:rPr>
              <a:t> Query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Editor</a:t>
            </a:r>
            <a:r>
              <a:rPr sz="1400" spc="-2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....................................................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10-11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30"/>
              </a:lnSpc>
            </a:pPr>
            <a:r>
              <a:rPr sz="1400" spc="-20" dirty="0">
                <a:latin typeface="Microsoft Sans Serif"/>
                <a:cs typeface="Microsoft Sans Serif"/>
              </a:rPr>
              <a:t>  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  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3.5.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Insights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through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Visualizations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Excel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Analysis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..........</a:t>
            </a:r>
            <a:r>
              <a:rPr sz="1400" spc="-3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…11-14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3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831850"/>
            <a:ext cx="6681470" cy="4292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9169" indent="-281305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979805" algn="l"/>
              </a:tabLst>
            </a:pPr>
            <a:r>
              <a:rPr sz="1600" b="1" spc="30" dirty="0">
                <a:latin typeface="Arial"/>
                <a:cs typeface="Arial"/>
              </a:rPr>
              <a:t>Introduction: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650">
              <a:latin typeface="Arial"/>
              <a:cs typeface="Arial"/>
            </a:endParaRPr>
          </a:p>
          <a:p>
            <a:pPr marL="1192530" lvl="1" indent="-266065">
              <a:lnSpc>
                <a:spcPts val="1385"/>
              </a:lnSpc>
              <a:buFont typeface="Times New Roman"/>
              <a:buAutoNum type="arabicPeriod"/>
              <a:tabLst>
                <a:tab pos="119316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Why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this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Low-Level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Design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Document? 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945"/>
              </a:lnSpc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192530">
              <a:lnSpc>
                <a:spcPts val="1400"/>
              </a:lnSpc>
            </a:pP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goal 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LDD</a:t>
            </a:r>
            <a:r>
              <a:rPr sz="1200" spc="15" dirty="0">
                <a:latin typeface="Microsoft Sans Serif"/>
                <a:cs typeface="Microsoft Sans Serif"/>
              </a:rPr>
              <a:t> or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Low-level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design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document</a:t>
            </a:r>
            <a:r>
              <a:rPr sz="1200" spc="20" dirty="0">
                <a:latin typeface="Microsoft Sans Serif"/>
                <a:cs typeface="Microsoft Sans Serif"/>
              </a:rPr>
              <a:t> (LLDD)</a:t>
            </a:r>
            <a:r>
              <a:rPr sz="1200" spc="15" dirty="0">
                <a:latin typeface="Microsoft Sans Serif"/>
                <a:cs typeface="Microsoft Sans Serif"/>
              </a:rPr>
              <a:t> is</a:t>
            </a:r>
            <a:r>
              <a:rPr sz="1200" spc="20" dirty="0">
                <a:latin typeface="Microsoft Sans Serif"/>
                <a:cs typeface="Microsoft Sans Serif"/>
              </a:rPr>
              <a:t> to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give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192530" marR="93345">
              <a:lnSpc>
                <a:spcPct val="113399"/>
              </a:lnSpc>
            </a:pPr>
            <a:r>
              <a:rPr sz="1200" spc="15" dirty="0">
                <a:latin typeface="Microsoft Sans Serif"/>
                <a:cs typeface="Microsoft Sans Serif"/>
              </a:rPr>
              <a:t>internal logic </a:t>
            </a:r>
            <a:r>
              <a:rPr sz="1200" spc="25" dirty="0">
                <a:latin typeface="Microsoft Sans Serif"/>
                <a:cs typeface="Microsoft Sans Serif"/>
              </a:rPr>
              <a:t>design of the </a:t>
            </a:r>
            <a:r>
              <a:rPr sz="1200" spc="20" dirty="0">
                <a:latin typeface="Microsoft Sans Serif"/>
                <a:cs typeface="Microsoft Sans Serif"/>
              </a:rPr>
              <a:t>actual </a:t>
            </a:r>
            <a:r>
              <a:rPr sz="1200" spc="30" dirty="0">
                <a:latin typeface="Microsoft Sans Serif"/>
                <a:cs typeface="Microsoft Sans Serif"/>
              </a:rPr>
              <a:t>program </a:t>
            </a:r>
            <a:r>
              <a:rPr sz="1200" spc="25" dirty="0">
                <a:latin typeface="Microsoft Sans Serif"/>
                <a:cs typeface="Microsoft Sans Serif"/>
              </a:rPr>
              <a:t>code </a:t>
            </a:r>
            <a:r>
              <a:rPr sz="1200" spc="15" dirty="0">
                <a:latin typeface="Microsoft Sans Serif"/>
                <a:cs typeface="Microsoft Sans Serif"/>
              </a:rPr>
              <a:t>for </a:t>
            </a:r>
            <a:r>
              <a:rPr sz="1200" spc="25" dirty="0">
                <a:latin typeface="Microsoft Sans Serif"/>
                <a:cs typeface="Microsoft Sans Serif"/>
              </a:rPr>
              <a:t>the Bank </a:t>
            </a:r>
            <a:r>
              <a:rPr sz="1200" spc="30" dirty="0">
                <a:latin typeface="Microsoft Sans Serif"/>
                <a:cs typeface="Microsoft Sans Serif"/>
              </a:rPr>
              <a:t>Marketing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Campaign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Analysis.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LDD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describes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class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diagrams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with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methods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relations </a:t>
            </a:r>
            <a:r>
              <a:rPr sz="1200" spc="25" dirty="0">
                <a:latin typeface="Microsoft Sans Serif"/>
                <a:cs typeface="Microsoft Sans Serif"/>
              </a:rPr>
              <a:t>between classes and </a:t>
            </a:r>
            <a:r>
              <a:rPr sz="1200" spc="30" dirty="0">
                <a:latin typeface="Microsoft Sans Serif"/>
                <a:cs typeface="Microsoft Sans Serif"/>
              </a:rPr>
              <a:t>programs </a:t>
            </a:r>
            <a:r>
              <a:rPr sz="1200" spc="25" dirty="0">
                <a:latin typeface="Microsoft Sans Serif"/>
                <a:cs typeface="Microsoft Sans Serif"/>
              </a:rPr>
              <a:t>specs. It </a:t>
            </a:r>
            <a:r>
              <a:rPr sz="1200" spc="20" dirty="0">
                <a:latin typeface="Microsoft Sans Serif"/>
                <a:cs typeface="Microsoft Sans Serif"/>
              </a:rPr>
              <a:t>describes </a:t>
            </a:r>
            <a:r>
              <a:rPr sz="1200" spc="25" dirty="0">
                <a:latin typeface="Microsoft Sans Serif"/>
                <a:cs typeface="Microsoft Sans Serif"/>
              </a:rPr>
              <a:t>the modules </a:t>
            </a:r>
            <a:r>
              <a:rPr sz="1200" spc="35" dirty="0">
                <a:latin typeface="Microsoft Sans Serif"/>
                <a:cs typeface="Microsoft Sans Serif"/>
              </a:rPr>
              <a:t>so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programmer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can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directly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code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program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document.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  <a:spcBef>
                <a:spcPts val="204"/>
              </a:spcBef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192530" lvl="1" indent="-266065">
              <a:lnSpc>
                <a:spcPts val="1365"/>
              </a:lnSpc>
              <a:buFont typeface="Times New Roman"/>
              <a:buAutoNum type="arabicPeriod" startAt="2"/>
              <a:tabLst>
                <a:tab pos="119316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Scope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900"/>
              </a:lnSpc>
            </a:pPr>
            <a:r>
              <a:rPr sz="1650" dirty="0">
                <a:latin typeface="Microsoft Sans Serif"/>
                <a:cs typeface="Microsoft Sans Serif"/>
              </a:rPr>
              <a:t> </a:t>
            </a:r>
            <a:endParaRPr sz="1650">
              <a:latin typeface="Microsoft Sans Serif"/>
              <a:cs typeface="Microsoft Sans Serif"/>
            </a:endParaRPr>
          </a:p>
          <a:p>
            <a:pPr marL="1156335">
              <a:lnSpc>
                <a:spcPts val="1405"/>
              </a:lnSpc>
            </a:pPr>
            <a:r>
              <a:rPr sz="1200" spc="20" dirty="0">
                <a:latin typeface="Microsoft Sans Serif"/>
                <a:cs typeface="Microsoft Sans Serif"/>
              </a:rPr>
              <a:t>Low-level </a:t>
            </a:r>
            <a:r>
              <a:rPr sz="1200" spc="25" dirty="0">
                <a:latin typeface="Microsoft Sans Serif"/>
                <a:cs typeface="Microsoft Sans Serif"/>
              </a:rPr>
              <a:t>design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(LLD)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component-level </a:t>
            </a:r>
            <a:r>
              <a:rPr sz="1200" spc="20" dirty="0">
                <a:latin typeface="Microsoft Sans Serif"/>
                <a:cs typeface="Microsoft Sans Serif"/>
              </a:rPr>
              <a:t>design </a:t>
            </a:r>
            <a:r>
              <a:rPr sz="1200" spc="25" dirty="0">
                <a:latin typeface="Microsoft Sans Serif"/>
                <a:cs typeface="Microsoft Sans Serif"/>
              </a:rPr>
              <a:t>process</a:t>
            </a:r>
            <a:r>
              <a:rPr sz="1200" spc="20" dirty="0">
                <a:latin typeface="Microsoft Sans Serif"/>
                <a:cs typeface="Microsoft Sans Serif"/>
              </a:rPr>
              <a:t> that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follows </a:t>
            </a:r>
            <a:r>
              <a:rPr sz="1200" spc="45" dirty="0">
                <a:latin typeface="Microsoft Sans Serif"/>
                <a:cs typeface="Microsoft Sans Serif"/>
              </a:rPr>
              <a:t>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156335" marR="5080">
              <a:lnSpc>
                <a:spcPct val="113300"/>
              </a:lnSpc>
              <a:spcBef>
                <a:spcPts val="5"/>
              </a:spcBef>
            </a:pPr>
            <a:r>
              <a:rPr sz="1200" spc="20" dirty="0">
                <a:latin typeface="Microsoft Sans Serif"/>
                <a:cs typeface="Microsoft Sans Serif"/>
              </a:rPr>
              <a:t>step-by-step refinement</a:t>
            </a:r>
            <a:r>
              <a:rPr sz="1200" spc="25" dirty="0">
                <a:latin typeface="Microsoft Sans Serif"/>
                <a:cs typeface="Microsoft Sans Serif"/>
              </a:rPr>
              <a:t> process.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process can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be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used </a:t>
            </a:r>
            <a:r>
              <a:rPr sz="1200" spc="15" dirty="0">
                <a:latin typeface="Microsoft Sans Serif"/>
                <a:cs typeface="Microsoft Sans Serif"/>
              </a:rPr>
              <a:t>for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designing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data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structures, </a:t>
            </a:r>
            <a:r>
              <a:rPr sz="1200" spc="25" dirty="0">
                <a:latin typeface="Microsoft Sans Serif"/>
                <a:cs typeface="Microsoft Sans Serif"/>
              </a:rPr>
              <a:t>required </a:t>
            </a:r>
            <a:r>
              <a:rPr sz="1200" spc="20" dirty="0">
                <a:latin typeface="Microsoft Sans Serif"/>
                <a:cs typeface="Microsoft Sans Serif"/>
              </a:rPr>
              <a:t>software architecture, source </a:t>
            </a:r>
            <a:r>
              <a:rPr sz="1200" spc="25" dirty="0">
                <a:latin typeface="Microsoft Sans Serif"/>
                <a:cs typeface="Microsoft Sans Serif"/>
              </a:rPr>
              <a:t>code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25" dirty="0">
                <a:latin typeface="Microsoft Sans Serif"/>
                <a:cs typeface="Microsoft Sans Serif"/>
              </a:rPr>
              <a:t>ultimately,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performance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algorithms.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Overall,  </a:t>
            </a:r>
            <a:r>
              <a:rPr sz="1200" spc="25" dirty="0">
                <a:latin typeface="Microsoft Sans Serif"/>
                <a:cs typeface="Microsoft Sans Serif"/>
              </a:rPr>
              <a:t>the  </a:t>
            </a:r>
            <a:r>
              <a:rPr sz="1200" spc="20" dirty="0">
                <a:latin typeface="Microsoft Sans Serif"/>
                <a:cs typeface="Microsoft Sans Serif"/>
              </a:rPr>
              <a:t>data  organization </a:t>
            </a:r>
            <a:r>
              <a:rPr sz="1200" spc="30" dirty="0">
                <a:latin typeface="Microsoft Sans Serif"/>
                <a:cs typeface="Microsoft Sans Serif"/>
              </a:rPr>
              <a:t>may </a:t>
            </a:r>
            <a:r>
              <a:rPr sz="1200" spc="35" dirty="0">
                <a:latin typeface="Microsoft Sans Serif"/>
                <a:cs typeface="Microsoft Sans Serif"/>
              </a:rPr>
              <a:t>be </a:t>
            </a:r>
            <a:r>
              <a:rPr sz="1200" spc="20" dirty="0">
                <a:latin typeface="Microsoft Sans Serif"/>
                <a:cs typeface="Microsoft Sans Serif"/>
              </a:rPr>
              <a:t>defined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requirement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analysis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refined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during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design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work.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505"/>
              </a:lnSpc>
              <a:spcBef>
                <a:spcPts val="165"/>
              </a:spcBef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875"/>
              </a:lnSpc>
            </a:pPr>
            <a:r>
              <a:rPr sz="1650" dirty="0">
                <a:latin typeface="Microsoft Sans Serif"/>
                <a:cs typeface="Microsoft Sans Serif"/>
              </a:rPr>
              <a:t> </a:t>
            </a:r>
            <a:endParaRPr sz="1650">
              <a:latin typeface="Microsoft Sans Serif"/>
              <a:cs typeface="Microsoft Sans Serif"/>
            </a:endParaRPr>
          </a:p>
          <a:p>
            <a:pPr marL="927100" indent="-229235">
              <a:lnSpc>
                <a:spcPts val="1864"/>
              </a:lnSpc>
              <a:buFont typeface="Arial"/>
              <a:buAutoNum type="arabicPeriod" startAt="2"/>
              <a:tabLst>
                <a:tab pos="927735" algn="l"/>
              </a:tabLst>
            </a:pPr>
            <a:r>
              <a:rPr sz="1600" b="1" spc="30" dirty="0"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301" y="8185858"/>
            <a:ext cx="5732780" cy="683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13900"/>
              </a:lnSpc>
              <a:spcBef>
                <a:spcPts val="130"/>
              </a:spcBef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ETL </a:t>
            </a:r>
            <a:r>
              <a:rPr sz="1350" spc="-5" dirty="0">
                <a:solidFill>
                  <a:srgbClr val="001235"/>
                </a:solidFill>
                <a:latin typeface="Arial MT"/>
                <a:cs typeface="Arial MT"/>
              </a:rPr>
              <a:t>(extract, transform </a:t>
            </a:r>
            <a:r>
              <a:rPr sz="1350" spc="-10" dirty="0">
                <a:solidFill>
                  <a:srgbClr val="001235"/>
                </a:solidFill>
                <a:latin typeface="Arial MT"/>
                <a:cs typeface="Arial MT"/>
              </a:rPr>
              <a:t>and load)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 Power BI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 data 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sets </a:t>
            </a:r>
            <a:r>
              <a:rPr sz="1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2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removing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irregularities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involves</a:t>
            </a:r>
            <a:r>
              <a:rPr sz="1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draw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meaningful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patterns</a:t>
            </a:r>
            <a:r>
              <a:rPr sz="1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insights.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560" y="5892800"/>
            <a:ext cx="3564254" cy="18121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5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136525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301" y="816609"/>
            <a:ext cx="5639435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Based</a:t>
            </a:r>
            <a:r>
              <a:rPr sz="12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ETL,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companies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</a:t>
            </a:r>
            <a:r>
              <a:rPr sz="12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decisions,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2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repercussions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later.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marR="572770" indent="-228600">
              <a:lnSpc>
                <a:spcPct val="113399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ETL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not done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properly then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damage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lot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ways such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loss of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client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are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working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for,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making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go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completely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wrong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many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more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issues.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5"/>
              </a:spcBef>
              <a:buSzPct val="83333"/>
              <a:buFont typeface="Symbol"/>
              <a:buChar char="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well,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it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improve</a:t>
            </a:r>
            <a:r>
              <a:rPr sz="1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efficacy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everything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next.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r>
              <a:rPr sz="1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steps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ETL: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99720" algn="l"/>
              </a:tabLst>
            </a:pP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Modelling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299085" indent="-2292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99720" algn="l"/>
              </a:tabLst>
            </a:pPr>
            <a:r>
              <a:rPr sz="1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3499485"/>
            <a:ext cx="66040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6563614"/>
            <a:ext cx="59690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96" y="7432675"/>
            <a:ext cx="1449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/>
                <a:cs typeface="Arial"/>
              </a:rPr>
              <a:t>3.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5941" y="7432675"/>
            <a:ext cx="1211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Arial"/>
                <a:cs typeface="Arial"/>
              </a:rPr>
              <a:t>Description: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111" y="8133968"/>
            <a:ext cx="144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3.1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Sourcing</a:t>
            </a:r>
            <a:r>
              <a:rPr sz="1200" spc="-5" dirty="0">
                <a:latin typeface="Microsoft Sans Serif"/>
                <a:cs typeface="Microsoft Sans Serif"/>
              </a:rPr>
              <a:t>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91" y="8304656"/>
            <a:ext cx="83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111" y="8530183"/>
            <a:ext cx="548005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csv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(comma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separated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values)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format.</a:t>
            </a:r>
            <a:r>
              <a:rPr sz="1200" spc="-5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MySQL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Workbench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0" dirty="0">
                <a:latin typeface="Microsoft Sans Serif"/>
                <a:cs typeface="Microsoft Sans Serif"/>
              </a:rPr>
              <a:t> used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load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4159250"/>
            <a:ext cx="6047740" cy="242862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6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7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136525" cy="72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111" y="1042161"/>
            <a:ext cx="131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Microsoft Sans Serif"/>
                <a:cs typeface="Microsoft Sans Serif"/>
              </a:rPr>
              <a:t>Cit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25" dirty="0">
                <a:latin typeface="Microsoft Sans Serif"/>
                <a:cs typeface="Microsoft Sans Serif"/>
              </a:rPr>
              <a:t>t</a:t>
            </a:r>
            <a:r>
              <a:rPr sz="1200" spc="20" dirty="0">
                <a:latin typeface="Microsoft Sans Serif"/>
                <a:cs typeface="Microsoft Sans Serif"/>
              </a:rPr>
              <a:t>ion</a:t>
            </a:r>
            <a:r>
              <a:rPr sz="1200" spc="-8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R</a:t>
            </a:r>
            <a:r>
              <a:rPr sz="1200" spc="25" dirty="0">
                <a:latin typeface="Microsoft Sans Serif"/>
                <a:cs typeface="Microsoft Sans Serif"/>
              </a:rPr>
              <a:t>eq</a:t>
            </a:r>
            <a:r>
              <a:rPr sz="1200" spc="20" dirty="0">
                <a:latin typeface="Microsoft Sans Serif"/>
                <a:cs typeface="Microsoft Sans Serif"/>
              </a:rPr>
              <a:t>u</a:t>
            </a:r>
            <a:r>
              <a:rPr sz="1200" spc="25" dirty="0">
                <a:latin typeface="Microsoft Sans Serif"/>
                <a:cs typeface="Microsoft Sans Serif"/>
              </a:rPr>
              <a:t>e</a:t>
            </a:r>
            <a:r>
              <a:rPr sz="1200" spc="15" dirty="0">
                <a:latin typeface="Microsoft Sans Serif"/>
                <a:cs typeface="Microsoft Sans Serif"/>
              </a:rPr>
              <a:t>s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30" dirty="0">
                <a:latin typeface="Microsoft Sans Serif"/>
                <a:cs typeface="Microsoft Sans Serif"/>
              </a:rPr>
              <a:t>: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1209801"/>
            <a:ext cx="7371080" cy="806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This</a:t>
            </a:r>
            <a:r>
              <a:rPr sz="1200" spc="20" dirty="0">
                <a:latin typeface="Microsoft Sans Serif"/>
                <a:cs typeface="Microsoft Sans Serif"/>
              </a:rPr>
              <a:t> dataset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publicly </a:t>
            </a:r>
            <a:r>
              <a:rPr sz="1200" spc="20" dirty="0">
                <a:latin typeface="Microsoft Sans Serif"/>
                <a:cs typeface="Microsoft Sans Serif"/>
              </a:rPr>
              <a:t>available</a:t>
            </a:r>
            <a:r>
              <a:rPr sz="1200" spc="15" dirty="0">
                <a:latin typeface="Microsoft Sans Serif"/>
                <a:cs typeface="Microsoft Sans Serif"/>
              </a:rPr>
              <a:t> for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research.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details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are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described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[Moro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et </a:t>
            </a:r>
            <a:r>
              <a:rPr sz="1200" spc="25" dirty="0">
                <a:latin typeface="Microsoft Sans Serif"/>
                <a:cs typeface="Microsoft Sans Serif"/>
              </a:rPr>
              <a:t>al.,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2014].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Please</a:t>
            </a:r>
            <a:r>
              <a:rPr sz="1200" spc="15" dirty="0">
                <a:latin typeface="Microsoft Sans Serif"/>
                <a:cs typeface="Microsoft Sans Serif"/>
              </a:rPr>
              <a:t> include</a:t>
            </a:r>
            <a:r>
              <a:rPr sz="1200" spc="20" dirty="0">
                <a:latin typeface="Microsoft Sans Serif"/>
                <a:cs typeface="Microsoft Sans Serif"/>
              </a:rPr>
              <a:t> 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citation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if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you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plan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use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database: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</a:t>
            </a:r>
            <a:r>
              <a:rPr sz="1200" spc="25" dirty="0">
                <a:latin typeface="Microsoft Sans Serif"/>
                <a:cs typeface="Microsoft Sans Serif"/>
              </a:rPr>
              <a:t>[Moro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et</a:t>
            </a:r>
            <a:r>
              <a:rPr sz="1200" spc="15" dirty="0">
                <a:latin typeface="Microsoft Sans Serif"/>
                <a:cs typeface="Microsoft Sans Serif"/>
              </a:rPr>
              <a:t> al.,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2014]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Moro,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20" dirty="0">
                <a:latin typeface="Microsoft Sans Serif"/>
                <a:cs typeface="Microsoft Sans Serif"/>
              </a:rPr>
              <a:t> Cortez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Rita.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A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Data-Driven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Approach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Success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Bank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Telemarketing.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Decision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Support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Systems,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press,</a:t>
            </a:r>
            <a:r>
              <a:rPr sz="1200" dirty="0">
                <a:latin typeface="Microsoft Sans Serif"/>
                <a:cs typeface="Microsoft Sans Serif"/>
              </a:rPr>
              <a:t> 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  <a:hlinkClick r:id="rId2"/>
              </a:rPr>
              <a:t>http://dx.doi.org/10.1016/j.dss.2014.03.001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Available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at: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8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[pdf]</a:t>
            </a:r>
            <a:r>
              <a:rPr sz="1200" spc="20" dirty="0">
                <a:latin typeface="Microsoft Sans Serif"/>
                <a:cs typeface="Microsoft Sans Serif"/>
                <a:hlinkClick r:id="rId2"/>
              </a:rPr>
              <a:t> h</a:t>
            </a:r>
            <a:r>
              <a:rPr sz="1200" spc="20" dirty="0">
                <a:latin typeface="Microsoft Sans Serif"/>
                <a:cs typeface="Microsoft Sans Serif"/>
              </a:rPr>
              <a:t>t</a:t>
            </a:r>
            <a:r>
              <a:rPr sz="1200" spc="20" dirty="0">
                <a:latin typeface="Microsoft Sans Serif"/>
                <a:cs typeface="Microsoft Sans Serif"/>
                <a:hlinkClick r:id="rId2"/>
              </a:rPr>
              <a:t>tp://dx.doi.org/10.1016/j.dss.2014.03.001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[bib]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http://www3.dsi.uminho.pt/pcortez/bib/2014-dss.txt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664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  <a:p>
            <a:pPr marL="1271905" indent="-168275">
              <a:lnSpc>
                <a:spcPts val="1370"/>
              </a:lnSpc>
              <a:buAutoNum type="arabicPeriod"/>
              <a:tabLst>
                <a:tab pos="1272540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Title: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Bank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Marketing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(with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social/economic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context)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7306309">
              <a:lnSpc>
                <a:spcPts val="140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1905" marR="242570" indent="-167640">
              <a:lnSpc>
                <a:spcPts val="1340"/>
              </a:lnSpc>
              <a:spcBef>
                <a:spcPts val="300"/>
              </a:spcBef>
              <a:buAutoNum type="arabicPeriod" startAt="2"/>
              <a:tabLst>
                <a:tab pos="127254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Sources: Created </a:t>
            </a:r>
            <a:r>
              <a:rPr sz="1200" dirty="0">
                <a:latin typeface="Microsoft Sans Serif"/>
                <a:cs typeface="Microsoft Sans Serif"/>
              </a:rPr>
              <a:t>by: </a:t>
            </a:r>
            <a:r>
              <a:rPr sz="1200" spc="-5" dirty="0">
                <a:latin typeface="Microsoft Sans Serif"/>
                <a:cs typeface="Microsoft Sans Serif"/>
              </a:rPr>
              <a:t>Sérgio </a:t>
            </a:r>
            <a:r>
              <a:rPr sz="1200" dirty="0">
                <a:latin typeface="Microsoft Sans Serif"/>
                <a:cs typeface="Microsoft Sans Serif"/>
              </a:rPr>
              <a:t>Moro </a:t>
            </a:r>
            <a:r>
              <a:rPr sz="1200" spc="-5" dirty="0">
                <a:latin typeface="Microsoft Sans Serif"/>
                <a:cs typeface="Microsoft Sans Serif"/>
              </a:rPr>
              <a:t>(ISCTE-IUL), Paulo </a:t>
            </a:r>
            <a:r>
              <a:rPr sz="1200" dirty="0">
                <a:latin typeface="Microsoft Sans Serif"/>
                <a:cs typeface="Microsoft Sans Serif"/>
              </a:rPr>
              <a:t>Cortez </a:t>
            </a:r>
            <a:r>
              <a:rPr sz="1200" spc="-5" dirty="0">
                <a:latin typeface="Microsoft Sans Serif"/>
                <a:cs typeface="Microsoft Sans Serif"/>
              </a:rPr>
              <a:t>(Univ. </a:t>
            </a:r>
            <a:r>
              <a:rPr sz="1200" dirty="0">
                <a:latin typeface="Microsoft Sans Serif"/>
                <a:cs typeface="Microsoft Sans Serif"/>
              </a:rPr>
              <a:t>Minho) </a:t>
            </a:r>
            <a:r>
              <a:rPr sz="1200" spc="-10" dirty="0">
                <a:latin typeface="Microsoft Sans Serif"/>
                <a:cs typeface="Microsoft Sans Serif"/>
              </a:rPr>
              <a:t>and </a:t>
            </a:r>
            <a:r>
              <a:rPr sz="1200" spc="-5" dirty="0">
                <a:latin typeface="Microsoft Sans Serif"/>
                <a:cs typeface="Microsoft Sans Serif"/>
              </a:rPr>
              <a:t>Paulo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Rita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(ISCTE-IUL)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@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2014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7306309">
              <a:lnSpc>
                <a:spcPts val="1380"/>
              </a:lnSpc>
              <a:spcBef>
                <a:spcPts val="145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1905" indent="-168275">
              <a:lnSpc>
                <a:spcPts val="1345"/>
              </a:lnSpc>
              <a:buAutoNum type="arabicPeriod" startAt="3"/>
              <a:tabLst>
                <a:tab pos="1272540" algn="l"/>
              </a:tabLst>
            </a:pPr>
            <a:r>
              <a:rPr sz="1200" spc="-10" dirty="0">
                <a:latin typeface="Microsoft Sans Serif"/>
                <a:cs typeface="Microsoft Sans Serif"/>
              </a:rPr>
              <a:t>P</a:t>
            </a:r>
            <a:r>
              <a:rPr sz="1200" dirty="0">
                <a:latin typeface="Microsoft Sans Serif"/>
                <a:cs typeface="Microsoft Sans Serif"/>
              </a:rPr>
              <a:t>ast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Usa</a:t>
            </a:r>
            <a:r>
              <a:rPr sz="1200" spc="5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e:  </a:t>
            </a:r>
            <a:endParaRPr sz="1200">
              <a:latin typeface="Microsoft Sans Serif"/>
              <a:cs typeface="Microsoft Sans Serif"/>
            </a:endParaRPr>
          </a:p>
          <a:p>
            <a:pPr marL="1271905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full</a:t>
            </a:r>
            <a:r>
              <a:rPr sz="1200" spc="20" dirty="0">
                <a:latin typeface="Microsoft Sans Serif"/>
                <a:cs typeface="Microsoft Sans Serif"/>
              </a:rPr>
              <a:t> dataset (bank-additional-full.csv) </a:t>
            </a:r>
            <a:r>
              <a:rPr sz="1200" spc="25" dirty="0">
                <a:latin typeface="Microsoft Sans Serif"/>
                <a:cs typeface="Microsoft Sans Serif"/>
              </a:rPr>
              <a:t>was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described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analyzed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in: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70"/>
              </a:lnSpc>
            </a:pP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 </a:t>
            </a:r>
            <a:r>
              <a:rPr sz="1200" spc="30" dirty="0">
                <a:latin typeface="Microsoft Sans Serif"/>
                <a:cs typeface="Microsoft Sans Serif"/>
              </a:rPr>
              <a:t>S.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Moro,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Cortez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P.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Rita.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A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Data-Driven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Approach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Predict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Success </a:t>
            </a:r>
            <a:r>
              <a:rPr sz="1200" spc="35" dirty="0">
                <a:latin typeface="Microsoft Sans Serif"/>
                <a:cs typeface="Microsoft Sans Serif"/>
              </a:rPr>
              <a:t>of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Bank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Telemarketing.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Decision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Support </a:t>
            </a:r>
            <a:r>
              <a:rPr sz="1200" spc="30" dirty="0">
                <a:latin typeface="Microsoft Sans Serif"/>
                <a:cs typeface="Microsoft Sans Serif"/>
              </a:rPr>
              <a:t>Systems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(2014)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40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doi:10.1016/j.dss.2014.03.001.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770"/>
              </a:lnSpc>
            </a:pPr>
            <a:r>
              <a:rPr sz="1550" dirty="0">
                <a:latin typeface="Microsoft Sans Serif"/>
                <a:cs typeface="Microsoft Sans Serif"/>
              </a:rPr>
              <a:t> </a:t>
            </a:r>
            <a:endParaRPr sz="1550">
              <a:latin typeface="Microsoft Sans Serif"/>
              <a:cs typeface="Microsoft Sans Serif"/>
            </a:endParaRPr>
          </a:p>
          <a:p>
            <a:pPr marL="1104265">
              <a:lnSpc>
                <a:spcPts val="1405"/>
              </a:lnSpc>
            </a:pPr>
            <a:r>
              <a:rPr sz="1200" b="1" spc="-20" dirty="0">
                <a:latin typeface="Arial"/>
                <a:cs typeface="Arial"/>
              </a:rPr>
              <a:t>3.2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Overview: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93495" marR="962025" indent="-228600">
              <a:lnSpc>
                <a:spcPct val="110000"/>
              </a:lnSpc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This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is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based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"Bank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Marketing"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UCI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dataset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(please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check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description</a:t>
            </a:r>
            <a:r>
              <a:rPr sz="1200" spc="6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at: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  <a:hlinkClick r:id="rId4"/>
              </a:rPr>
              <a:t>http://archive.ics.uci.edu/ml/datasets/Bank+Marketing).</a:t>
            </a:r>
            <a:r>
              <a:rPr sz="1200" spc="15" dirty="0">
                <a:latin typeface="Microsoft Sans Serif"/>
                <a:cs typeface="Microsoft Sans Serif"/>
                <a:hlinkClick r:id="rId4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1056640" indent="-228600">
              <a:lnSpc>
                <a:spcPct val="111100"/>
              </a:lnSpc>
              <a:spcBef>
                <a:spcPts val="85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data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20" dirty="0">
                <a:latin typeface="Microsoft Sans Serif"/>
                <a:cs typeface="Microsoft Sans Serif"/>
              </a:rPr>
              <a:t>enriched </a:t>
            </a:r>
            <a:r>
              <a:rPr sz="1200" spc="35" dirty="0">
                <a:latin typeface="Microsoft Sans Serif"/>
                <a:cs typeface="Microsoft Sans Serif"/>
              </a:rPr>
              <a:t>by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addition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20" dirty="0">
                <a:latin typeface="Microsoft Sans Serif"/>
                <a:cs typeface="Microsoft Sans Serif"/>
              </a:rPr>
              <a:t>five </a:t>
            </a:r>
            <a:r>
              <a:rPr sz="1200" spc="30" dirty="0">
                <a:latin typeface="Microsoft Sans Serif"/>
                <a:cs typeface="Microsoft Sans Serif"/>
              </a:rPr>
              <a:t>new </a:t>
            </a:r>
            <a:r>
              <a:rPr sz="1200" spc="20" dirty="0">
                <a:latin typeface="Microsoft Sans Serif"/>
                <a:cs typeface="Microsoft Sans Serif"/>
              </a:rPr>
              <a:t>social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30" dirty="0">
                <a:latin typeface="Microsoft Sans Serif"/>
                <a:cs typeface="Microsoft Sans Serif"/>
              </a:rPr>
              <a:t>economic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features/attributes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(national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wide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indicators</a:t>
            </a:r>
            <a:r>
              <a:rPr sz="1200" spc="9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6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~10M</a:t>
            </a:r>
            <a:r>
              <a:rPr sz="1200" spc="7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population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country), published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by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Banco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Portugal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publicly available </a:t>
            </a:r>
            <a:r>
              <a:rPr sz="1200" spc="30" dirty="0">
                <a:latin typeface="Microsoft Sans Serif"/>
                <a:cs typeface="Microsoft Sans Serif"/>
              </a:rPr>
              <a:t>at: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https://</a:t>
            </a:r>
            <a:r>
              <a:rPr sz="1200" spc="20" dirty="0">
                <a:latin typeface="Microsoft Sans Serif"/>
                <a:cs typeface="Microsoft Sans Serif"/>
                <a:hlinkClick r:id="rId5"/>
              </a:rPr>
              <a:t>www.bportugal.pt/estatisticasweb.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1038225" indent="-228600">
              <a:lnSpc>
                <a:spcPct val="111800"/>
              </a:lnSpc>
              <a:spcBef>
                <a:spcPts val="90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This </a:t>
            </a:r>
            <a:r>
              <a:rPr sz="1200" spc="20" dirty="0">
                <a:latin typeface="Microsoft Sans Serif"/>
                <a:cs typeface="Microsoft Sans Serif"/>
              </a:rPr>
              <a:t>dataset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almost </a:t>
            </a:r>
            <a:r>
              <a:rPr sz="1200" spc="20" dirty="0">
                <a:latin typeface="Microsoft Sans Serif"/>
                <a:cs typeface="Microsoft Sans Serif"/>
              </a:rPr>
              <a:t>identical </a:t>
            </a:r>
            <a:r>
              <a:rPr sz="1200" spc="25" dirty="0">
                <a:latin typeface="Microsoft Sans Serif"/>
                <a:cs typeface="Microsoft Sans Serif"/>
              </a:rPr>
              <a:t>to the one </a:t>
            </a:r>
            <a:r>
              <a:rPr sz="1200" spc="30" dirty="0">
                <a:latin typeface="Microsoft Sans Serif"/>
                <a:cs typeface="Microsoft Sans Serif"/>
              </a:rPr>
              <a:t>used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[Moro </a:t>
            </a:r>
            <a:r>
              <a:rPr sz="1200" spc="20" dirty="0">
                <a:latin typeface="Microsoft Sans Serif"/>
                <a:cs typeface="Microsoft Sans Serif"/>
              </a:rPr>
              <a:t>et al., </a:t>
            </a:r>
            <a:r>
              <a:rPr sz="1200" spc="25" dirty="0">
                <a:latin typeface="Microsoft Sans Serif"/>
                <a:cs typeface="Microsoft Sans Serif"/>
              </a:rPr>
              <a:t>2014] (it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does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</a:t>
            </a:r>
            <a:r>
              <a:rPr sz="1200" spc="15" dirty="0">
                <a:latin typeface="Microsoft Sans Serif"/>
                <a:cs typeface="Microsoft Sans Serif"/>
              </a:rPr>
              <a:t> all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attributes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due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privacy</a:t>
            </a:r>
            <a:r>
              <a:rPr sz="1200" spc="20" dirty="0">
                <a:latin typeface="Microsoft Sans Serif"/>
                <a:cs typeface="Microsoft Sans Serif"/>
              </a:rPr>
              <a:t> concerns).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marR="868044" indent="-228600">
              <a:lnSpc>
                <a:spcPct val="111300"/>
              </a:lnSpc>
              <a:spcBef>
                <a:spcPts val="80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Using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rminer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package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and</a:t>
            </a:r>
            <a:r>
              <a:rPr sz="1200" spc="40" dirty="0">
                <a:latin typeface="Microsoft Sans Serif"/>
                <a:cs typeface="Microsoft Sans Serif"/>
              </a:rPr>
              <a:t> R </a:t>
            </a:r>
            <a:r>
              <a:rPr sz="1200" spc="20" dirty="0">
                <a:latin typeface="Microsoft Sans Serif"/>
                <a:cs typeface="Microsoft Sans Serif"/>
              </a:rPr>
              <a:t>tool </a:t>
            </a:r>
            <a:r>
              <a:rPr sz="1200" spc="15" dirty="0">
                <a:latin typeface="Microsoft Sans Serif"/>
                <a:cs typeface="Microsoft Sans Serif"/>
              </a:rPr>
              <a:t>(</a:t>
            </a:r>
            <a:r>
              <a:rPr sz="1200" spc="15" dirty="0">
                <a:latin typeface="Microsoft Sans Serif"/>
                <a:cs typeface="Microsoft Sans Serif"/>
                <a:hlinkClick r:id="rId6"/>
              </a:rPr>
              <a:t>http://cran.r- </a:t>
            </a:r>
            <a:r>
              <a:rPr sz="1200" spc="20" dirty="0">
                <a:latin typeface="Microsoft Sans Serif"/>
                <a:cs typeface="Microsoft Sans Serif"/>
              </a:rPr>
              <a:t> project.org/web/packages/rminer/),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we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found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that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addition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five </a:t>
            </a:r>
            <a:r>
              <a:rPr sz="1200" spc="25" dirty="0">
                <a:latin typeface="Microsoft Sans Serif"/>
                <a:cs typeface="Microsoft Sans Serif"/>
              </a:rPr>
              <a:t> new </a:t>
            </a:r>
            <a:r>
              <a:rPr sz="1200" spc="20" dirty="0">
                <a:latin typeface="Microsoft Sans Serif"/>
                <a:cs typeface="Microsoft Sans Serif"/>
              </a:rPr>
              <a:t>social </a:t>
            </a:r>
            <a:r>
              <a:rPr sz="1200" spc="35" dirty="0">
                <a:latin typeface="Microsoft Sans Serif"/>
                <a:cs typeface="Microsoft Sans Serif"/>
              </a:rPr>
              <a:t>and </a:t>
            </a:r>
            <a:r>
              <a:rPr sz="1200" spc="25" dirty="0">
                <a:latin typeface="Microsoft Sans Serif"/>
                <a:cs typeface="Microsoft Sans Serif"/>
              </a:rPr>
              <a:t>economic </a:t>
            </a:r>
            <a:r>
              <a:rPr sz="1200" spc="20" dirty="0">
                <a:latin typeface="Microsoft Sans Serif"/>
                <a:cs typeface="Microsoft Sans Serif"/>
              </a:rPr>
              <a:t>attributes </a:t>
            </a:r>
            <a:r>
              <a:rPr sz="1200" spc="25" dirty="0">
                <a:latin typeface="Microsoft Sans Serif"/>
                <a:cs typeface="Microsoft Sans Serif"/>
              </a:rPr>
              <a:t>(made </a:t>
            </a:r>
            <a:r>
              <a:rPr sz="1200" spc="20" dirty="0">
                <a:latin typeface="Microsoft Sans Serif"/>
                <a:cs typeface="Microsoft Sans Serif"/>
              </a:rPr>
              <a:t>available here) </a:t>
            </a:r>
            <a:r>
              <a:rPr sz="1200" spc="25" dirty="0">
                <a:latin typeface="Microsoft Sans Serif"/>
                <a:cs typeface="Microsoft Sans Serif"/>
              </a:rPr>
              <a:t>lead </a:t>
            </a:r>
            <a:r>
              <a:rPr sz="1200" spc="40" dirty="0">
                <a:latin typeface="Microsoft Sans Serif"/>
                <a:cs typeface="Microsoft Sans Serif"/>
              </a:rPr>
              <a:t>to 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substantial </a:t>
            </a:r>
            <a:r>
              <a:rPr sz="1200" spc="25" dirty="0">
                <a:latin typeface="Microsoft Sans Serif"/>
                <a:cs typeface="Microsoft Sans Serif"/>
              </a:rPr>
              <a:t>improvement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prediction </a:t>
            </a:r>
            <a:r>
              <a:rPr sz="1200" spc="35" dirty="0">
                <a:latin typeface="Microsoft Sans Serif"/>
                <a:cs typeface="Microsoft Sans Serif"/>
              </a:rPr>
              <a:t>of </a:t>
            </a:r>
            <a:r>
              <a:rPr sz="1200" spc="30" dirty="0">
                <a:latin typeface="Microsoft Sans Serif"/>
                <a:cs typeface="Microsoft Sans Serif"/>
              </a:rPr>
              <a:t>a </a:t>
            </a:r>
            <a:r>
              <a:rPr sz="1200" spc="25" dirty="0">
                <a:latin typeface="Microsoft Sans Serif"/>
                <a:cs typeface="Microsoft Sans Serif"/>
              </a:rPr>
              <a:t>success, even when </a:t>
            </a:r>
            <a:r>
              <a:rPr sz="1200" spc="35" dirty="0">
                <a:latin typeface="Microsoft Sans Serif"/>
                <a:cs typeface="Microsoft Sans Serif"/>
              </a:rPr>
              <a:t>the 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duration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call is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not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included. </a:t>
            </a:r>
            <a:r>
              <a:rPr sz="1200" spc="25" dirty="0">
                <a:latin typeface="Microsoft Sans Serif"/>
                <a:cs typeface="Microsoft Sans Serif"/>
              </a:rPr>
              <a:t>Note: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file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can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read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 </a:t>
            </a:r>
            <a:r>
              <a:rPr sz="1200" spc="40" dirty="0">
                <a:latin typeface="Microsoft Sans Serif"/>
                <a:cs typeface="Microsoft Sans Serif"/>
              </a:rPr>
              <a:t>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using: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93495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1292860" algn="l"/>
                <a:tab pos="129349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d=read.table("bank-additional-full.csv",header=TRUE,sep=";")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215900"/>
            <a:ext cx="7034530" cy="289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ts val="10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ts val="1405"/>
              </a:lnSpc>
            </a:pPr>
            <a:r>
              <a:rPr sz="1200" spc="10" dirty="0">
                <a:latin typeface="Microsoft Sans Serif"/>
                <a:cs typeface="Microsoft Sans Serif"/>
              </a:rPr>
              <a:t>                   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The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zip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file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includes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two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datasets: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ts val="1405"/>
              </a:lnSpc>
              <a:buAutoNum type="arabicParenR"/>
              <a:tabLst>
                <a:tab pos="138493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bank-additional-full.csv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with</a:t>
            </a:r>
            <a:r>
              <a:rPr sz="1200" spc="10" dirty="0">
                <a:latin typeface="Microsoft Sans Serif"/>
                <a:cs typeface="Microsoft Sans Serif"/>
              </a:rPr>
              <a:t> all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examples,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ordered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by </a:t>
            </a:r>
            <a:r>
              <a:rPr sz="1200" spc="25" dirty="0">
                <a:latin typeface="Microsoft Sans Serif"/>
                <a:cs typeface="Microsoft Sans Serif"/>
              </a:rPr>
              <a:t>date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(from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May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>
              <a:lnSpc>
                <a:spcPct val="100000"/>
              </a:lnSpc>
              <a:spcBef>
                <a:spcPts val="190"/>
              </a:spcBef>
            </a:pPr>
            <a:r>
              <a:rPr sz="1200" spc="20" dirty="0">
                <a:latin typeface="Microsoft Sans Serif"/>
                <a:cs typeface="Microsoft Sans Serif"/>
              </a:rPr>
              <a:t>2008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to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November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2010).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480695" indent="-228600">
              <a:lnSpc>
                <a:spcPct val="111900"/>
              </a:lnSpc>
              <a:spcBef>
                <a:spcPts val="20"/>
              </a:spcBef>
              <a:buAutoNum type="arabicParenR" startAt="2"/>
              <a:tabLst>
                <a:tab pos="1384935" algn="l"/>
              </a:tabLst>
            </a:pPr>
            <a:r>
              <a:rPr sz="1200" spc="20" dirty="0">
                <a:latin typeface="Microsoft Sans Serif"/>
                <a:cs typeface="Microsoft Sans Serif"/>
              </a:rPr>
              <a:t>bank-additional.csv </a:t>
            </a:r>
            <a:r>
              <a:rPr sz="1200" spc="25" dirty="0">
                <a:latin typeface="Microsoft Sans Serif"/>
                <a:cs typeface="Microsoft Sans Serif"/>
              </a:rPr>
              <a:t>with </a:t>
            </a:r>
            <a:r>
              <a:rPr sz="1200" spc="30" dirty="0">
                <a:latin typeface="Microsoft Sans Serif"/>
                <a:cs typeface="Microsoft Sans Serif"/>
              </a:rPr>
              <a:t>10% </a:t>
            </a:r>
            <a:r>
              <a:rPr sz="1200" spc="25" dirty="0">
                <a:latin typeface="Microsoft Sans Serif"/>
                <a:cs typeface="Microsoft Sans Serif"/>
              </a:rPr>
              <a:t>of the examples </a:t>
            </a:r>
            <a:r>
              <a:rPr sz="1200" spc="20" dirty="0">
                <a:latin typeface="Microsoft Sans Serif"/>
                <a:cs typeface="Microsoft Sans Serif"/>
              </a:rPr>
              <a:t>(4119), </a:t>
            </a:r>
            <a:r>
              <a:rPr sz="1200" spc="25" dirty="0">
                <a:latin typeface="Microsoft Sans Serif"/>
                <a:cs typeface="Microsoft Sans Serif"/>
              </a:rPr>
              <a:t>randomly selected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from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bank-additional-full.csv.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1272540" indent="-228600">
              <a:lnSpc>
                <a:spcPct val="113300"/>
              </a:lnSpc>
              <a:spcBef>
                <a:spcPts val="50"/>
              </a:spcBef>
              <a:buAutoNum type="arabicParenR" startAt="2"/>
              <a:tabLst>
                <a:tab pos="138493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0" dirty="0">
                <a:latin typeface="Microsoft Sans Serif"/>
                <a:cs typeface="Microsoft Sans Serif"/>
              </a:rPr>
              <a:t>smallest dataset </a:t>
            </a:r>
            <a:r>
              <a:rPr sz="1200" spc="15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provided to </a:t>
            </a:r>
            <a:r>
              <a:rPr sz="1200" spc="20" dirty="0">
                <a:latin typeface="Microsoft Sans Serif"/>
                <a:cs typeface="Microsoft Sans Serif"/>
              </a:rPr>
              <a:t>test </a:t>
            </a:r>
            <a:r>
              <a:rPr sz="1200" spc="30" dirty="0">
                <a:latin typeface="Microsoft Sans Serif"/>
                <a:cs typeface="Microsoft Sans Serif"/>
              </a:rPr>
              <a:t>more </a:t>
            </a:r>
            <a:r>
              <a:rPr sz="1200" spc="25" dirty="0">
                <a:latin typeface="Microsoft Sans Serif"/>
                <a:cs typeface="Microsoft Sans Serif"/>
              </a:rPr>
              <a:t>computationally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demanding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machine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learning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algorithms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(e.g.,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SVM).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300" marR="5080" indent="-228600">
              <a:lnSpc>
                <a:spcPts val="1340"/>
              </a:lnSpc>
              <a:spcBef>
                <a:spcPts val="295"/>
              </a:spcBef>
              <a:buAutoNum type="arabicParenR" startAt="2"/>
              <a:tabLst>
                <a:tab pos="1384935" algn="l"/>
              </a:tabLst>
            </a:pP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binary </a:t>
            </a:r>
            <a:r>
              <a:rPr sz="1200" spc="20" dirty="0">
                <a:latin typeface="Microsoft Sans Serif"/>
                <a:cs typeface="Microsoft Sans Serif"/>
              </a:rPr>
              <a:t>classification </a:t>
            </a:r>
            <a:r>
              <a:rPr sz="1200" spc="25" dirty="0">
                <a:latin typeface="Microsoft Sans Serif"/>
                <a:cs typeface="Microsoft Sans Serif"/>
              </a:rPr>
              <a:t>goal </a:t>
            </a:r>
            <a:r>
              <a:rPr sz="1200" spc="10" dirty="0">
                <a:latin typeface="Microsoft Sans Serif"/>
                <a:cs typeface="Microsoft Sans Serif"/>
              </a:rPr>
              <a:t>is </a:t>
            </a:r>
            <a:r>
              <a:rPr sz="1200" spc="25" dirty="0">
                <a:latin typeface="Microsoft Sans Serif"/>
                <a:cs typeface="Microsoft Sans Serif"/>
              </a:rPr>
              <a:t>to </a:t>
            </a:r>
            <a:r>
              <a:rPr sz="1200" spc="20" dirty="0">
                <a:latin typeface="Microsoft Sans Serif"/>
                <a:cs typeface="Microsoft Sans Serif"/>
              </a:rPr>
              <a:t>predict </a:t>
            </a:r>
            <a:r>
              <a:rPr sz="1200" spc="15" dirty="0">
                <a:latin typeface="Microsoft Sans Serif"/>
                <a:cs typeface="Microsoft Sans Serif"/>
              </a:rPr>
              <a:t>if </a:t>
            </a:r>
            <a:r>
              <a:rPr sz="1200" spc="25" dirty="0">
                <a:latin typeface="Microsoft Sans Serif"/>
                <a:cs typeface="Microsoft Sans Serif"/>
              </a:rPr>
              <a:t>the </a:t>
            </a:r>
            <a:r>
              <a:rPr sz="1200" spc="15" dirty="0">
                <a:latin typeface="Microsoft Sans Serif"/>
                <a:cs typeface="Microsoft Sans Serif"/>
              </a:rPr>
              <a:t>client </a:t>
            </a:r>
            <a:r>
              <a:rPr sz="1200" spc="20" dirty="0">
                <a:latin typeface="Microsoft Sans Serif"/>
                <a:cs typeface="Microsoft Sans Serif"/>
              </a:rPr>
              <a:t>will subscribe </a:t>
            </a:r>
            <a:r>
              <a:rPr sz="1200" spc="25" dirty="0">
                <a:latin typeface="Microsoft Sans Serif"/>
                <a:cs typeface="Microsoft Sans Serif"/>
              </a:rPr>
              <a:t>a </a:t>
            </a:r>
            <a:r>
              <a:rPr sz="1200" spc="30" dirty="0">
                <a:latin typeface="Microsoft Sans Serif"/>
                <a:cs typeface="Microsoft Sans Serif"/>
              </a:rPr>
              <a:t>bank </a:t>
            </a:r>
            <a:r>
              <a:rPr sz="1200" spc="25" dirty="0">
                <a:latin typeface="Microsoft Sans Serif"/>
                <a:cs typeface="Microsoft Sans Serif"/>
              </a:rPr>
              <a:t>term 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deposit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(variable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y).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ct val="100000"/>
              </a:lnSpc>
              <a:spcBef>
                <a:spcPts val="170"/>
              </a:spcBef>
              <a:buAutoNum type="arabicParenR" startAt="2"/>
              <a:tabLst>
                <a:tab pos="138493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Number of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Instances:</a:t>
            </a:r>
            <a:r>
              <a:rPr sz="1200" spc="25" dirty="0">
                <a:latin typeface="Microsoft Sans Serif"/>
                <a:cs typeface="Microsoft Sans Serif"/>
              </a:rPr>
              <a:t> 41188 for </a:t>
            </a:r>
            <a:r>
              <a:rPr sz="1200" spc="20" dirty="0">
                <a:latin typeface="Microsoft Sans Serif"/>
                <a:cs typeface="Microsoft Sans Serif"/>
              </a:rPr>
              <a:t>bank-additional-full.csv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384935" indent="-228600">
              <a:lnSpc>
                <a:spcPts val="1410"/>
              </a:lnSpc>
              <a:spcBef>
                <a:spcPts val="170"/>
              </a:spcBef>
              <a:buAutoNum type="arabicParenR" startAt="2"/>
              <a:tabLst>
                <a:tab pos="1384935" algn="l"/>
              </a:tabLst>
            </a:pPr>
            <a:r>
              <a:rPr sz="1200" spc="25" dirty="0">
                <a:latin typeface="Microsoft Sans Serif"/>
                <a:cs typeface="Microsoft Sans Serif"/>
              </a:rPr>
              <a:t>Number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Attributes: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20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+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output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attribute.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0950" y="7127875"/>
            <a:ext cx="425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96" y="7210170"/>
            <a:ext cx="93345" cy="3225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101467"/>
            <a:ext cx="7289800" cy="41008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8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4"/>
                </a:spcBef>
              </a:pPr>
              <a:t>9</a:t>
            </a:fld>
            <a:r>
              <a:rPr spc="-30" dirty="0"/>
              <a:t> </a:t>
            </a:r>
            <a:r>
              <a:rPr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291" y="9418364"/>
            <a:ext cx="136525" cy="2133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500" baseline="-19444" dirty="0">
                <a:latin typeface="Microsoft Sans Serif"/>
                <a:cs typeface="Microsoft Sans Serif"/>
              </a:rPr>
              <a:t> </a:t>
            </a:r>
            <a:endParaRPr sz="1500" baseline="-19444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291" y="215900"/>
            <a:ext cx="7310755" cy="9130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835660">
              <a:lnSpc>
                <a:spcPts val="1415"/>
              </a:lnSpc>
              <a:spcBef>
                <a:spcPts val="685"/>
              </a:spcBef>
            </a:pPr>
            <a:r>
              <a:rPr sz="1200" b="1" spc="-20" dirty="0">
                <a:latin typeface="Arial"/>
                <a:cs typeface="Arial"/>
              </a:rPr>
              <a:t>3.3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Data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Input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variables: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bank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data: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1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age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2-job: </a:t>
            </a:r>
            <a:r>
              <a:rPr sz="1200" dirty="0">
                <a:latin typeface="Microsoft Sans Serif"/>
                <a:cs typeface="Microsoft Sans Serif"/>
              </a:rPr>
              <a:t>type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job 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"admin.","blue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collar","entrepreneur","housemaid","management","retired","self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employed","services","student","technician","unemployed","unknown")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3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marital</a:t>
            </a:r>
            <a:r>
              <a:rPr sz="1200" dirty="0">
                <a:latin typeface="Microsoft Sans Serif"/>
                <a:cs typeface="Microsoft Sans Serif"/>
              </a:rPr>
              <a:t> 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marital</a:t>
            </a:r>
            <a:r>
              <a:rPr sz="1200" dirty="0">
                <a:latin typeface="Microsoft Sans Serif"/>
                <a:cs typeface="Microsoft Sans Serif"/>
              </a:rPr>
              <a:t> status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"divorced","married","single","unknown";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note: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6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"divorced"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means</a:t>
            </a:r>
            <a:r>
              <a:rPr sz="1200" spc="-5" dirty="0">
                <a:latin typeface="Microsoft Sans Serif"/>
                <a:cs typeface="Microsoft Sans Serif"/>
              </a:rPr>
              <a:t> divorced </a:t>
            </a:r>
            <a:r>
              <a:rPr sz="1200" dirty="0">
                <a:latin typeface="Microsoft Sans Serif"/>
                <a:cs typeface="Microsoft Sans Serif"/>
              </a:rPr>
              <a:t>or</a:t>
            </a:r>
            <a:r>
              <a:rPr sz="1200" spc="-5" dirty="0">
                <a:latin typeface="Microsoft Sans Serif"/>
                <a:cs typeface="Microsoft Sans Serif"/>
              </a:rPr>
              <a:t> widowed)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4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–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education(categorical: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"basic.4y","basic.6y","basic.9y","high.school","illiterate","professional.course","uni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-5" dirty="0">
                <a:latin typeface="Microsoft Sans Serif"/>
                <a:cs typeface="Microsoft Sans Serif"/>
              </a:rPr>
              <a:t>ersity.degree","unknown")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5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default:</a:t>
            </a:r>
            <a:r>
              <a:rPr sz="1200" dirty="0">
                <a:latin typeface="Microsoft Sans Serif"/>
                <a:cs typeface="Microsoft Sans Serif"/>
              </a:rPr>
              <a:t> has </a:t>
            </a:r>
            <a:r>
              <a:rPr sz="1200" spc="-5" dirty="0">
                <a:latin typeface="Microsoft Sans Serif"/>
                <a:cs typeface="Microsoft Sans Serif"/>
              </a:rPr>
              <a:t>credit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</a:t>
            </a:r>
            <a:r>
              <a:rPr sz="1200" dirty="0">
                <a:latin typeface="Microsoft Sans Serif"/>
                <a:cs typeface="Microsoft Sans Serif"/>
              </a:rPr>
              <a:t> default?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6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housing:</a:t>
            </a:r>
            <a:r>
              <a:rPr sz="1200" dirty="0">
                <a:latin typeface="Microsoft Sans Serif"/>
                <a:cs typeface="Microsoft Sans Serif"/>
              </a:rPr>
              <a:t> has </a:t>
            </a:r>
            <a:r>
              <a:rPr sz="1200" spc="-5" dirty="0">
                <a:latin typeface="Microsoft Sans Serif"/>
                <a:cs typeface="Microsoft Sans Serif"/>
              </a:rPr>
              <a:t>housing </a:t>
            </a:r>
            <a:r>
              <a:rPr sz="1200" dirty="0">
                <a:latin typeface="Microsoft Sans Serif"/>
                <a:cs typeface="Microsoft Sans Serif"/>
              </a:rPr>
              <a:t>loan?</a:t>
            </a:r>
            <a:r>
              <a:rPr sz="1200" spc="-5" dirty="0">
                <a:latin typeface="Microsoft Sans Serif"/>
                <a:cs typeface="Microsoft Sans Serif"/>
              </a:rPr>
              <a:t> 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7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loan: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personal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loan?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"no","yes","unknown")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related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with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current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campaign: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40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8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contact: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communication </a:t>
            </a:r>
            <a:r>
              <a:rPr sz="1200" dirty="0">
                <a:latin typeface="Microsoft Sans Serif"/>
                <a:cs typeface="Microsoft Sans Serif"/>
              </a:rPr>
              <a:t>type</a:t>
            </a:r>
            <a:r>
              <a:rPr sz="1200" spc="-5" dirty="0">
                <a:latin typeface="Microsoft Sans Serif"/>
                <a:cs typeface="Microsoft Sans Serif"/>
              </a:rPr>
              <a:t> (categorical: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"cellular","telephone")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dirty="0">
                <a:latin typeface="Microsoft Sans Serif"/>
                <a:cs typeface="Microsoft Sans Serif"/>
              </a:rPr>
              <a:t>9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month:</a:t>
            </a:r>
            <a:r>
              <a:rPr sz="1200" spc="-5" dirty="0">
                <a:latin typeface="Microsoft Sans Serif"/>
                <a:cs typeface="Microsoft Sans Serif"/>
              </a:rPr>
              <a:t> last</a:t>
            </a:r>
            <a:r>
              <a:rPr sz="1200" dirty="0">
                <a:latin typeface="Microsoft Sans Serif"/>
                <a:cs typeface="Microsoft Sans Serif"/>
              </a:rPr>
              <a:t> contact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month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-5" dirty="0">
                <a:latin typeface="Microsoft Sans Serif"/>
                <a:cs typeface="Microsoft Sans Serif"/>
              </a:rPr>
              <a:t>year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 "jan",</a:t>
            </a:r>
            <a:r>
              <a:rPr sz="1200" dirty="0">
                <a:latin typeface="Microsoft Sans Serif"/>
                <a:cs typeface="Microsoft Sans Serif"/>
              </a:rPr>
              <a:t> "feb",</a:t>
            </a:r>
            <a:r>
              <a:rPr sz="1200" spc="-5" dirty="0">
                <a:latin typeface="Microsoft Sans Serif"/>
                <a:cs typeface="Microsoft Sans Serif"/>
              </a:rPr>
              <a:t> "mar", ..., </a:t>
            </a:r>
            <a:r>
              <a:rPr sz="1200" dirty="0">
                <a:latin typeface="Microsoft Sans Serif"/>
                <a:cs typeface="Microsoft Sans Serif"/>
              </a:rPr>
              <a:t>"nov",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"dec")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10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day_of_week: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day 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 </a:t>
            </a:r>
            <a:r>
              <a:rPr sz="1200" spc="-10" dirty="0">
                <a:latin typeface="Microsoft Sans Serif"/>
                <a:cs typeface="Microsoft Sans Serif"/>
              </a:rPr>
              <a:t>week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(categorical: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"mon","tue","wed","thu","fri")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90"/>
              </a:lnSpc>
              <a:spcBef>
                <a:spcPts val="125"/>
              </a:spcBef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11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duration: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 </a:t>
            </a:r>
            <a:r>
              <a:rPr sz="1200" dirty="0">
                <a:latin typeface="Microsoft Sans Serif"/>
                <a:cs typeface="Microsoft Sans Serif"/>
              </a:rPr>
              <a:t>contact </a:t>
            </a:r>
            <a:r>
              <a:rPr sz="1200" spc="-5" dirty="0">
                <a:latin typeface="Microsoft Sans Serif"/>
                <a:cs typeface="Microsoft Sans Serif"/>
              </a:rPr>
              <a:t>duration, in seconds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(numeric). Important</a:t>
            </a:r>
            <a:r>
              <a:rPr sz="1200" spc="-5" dirty="0">
                <a:latin typeface="Microsoft Sans Serif"/>
                <a:cs typeface="Microsoft Sans Serif"/>
              </a:rPr>
              <a:t> note:  this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attribute</a:t>
            </a:r>
            <a:r>
              <a:rPr sz="1200" spc="-5" dirty="0">
                <a:latin typeface="Microsoft Sans Serif"/>
                <a:cs typeface="Microsoft Sans Serif"/>
              </a:rPr>
              <a:t> highly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affects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output</a:t>
            </a:r>
            <a:r>
              <a:rPr sz="1200" spc="-5" dirty="0">
                <a:latin typeface="Microsoft Sans Serif"/>
                <a:cs typeface="Microsoft Sans Serif"/>
              </a:rPr>
              <a:t> target (e.g.,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if duration=0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y="no").</a:t>
            </a:r>
            <a:r>
              <a:rPr sz="1200" spc="-5" dirty="0">
                <a:latin typeface="Microsoft Sans Serif"/>
                <a:cs typeface="Microsoft Sans Serif"/>
              </a:rPr>
              <a:t> Yet,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duration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not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known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before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performed.</a:t>
            </a:r>
            <a:r>
              <a:rPr sz="1200" spc="-5" dirty="0">
                <a:latin typeface="Microsoft Sans Serif"/>
                <a:cs typeface="Microsoft Sans Serif"/>
              </a:rPr>
              <a:t> Also, </a:t>
            </a:r>
            <a:r>
              <a:rPr sz="1200" dirty="0">
                <a:latin typeface="Microsoft Sans Serif"/>
                <a:cs typeface="Microsoft Sans Serif"/>
              </a:rPr>
              <a:t>after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end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call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obviously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known.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Thus,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this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input </a:t>
            </a:r>
            <a:r>
              <a:rPr sz="1200" dirty="0">
                <a:latin typeface="Microsoft Sans Serif"/>
                <a:cs typeface="Microsoft Sans Serif"/>
              </a:rPr>
              <a:t>should</a:t>
            </a:r>
            <a:r>
              <a:rPr sz="1200" spc="-5" dirty="0">
                <a:latin typeface="Microsoft Sans Serif"/>
                <a:cs typeface="Microsoft Sans Serif"/>
              </a:rPr>
              <a:t> only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included </a:t>
            </a:r>
            <a:r>
              <a:rPr sz="120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benchmark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purposes </a:t>
            </a:r>
            <a:r>
              <a:rPr sz="1200" dirty="0">
                <a:latin typeface="Microsoft Sans Serif"/>
                <a:cs typeface="Microsoft Sans Serif"/>
              </a:rPr>
              <a:t>and</a:t>
            </a:r>
            <a:r>
              <a:rPr sz="1200" spc="-5" dirty="0">
                <a:latin typeface="Microsoft Sans Serif"/>
                <a:cs typeface="Microsoft Sans Serif"/>
              </a:rPr>
              <a:t> should </a:t>
            </a:r>
            <a:r>
              <a:rPr sz="1200" dirty="0">
                <a:latin typeface="Microsoft Sans Serif"/>
                <a:cs typeface="Microsoft Sans Serif"/>
              </a:rPr>
              <a:t>be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discarded if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the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intention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to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have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realistic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predictive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model.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#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other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attributes: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7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12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5" dirty="0">
                <a:latin typeface="Microsoft Sans Serif"/>
                <a:cs typeface="Microsoft Sans Serif"/>
              </a:rPr>
              <a:t> campaign: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 contacts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performed during this campaign </a:t>
            </a:r>
            <a:r>
              <a:rPr sz="1200" dirty="0">
                <a:latin typeface="Microsoft Sans Serif"/>
                <a:cs typeface="Microsoft Sans Serif"/>
              </a:rPr>
              <a:t>and </a:t>
            </a:r>
            <a:r>
              <a:rPr sz="1200" spc="10" dirty="0">
                <a:latin typeface="Microsoft Sans Serif"/>
                <a:cs typeface="Microsoft Sans Serif"/>
              </a:rPr>
              <a:t>for</a:t>
            </a:r>
            <a:r>
              <a:rPr sz="1200" spc="-5" dirty="0">
                <a:latin typeface="Microsoft Sans Serif"/>
                <a:cs typeface="Microsoft Sans Serif"/>
              </a:rPr>
              <a:t> this client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(numeric,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includes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last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contact)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55"/>
              </a:lnSpc>
            </a:pP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dirty="0">
                <a:latin typeface="Microsoft Sans Serif"/>
                <a:cs typeface="Microsoft Sans Serif"/>
              </a:rPr>
              <a:t>13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-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pdays:</a:t>
            </a:r>
            <a:r>
              <a:rPr sz="1200" spc="-5" dirty="0">
                <a:latin typeface="Microsoft Sans Serif"/>
                <a:cs typeface="Microsoft Sans Serif"/>
              </a:rPr>
              <a:t> number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days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that</a:t>
            </a:r>
            <a:r>
              <a:rPr sz="1200" spc="-5" dirty="0">
                <a:latin typeface="Microsoft Sans Serif"/>
                <a:cs typeface="Microsoft Sans Serif"/>
              </a:rPr>
              <a:t> passed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by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after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client was last </a:t>
            </a:r>
            <a:r>
              <a:rPr sz="1200" dirty="0">
                <a:latin typeface="Microsoft Sans Serif"/>
                <a:cs typeface="Microsoft Sans Serif"/>
              </a:rPr>
              <a:t>contacted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from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previous </a:t>
            </a:r>
            <a:endParaRPr sz="1200">
              <a:latin typeface="Microsoft Sans Serif"/>
              <a:cs typeface="Microsoft Sans Serif"/>
            </a:endParaRPr>
          </a:p>
          <a:p>
            <a:pPr marL="927100">
              <a:lnSpc>
                <a:spcPts val="1390"/>
              </a:lnSpc>
            </a:pPr>
            <a:r>
              <a:rPr sz="1200" spc="-10" dirty="0">
                <a:latin typeface="Microsoft Sans Serif"/>
                <a:cs typeface="Microsoft Sans Serif"/>
              </a:rPr>
              <a:t>  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  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 campaign (numeric;</a:t>
            </a:r>
            <a:r>
              <a:rPr sz="1200" dirty="0">
                <a:latin typeface="Microsoft Sans Serif"/>
                <a:cs typeface="Microsoft Sans Serif"/>
              </a:rPr>
              <a:t> 999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means</a:t>
            </a:r>
            <a:r>
              <a:rPr sz="1200" spc="-5" dirty="0">
                <a:latin typeface="Microsoft Sans Serif"/>
                <a:cs typeface="Microsoft Sans Serif"/>
              </a:rPr>
              <a:t> client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was</a:t>
            </a:r>
            <a:r>
              <a:rPr sz="1200" dirty="0">
                <a:latin typeface="Microsoft Sans Serif"/>
                <a:cs typeface="Microsoft Sans Serif"/>
              </a:rPr>
              <a:t> not </a:t>
            </a:r>
            <a:r>
              <a:rPr sz="1200" spc="-5" dirty="0">
                <a:latin typeface="Microsoft Sans Serif"/>
                <a:cs typeface="Microsoft Sans Serif"/>
              </a:rPr>
              <a:t>previously </a:t>
            </a:r>
            <a:r>
              <a:rPr sz="1200" dirty="0">
                <a:latin typeface="Microsoft Sans Serif"/>
                <a:cs typeface="Microsoft Sans Serif"/>
              </a:rPr>
              <a:t>contacted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1812</Words>
  <Application>Microsoft Office PowerPoint</Application>
  <PresentationFormat>Custom</PresentationFormat>
  <Paragraphs>320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LOW LEVEL DESIGN DOCUMENT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DESIGN DOCUMENT</dc:title>
  <dc:creator>Madhav Khurana</dc:creator>
  <cp:lastModifiedBy>Student</cp:lastModifiedBy>
  <cp:revision>1</cp:revision>
  <dcterms:created xsi:type="dcterms:W3CDTF">2023-02-02T16:45:55Z</dcterms:created>
  <dcterms:modified xsi:type="dcterms:W3CDTF">2023-02-02T17:55:32Z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2023-02-02T00:00:00Z</vt:filetime>
  </property>
</Properties>
</file>