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4" r:id="rId5"/>
    <p:sldId id="286" r:id="rId6"/>
    <p:sldId id="287" r:id="rId7"/>
    <p:sldId id="285" r:id="rId8"/>
    <p:sldId id="261" r:id="rId9"/>
    <p:sldId id="262" r:id="rId10"/>
    <p:sldId id="288" r:id="rId11"/>
    <p:sldId id="291" r:id="rId12"/>
    <p:sldId id="297" r:id="rId13"/>
    <p:sldId id="296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574"/>
    <a:srgbClr val="E9C46A"/>
    <a:srgbClr val="97EFD3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9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38" y="6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BIRADAR</a:t>
            </a:r>
          </a:p>
          <a:p>
            <a:r>
              <a:rPr lang="en-US" dirty="0"/>
              <a:t>8861937985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3EED7-4CC2-C218-3327-C254B3DE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20" y="831351"/>
            <a:ext cx="4873752" cy="18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6FD97-D7EB-501E-CD9D-167CACE6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2" y="114550"/>
            <a:ext cx="8021169" cy="1919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897743-6C03-B9BB-314B-3A39CACAB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8" y="2492847"/>
            <a:ext cx="6906589" cy="1497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F016E3-2ADA-1BDC-FD58-9DAAC2C00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2" y="4448689"/>
            <a:ext cx="8078327" cy="19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BIRADAR</a:t>
            </a:r>
          </a:p>
          <a:p>
            <a:r>
              <a:rPr lang="en-US" dirty="0"/>
              <a:t>KITTYBIRADAR123@GMAIL.com</a:t>
            </a:r>
          </a:p>
          <a:p>
            <a:r>
              <a:rPr lang="en-US" dirty="0"/>
              <a:t>+918861937985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74869-3E1A-1C0B-4C5C-E4190D96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06" y="2359559"/>
            <a:ext cx="4966756" cy="18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26573" y="4319944"/>
            <a:ext cx="2560178" cy="630936"/>
          </a:xfrm>
        </p:spPr>
        <p:txBody>
          <a:bodyPr/>
          <a:lstStyle/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B08399-FCA2-78FC-B251-E0F359D63D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1A0503-8B83-AD93-8794-F98FB2B313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Dash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1.How can we grow business? Highlight 5 main focus areas with description &amp; examples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GB" sz="2000" dirty="0"/>
              <a:t>2.What are the other insights from this data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4E704C5-D094-0279-D13F-043BA95C4C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Placeholder 5" descr="Clothes of various colors on rack">
            <a:extLst>
              <a:ext uri="{FF2B5EF4-FFF2-40B4-BE49-F238E27FC236}">
                <a16:creationId xmlns:a16="http://schemas.microsoft.com/office/drawing/2014/main" id="{853B7145-F23E-51A5-6E1E-B427607C9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" b="182"/>
          <a:stretch/>
        </p:blipFill>
        <p:spPr>
          <a:xfrm>
            <a:off x="8269224" y="0"/>
            <a:ext cx="3895344" cy="6858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Picture 2" descr="UAB Olympa Printo - Printing Specialist - Self-employed | LinkedIn">
            <a:extLst>
              <a:ext uri="{FF2B5EF4-FFF2-40B4-BE49-F238E27FC236}">
                <a16:creationId xmlns:a16="http://schemas.microsoft.com/office/drawing/2014/main" id="{304600DE-3855-9CE1-D6CB-C86727CAE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792" y="0"/>
            <a:ext cx="39502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986" y="797003"/>
            <a:ext cx="4873752" cy="1709928"/>
          </a:xfrm>
        </p:spPr>
        <p:txBody>
          <a:bodyPr/>
          <a:lstStyle/>
          <a:p>
            <a:r>
              <a:rPr lang="en-US" sz="4000" dirty="0"/>
              <a:t>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F760-3172-3AEB-30B5-51C53B406CC6}"/>
              </a:ext>
            </a:extLst>
          </p:cNvPr>
          <p:cNvSpPr txBox="1"/>
          <p:nvPr/>
        </p:nvSpPr>
        <p:spPr>
          <a:xfrm>
            <a:off x="1323833" y="1746913"/>
            <a:ext cx="9553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number of Rows =&gt; 409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Number of columns =&gt;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Numeric Columns =&gt;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Categorical Columns =&gt;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duplicates Present in This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removing null values Total records =&gt; 402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A7238-550C-2A5B-3F39-AB98C9EF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34" y="3516805"/>
            <a:ext cx="6020640" cy="962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C327F3-FB44-9E42-4111-D77C34AA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33" y="4573910"/>
            <a:ext cx="418205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6" y="605551"/>
            <a:ext cx="3300119" cy="1014984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06DF3-5601-A5D9-F8AE-873A514F26FD}"/>
              </a:ext>
            </a:extLst>
          </p:cNvPr>
          <p:cNvSpPr txBox="1"/>
          <p:nvPr/>
        </p:nvSpPr>
        <p:spPr>
          <a:xfrm>
            <a:off x="755176" y="1620535"/>
            <a:ext cx="11436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Number of Orders is Highly Correlated with Total Sales for the Category of </a:t>
            </a:r>
            <a:r>
              <a:rPr lang="en-GB" b="1" dirty="0"/>
              <a:t>Printing &amp; Stationery.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Number of Order is Moderately Correlated with Total Sales for the following Categories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Signage</a:t>
            </a:r>
            <a:r>
              <a:rPr lang="en-IN" dirty="0"/>
              <a:t> </a:t>
            </a:r>
            <a:r>
              <a:rPr lang="en-GB" dirty="0"/>
              <a:t>,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Gifting</a:t>
            </a:r>
            <a:r>
              <a:rPr lang="en-IN" dirty="0"/>
              <a:t> </a:t>
            </a:r>
            <a:r>
              <a:rPr lang="en-GB" dirty="0"/>
              <a:t>&amp;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Calendars ,Diaries</a:t>
            </a:r>
            <a:r>
              <a:rPr lang="en-IN" dirty="0"/>
              <a:t>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Maximum</a:t>
            </a:r>
            <a:r>
              <a:rPr lang="en-IN" dirty="0"/>
              <a:t> sales in year of 2022-23 for the category of </a:t>
            </a:r>
            <a:r>
              <a:rPr lang="en-IN" b="1" dirty="0"/>
              <a:t>Signage</a:t>
            </a:r>
            <a:r>
              <a:rPr lang="en-IN" dirty="0"/>
              <a:t> with price of </a:t>
            </a:r>
            <a:r>
              <a:rPr lang="en-IN" b="1" dirty="0"/>
              <a:t>21,87,353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Maximum</a:t>
            </a:r>
            <a:r>
              <a:rPr lang="en-IN" dirty="0"/>
              <a:t> sales in year of 2022-23 for the category of Gifting with price of </a:t>
            </a:r>
            <a:r>
              <a:rPr lang="en-IN" b="1" dirty="0"/>
              <a:t>718,91,211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Maximum</a:t>
            </a:r>
            <a:r>
              <a:rPr lang="en-IN" dirty="0"/>
              <a:t> sales in year of 2020-21 for the category of Printing &amp; Stationery with price of </a:t>
            </a:r>
            <a:r>
              <a:rPr lang="en-IN" b="1" dirty="0"/>
              <a:t>48,00,000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Maximum</a:t>
            </a:r>
            <a:r>
              <a:rPr lang="en-IN" dirty="0"/>
              <a:t> sales in year of 2019-20 for the category of Signage with price of </a:t>
            </a:r>
            <a:r>
              <a:rPr lang="en-IN" b="1" dirty="0"/>
              <a:t>62,66,870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Minimum</a:t>
            </a:r>
            <a:r>
              <a:rPr lang="en-IN" dirty="0"/>
              <a:t> sales in year of 2022-23 for the category of Posters with price of </a:t>
            </a:r>
            <a:r>
              <a:rPr lang="en-IN" b="1" dirty="0"/>
              <a:t>54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Minimum</a:t>
            </a:r>
            <a:r>
              <a:rPr lang="en-IN" dirty="0"/>
              <a:t> sales in year of 2021-22 for the category of Services with price of </a:t>
            </a:r>
            <a:r>
              <a:rPr lang="en-IN" b="1" dirty="0"/>
              <a:t>100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Minimum</a:t>
            </a:r>
            <a:r>
              <a:rPr lang="en-IN" dirty="0"/>
              <a:t> sales in year of 2020-21 for the category of Printing &amp; Stationery with price of </a:t>
            </a:r>
            <a:r>
              <a:rPr lang="en-IN" b="1" dirty="0"/>
              <a:t>30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Minimum</a:t>
            </a:r>
            <a:r>
              <a:rPr lang="en-IN" dirty="0"/>
              <a:t> sales in year of 2019-20 for the category of Photo Products with price of </a:t>
            </a:r>
            <a:r>
              <a:rPr lang="en-IN" b="1" dirty="0"/>
              <a:t>176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81C2D97-A0FA-EE65-2D53-9313FF42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-172626"/>
            <a:ext cx="5297515" cy="54137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GB" sz="2000" dirty="0"/>
              <a:t>2.</a:t>
            </a:r>
            <a:r>
              <a:rPr lang="en-GB" sz="2000" b="1" dirty="0"/>
              <a:t>What are the other insights from this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3B30-4ECD-0449-71FB-2647CA92BFB6}"/>
              </a:ext>
            </a:extLst>
          </p:cNvPr>
          <p:cNvSpPr txBox="1"/>
          <p:nvPr/>
        </p:nvSpPr>
        <p:spPr>
          <a:xfrm>
            <a:off x="1464859" y="2047165"/>
            <a:ext cx="1180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Financial year 2020-21 is the highest </a:t>
            </a:r>
            <a:r>
              <a:rPr lang="en-IN" dirty="0" err="1"/>
              <a:t>soldout</a:t>
            </a:r>
            <a:r>
              <a:rPr lang="en-IN" dirty="0"/>
              <a:t> year with sale of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31327315.85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The Category Poster is having </a:t>
            </a:r>
            <a:r>
              <a:rPr lang="en-IN" b="1" dirty="0"/>
              <a:t>least percentage</a:t>
            </a:r>
            <a:r>
              <a:rPr lang="en-IN" dirty="0"/>
              <a:t> of Overall Sales.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The category Gifting is having </a:t>
            </a:r>
            <a:r>
              <a:rPr lang="en-IN" b="1" dirty="0"/>
              <a:t>highest percentage </a:t>
            </a:r>
            <a:r>
              <a:rPr lang="en-IN" dirty="0"/>
              <a:t>of Overall Sales.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Average of sales with respect to Category &amp; Year is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145701.1082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Photo Prints, Business cards &amp; ID cards , Apparel having less number of orders with high amount of sales.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Customers showing more </a:t>
            </a:r>
            <a:r>
              <a:rPr lang="en-IN" dirty="0" err="1"/>
              <a:t>intrest</a:t>
            </a:r>
            <a:r>
              <a:rPr lang="en-IN" dirty="0"/>
              <a:t> on Category </a:t>
            </a:r>
            <a:r>
              <a:rPr lang="en-IN" b="1" dirty="0"/>
              <a:t>Printing &amp; Stationery</a:t>
            </a:r>
            <a:r>
              <a:rPr lang="en-IN" dirty="0"/>
              <a:t> having orders of </a:t>
            </a:r>
            <a:r>
              <a:rPr lang="en-IN" b="1" dirty="0"/>
              <a:t>139.</a:t>
            </a:r>
            <a:r>
              <a:rPr lang="en-IN" dirty="0"/>
              <a:t>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Financial year </a:t>
            </a:r>
            <a:r>
              <a:rPr lang="en-IN" b="1" dirty="0"/>
              <a:t>2022-23</a:t>
            </a:r>
            <a:r>
              <a:rPr lang="en-IN" dirty="0"/>
              <a:t> having highest number of Orders with sales of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22105350.11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A44FD0E0-7CBF-6766-6251-453C56FA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59" y="879253"/>
            <a:ext cx="3300119" cy="1014984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86F30FB0-A0EF-3F2F-B5CE-A7733831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19" y="410183"/>
            <a:ext cx="3325551" cy="1167413"/>
          </a:xfrm>
        </p:spPr>
        <p:txBody>
          <a:bodyPr/>
          <a:lstStyle/>
          <a:p>
            <a:r>
              <a:rPr lang="en-GB" sz="4000" dirty="0"/>
              <a:t>Five Main Focus Areas</a:t>
            </a:r>
            <a:endParaRPr lang="en-IN" sz="40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B541A61-C216-8E0F-52D3-CE41F7BF0B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8228" y="412650"/>
            <a:ext cx="5029200" cy="338328"/>
          </a:xfrm>
        </p:spPr>
        <p:txBody>
          <a:bodyPr/>
          <a:lstStyle/>
          <a:p>
            <a:r>
              <a:rPr lang="en-GB" dirty="0"/>
              <a:t>Here, No. of orders &amp; Total sales are positively correlated hence we have to focus on generating more number of Orders so that if we increase No. of orders then Total sales will be increased.</a:t>
            </a:r>
            <a:endParaRPr lang="en-IN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1D04282-2DA5-8E84-4C09-0849BB2A26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88228" y="1618976"/>
            <a:ext cx="5029200" cy="338328"/>
          </a:xfrm>
        </p:spPr>
        <p:txBody>
          <a:bodyPr/>
          <a:lstStyle/>
          <a:p>
            <a:r>
              <a:rPr lang="en-GB" dirty="0"/>
              <a:t>We are focusing on this because printing &amp; stationery is highly correlated &amp; having overall 14% of Total sales. This category having highest No. of Orders(139) which shows more demand to this category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3655152-7A1E-619F-DE76-43FE5FAA19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71851" y="3005420"/>
            <a:ext cx="5029200" cy="338328"/>
          </a:xfrm>
        </p:spPr>
        <p:txBody>
          <a:bodyPr/>
          <a:lstStyle/>
          <a:p>
            <a:r>
              <a:rPr lang="en-GB" dirty="0"/>
              <a:t>Overall percentage of Total sales is 29% &amp; which is the highest category among all. So we have focus on sustainability to maintain constant revenue generation. </a:t>
            </a:r>
            <a:endParaRPr lang="en-IN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998172D-B75E-FE0F-DAC6-CD59A10BF9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88228" y="4310226"/>
            <a:ext cx="5029200" cy="338328"/>
          </a:xfrm>
        </p:spPr>
        <p:txBody>
          <a:bodyPr/>
          <a:lstStyle/>
          <a:p>
            <a:r>
              <a:rPr lang="en-GB" dirty="0"/>
              <a:t>Photo Products having less number of Orders but having High margin. So if we increase the number of orders then we can generate more revenue compared to all other category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65125" cy="247650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0B6A43-1F87-60ED-8CD4-68EFC993062E}"/>
              </a:ext>
            </a:extLst>
          </p:cNvPr>
          <p:cNvSpPr txBox="1"/>
          <p:nvPr/>
        </p:nvSpPr>
        <p:spPr>
          <a:xfrm>
            <a:off x="4267246" y="477672"/>
            <a:ext cx="11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Calendars &amp; Diaries</a:t>
            </a:r>
            <a:endParaRPr lang="en-IN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DFA4C2-DC9B-B1BF-C1D5-51757FB5A848}"/>
              </a:ext>
            </a:extLst>
          </p:cNvPr>
          <p:cNvSpPr txBox="1"/>
          <p:nvPr/>
        </p:nvSpPr>
        <p:spPr>
          <a:xfrm>
            <a:off x="4267246" y="1746504"/>
            <a:ext cx="11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Printing &amp; Stationery</a:t>
            </a:r>
            <a:endParaRPr lang="en-IN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4477B5-0ED5-81DD-7274-355D7D5B957B}"/>
              </a:ext>
            </a:extLst>
          </p:cNvPr>
          <p:cNvSpPr txBox="1"/>
          <p:nvPr/>
        </p:nvSpPr>
        <p:spPr>
          <a:xfrm>
            <a:off x="4403723" y="3159082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Gifting</a:t>
            </a:r>
            <a:endParaRPr lang="en-IN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61C388-51A0-EDA2-84FA-8CF18FD276ED}"/>
              </a:ext>
            </a:extLst>
          </p:cNvPr>
          <p:cNvSpPr txBox="1"/>
          <p:nvPr/>
        </p:nvSpPr>
        <p:spPr>
          <a:xfrm>
            <a:off x="4302729" y="4410820"/>
            <a:ext cx="110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Photo Products</a:t>
            </a:r>
            <a:endParaRPr lang="en-IN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F2B3E3-997E-F899-DE2B-FE5572BFABA0}"/>
              </a:ext>
            </a:extLst>
          </p:cNvPr>
          <p:cNvSpPr txBox="1"/>
          <p:nvPr/>
        </p:nvSpPr>
        <p:spPr>
          <a:xfrm>
            <a:off x="4302729" y="5780509"/>
            <a:ext cx="1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Signage</a:t>
            </a:r>
            <a:endParaRPr lang="en-IN" b="1" dirty="0"/>
          </a:p>
        </p:txBody>
      </p:sp>
      <p:sp>
        <p:nvSpPr>
          <p:cNvPr id="64" name="Text Placeholder 45">
            <a:extLst>
              <a:ext uri="{FF2B5EF4-FFF2-40B4-BE49-F238E27FC236}">
                <a16:creationId xmlns:a16="http://schemas.microsoft.com/office/drawing/2014/main" id="{EBF89B01-630A-31BB-E719-F2E3A9F0AAD3}"/>
              </a:ext>
            </a:extLst>
          </p:cNvPr>
          <p:cNvSpPr txBox="1">
            <a:spLocks/>
          </p:cNvSpPr>
          <p:nvPr/>
        </p:nvSpPr>
        <p:spPr>
          <a:xfrm>
            <a:off x="5971851" y="5527506"/>
            <a:ext cx="5029200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percentage of Total sales is 12% &amp; which is the consistent category among all. So we have focus on sales to maintain constant revenue generation. 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574DAF-2143-B099-F27E-29F0DAC95CD2}"/>
              </a:ext>
            </a:extLst>
          </p:cNvPr>
          <p:cNvSpPr txBox="1"/>
          <p:nvPr/>
        </p:nvSpPr>
        <p:spPr>
          <a:xfrm>
            <a:off x="326182" y="1815011"/>
            <a:ext cx="406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Bahnschrift SemiBold SemiConden" panose="020B0502040204020203" pitchFamily="34" charset="0"/>
              </a:rPr>
              <a:t>1.How can we grow business? Highlight 5 main focus areas with description.</a:t>
            </a:r>
            <a:endParaRPr lang="en-US" sz="1800" b="1" dirty="0">
              <a:latin typeface="Bahnschrift SemiBold SemiConden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223C2F-9E4B-57E8-2B48-7E2192EC4D5D}"/>
              </a:ext>
            </a:extLst>
          </p:cNvPr>
          <p:cNvSpPr txBox="1"/>
          <p:nvPr/>
        </p:nvSpPr>
        <p:spPr>
          <a:xfrm>
            <a:off x="422719" y="2560171"/>
            <a:ext cx="3316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800" dirty="0"/>
              <a:t>Increasing Margin on </a:t>
            </a:r>
            <a:r>
              <a:rPr lang="en-GB" dirty="0"/>
              <a:t>Printing &amp; Stationery because it is already having highest number of Orders.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 have improve in the area of sales particularly for Calendars &amp; Diaries.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Maintaining our existing customers for the category of Signage , Gifting, Printing &amp; Stationery.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Focusing on customer service for the category of Photo Products to enhance more number of orders.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86BAF0D-919B-94D2-3884-C72D085B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099"/>
            <a:ext cx="12192000" cy="57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0667C9-03D6-9CD2-323E-D9F3B617C89D}"/>
              </a:ext>
            </a:extLst>
          </p:cNvPr>
          <p:cNvSpPr txBox="1"/>
          <p:nvPr/>
        </p:nvSpPr>
        <p:spPr>
          <a:xfrm>
            <a:off x="5145206" y="89434"/>
            <a:ext cx="289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</a:rPr>
              <a:t>DashBoard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1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CC6466-E3E9-B6FF-BC3F-7E5BBC9F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648" y="3367356"/>
            <a:ext cx="2991267" cy="2238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3C8494-FB40-9954-3089-ED3BC9A1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683"/>
            <a:ext cx="12192000" cy="2299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D4D6A9-B4FD-D153-5D42-54937D2E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9" y="3304021"/>
            <a:ext cx="2991267" cy="22386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8E59C0-891B-12E2-CF46-50334177F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918" y="3367356"/>
            <a:ext cx="4220164" cy="11907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4BFE44-1993-36E5-0B05-9C4C233C7C22}"/>
              </a:ext>
            </a:extLst>
          </p:cNvPr>
          <p:cNvSpPr txBox="1"/>
          <p:nvPr/>
        </p:nvSpPr>
        <p:spPr>
          <a:xfrm>
            <a:off x="5336275" y="214002"/>
            <a:ext cx="252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Pivot Tables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303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{6A6BE994-E604-4610-A42B-66AD0D30C605}tf11429527_win32</Template>
  <TotalTime>205</TotalTime>
  <Words>638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 SemiConden</vt:lpstr>
      <vt:lpstr>Calibri</vt:lpstr>
      <vt:lpstr>Century Gothic</vt:lpstr>
      <vt:lpstr>Karla</vt:lpstr>
      <vt:lpstr>Univers Condensed Light</vt:lpstr>
      <vt:lpstr>Wingdings</vt:lpstr>
      <vt:lpstr>Office Theme</vt:lpstr>
      <vt:lpstr>Case Study </vt:lpstr>
      <vt:lpstr>Agenda</vt:lpstr>
      <vt:lpstr>Objective</vt:lpstr>
      <vt:lpstr>Analysis</vt:lpstr>
      <vt:lpstr>Insights</vt:lpstr>
      <vt:lpstr>Insights</vt:lpstr>
      <vt:lpstr>Five Main Focus Areas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Biradar Krishna</dc:creator>
  <cp:lastModifiedBy>Biradar Krishna</cp:lastModifiedBy>
  <cp:revision>2</cp:revision>
  <dcterms:created xsi:type="dcterms:W3CDTF">2023-08-16T05:22:08Z</dcterms:created>
  <dcterms:modified xsi:type="dcterms:W3CDTF">2023-08-16T08:47:24Z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