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sldIdLst>
    <p:sldId id="256" r:id="rId5"/>
    <p:sldId id="338" r:id="rId6"/>
    <p:sldId id="259" r:id="rId7"/>
    <p:sldId id="293" r:id="rId8"/>
    <p:sldId id="295" r:id="rId9"/>
    <p:sldId id="296" r:id="rId10"/>
    <p:sldId id="297" r:id="rId11"/>
    <p:sldId id="298" r:id="rId12"/>
    <p:sldId id="299" r:id="rId13"/>
    <p:sldId id="300" r:id="rId14"/>
    <p:sldId id="294" r:id="rId15"/>
    <p:sldId id="271" r:id="rId16"/>
    <p:sldId id="292" r:id="rId17"/>
    <p:sldId id="305" r:id="rId18"/>
    <p:sldId id="306" r:id="rId19"/>
    <p:sldId id="307" r:id="rId20"/>
    <p:sldId id="308" r:id="rId21"/>
    <p:sldId id="302" r:id="rId22"/>
    <p:sldId id="340" r:id="rId23"/>
    <p:sldId id="319" r:id="rId24"/>
    <p:sldId id="346" r:id="rId25"/>
    <p:sldId id="304" r:id="rId26"/>
    <p:sldId id="312" r:id="rId27"/>
    <p:sldId id="341" r:id="rId28"/>
    <p:sldId id="335" r:id="rId29"/>
    <p:sldId id="347" r:id="rId30"/>
    <p:sldId id="322" r:id="rId31"/>
    <p:sldId id="321" r:id="rId32"/>
    <p:sldId id="342" r:id="rId33"/>
    <p:sldId id="320" r:id="rId34"/>
    <p:sldId id="325" r:id="rId35"/>
    <p:sldId id="324" r:id="rId36"/>
    <p:sldId id="343" r:id="rId37"/>
    <p:sldId id="336" r:id="rId38"/>
    <p:sldId id="328" r:id="rId39"/>
    <p:sldId id="327" r:id="rId40"/>
    <p:sldId id="344" r:id="rId41"/>
    <p:sldId id="337" r:id="rId42"/>
    <p:sldId id="331" r:id="rId43"/>
    <p:sldId id="330" r:id="rId44"/>
    <p:sldId id="345" r:id="rId45"/>
    <p:sldId id="329" r:id="rId46"/>
    <p:sldId id="334" r:id="rId47"/>
    <p:sldId id="333" r:id="rId48"/>
    <p:sldId id="33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EB"/>
    <a:srgbClr val="DDE6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4A7A6F-1CA5-47A5-815D-9F09F26B35E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D77D3B4-F4DF-4316-A7E0-07AAFB3732F0}">
      <dgm:prSet/>
      <dgm:spPr/>
      <dgm:t>
        <a:bodyPr/>
        <a:lstStyle/>
        <a:p>
          <a:r>
            <a:rPr lang="en-CA"/>
            <a:t>Everyone relies on food to energize their mind and body. A balanced, healthy diet can have exponential effects on individual productivity and help drive a country's economy. Over the last 50 years, innovation in the food industry sky-rocketed the amount of processed and unhealthy foods which are causing damage to individuals' health and the country's environment. But it allowed the industry to grow incredibly large and companies gained international reach. Canada's food industry is its second largest industry with a production value of $119 billion. The demand and reach of this sector require an understanding of a wide range of markets to plan for future growth. </a:t>
          </a:r>
          <a:endParaRPr lang="en-US"/>
        </a:p>
      </dgm:t>
    </dgm:pt>
    <dgm:pt modelId="{6FA0C3C7-DA6F-4FD5-93CC-29722586BF39}" type="parTrans" cxnId="{3BF04F53-4594-491B-8433-74E328EC9D77}">
      <dgm:prSet/>
      <dgm:spPr/>
      <dgm:t>
        <a:bodyPr/>
        <a:lstStyle/>
        <a:p>
          <a:endParaRPr lang="en-US"/>
        </a:p>
      </dgm:t>
    </dgm:pt>
    <dgm:pt modelId="{9987D335-FEC8-4A6A-9D5B-FAB5D1683251}" type="sibTrans" cxnId="{3BF04F53-4594-491B-8433-74E328EC9D77}">
      <dgm:prSet/>
      <dgm:spPr/>
      <dgm:t>
        <a:bodyPr/>
        <a:lstStyle/>
        <a:p>
          <a:endParaRPr lang="en-US"/>
        </a:p>
      </dgm:t>
    </dgm:pt>
    <dgm:pt modelId="{22AAB809-F2E4-440F-806C-A86D5E04C531}">
      <dgm:prSet/>
      <dgm:spPr/>
      <dgm:t>
        <a:bodyPr/>
        <a:lstStyle/>
        <a:p>
          <a:r>
            <a:rPr lang="en-CA"/>
            <a:t>In this analysis, we will describe the effect of the food industry in three key factors: economy, environment, and nutrition. We will describe the current state of Canada's food industry, which includes restaurants, imports and exports, farming, fishing, and agriculture. We will find out whether Canadian are, on average, eating a healthy diet, the efficiency of the food industry, and what the trends are over the recent years. </a:t>
          </a:r>
          <a:endParaRPr lang="en-US"/>
        </a:p>
      </dgm:t>
    </dgm:pt>
    <dgm:pt modelId="{0A80F3B9-334B-4C4C-8700-95402A7B3B01}" type="parTrans" cxnId="{D8712E71-B84F-4AE8-98E2-B4AA2B70BA3C}">
      <dgm:prSet/>
      <dgm:spPr/>
      <dgm:t>
        <a:bodyPr/>
        <a:lstStyle/>
        <a:p>
          <a:endParaRPr lang="en-US"/>
        </a:p>
      </dgm:t>
    </dgm:pt>
    <dgm:pt modelId="{0CEDE8D0-66D5-488D-AB85-93E80B8B57C5}" type="sibTrans" cxnId="{D8712E71-B84F-4AE8-98E2-B4AA2B70BA3C}">
      <dgm:prSet/>
      <dgm:spPr/>
      <dgm:t>
        <a:bodyPr/>
        <a:lstStyle/>
        <a:p>
          <a:endParaRPr lang="en-US"/>
        </a:p>
      </dgm:t>
    </dgm:pt>
    <dgm:pt modelId="{B8C29ED6-9188-4138-92BA-684F993A4276}" type="pres">
      <dgm:prSet presAssocID="{FF4A7A6F-1CA5-47A5-815D-9F09F26B35E1}" presName="linear" presStyleCnt="0">
        <dgm:presLayoutVars>
          <dgm:animLvl val="lvl"/>
          <dgm:resizeHandles val="exact"/>
        </dgm:presLayoutVars>
      </dgm:prSet>
      <dgm:spPr/>
    </dgm:pt>
    <dgm:pt modelId="{6208C022-EE19-4712-B174-2623453281BF}" type="pres">
      <dgm:prSet presAssocID="{0D77D3B4-F4DF-4316-A7E0-07AAFB3732F0}" presName="parentText" presStyleLbl="node1" presStyleIdx="0" presStyleCnt="2">
        <dgm:presLayoutVars>
          <dgm:chMax val="0"/>
          <dgm:bulletEnabled val="1"/>
        </dgm:presLayoutVars>
      </dgm:prSet>
      <dgm:spPr/>
    </dgm:pt>
    <dgm:pt modelId="{26866E5C-05EC-4AF7-AD88-911582924D4D}" type="pres">
      <dgm:prSet presAssocID="{9987D335-FEC8-4A6A-9D5B-FAB5D1683251}" presName="spacer" presStyleCnt="0"/>
      <dgm:spPr/>
    </dgm:pt>
    <dgm:pt modelId="{741374F7-4B06-4A0D-A2D8-CA3507447401}" type="pres">
      <dgm:prSet presAssocID="{22AAB809-F2E4-440F-806C-A86D5E04C531}" presName="parentText" presStyleLbl="node1" presStyleIdx="1" presStyleCnt="2">
        <dgm:presLayoutVars>
          <dgm:chMax val="0"/>
          <dgm:bulletEnabled val="1"/>
        </dgm:presLayoutVars>
      </dgm:prSet>
      <dgm:spPr/>
    </dgm:pt>
  </dgm:ptLst>
  <dgm:cxnLst>
    <dgm:cxn modelId="{47068F3E-5B31-4C6B-B75B-8574FB2416D2}" type="presOf" srcId="{FF4A7A6F-1CA5-47A5-815D-9F09F26B35E1}" destId="{B8C29ED6-9188-4138-92BA-684F993A4276}" srcOrd="0" destOrd="0" presId="urn:microsoft.com/office/officeart/2005/8/layout/vList2"/>
    <dgm:cxn modelId="{225BB349-312E-4379-BCF3-A676CDA9769C}" type="presOf" srcId="{22AAB809-F2E4-440F-806C-A86D5E04C531}" destId="{741374F7-4B06-4A0D-A2D8-CA3507447401}" srcOrd="0" destOrd="0" presId="urn:microsoft.com/office/officeart/2005/8/layout/vList2"/>
    <dgm:cxn modelId="{0080A24C-2AAC-4F71-A406-4F9727E4BF72}" type="presOf" srcId="{0D77D3B4-F4DF-4316-A7E0-07AAFB3732F0}" destId="{6208C022-EE19-4712-B174-2623453281BF}" srcOrd="0" destOrd="0" presId="urn:microsoft.com/office/officeart/2005/8/layout/vList2"/>
    <dgm:cxn modelId="{D8712E71-B84F-4AE8-98E2-B4AA2B70BA3C}" srcId="{FF4A7A6F-1CA5-47A5-815D-9F09F26B35E1}" destId="{22AAB809-F2E4-440F-806C-A86D5E04C531}" srcOrd="1" destOrd="0" parTransId="{0A80F3B9-334B-4C4C-8700-95402A7B3B01}" sibTransId="{0CEDE8D0-66D5-488D-AB85-93E80B8B57C5}"/>
    <dgm:cxn modelId="{3BF04F53-4594-491B-8433-74E328EC9D77}" srcId="{FF4A7A6F-1CA5-47A5-815D-9F09F26B35E1}" destId="{0D77D3B4-F4DF-4316-A7E0-07AAFB3732F0}" srcOrd="0" destOrd="0" parTransId="{6FA0C3C7-DA6F-4FD5-93CC-29722586BF39}" sibTransId="{9987D335-FEC8-4A6A-9D5B-FAB5D1683251}"/>
    <dgm:cxn modelId="{036DDFFB-BA38-4BBE-B3A5-8CC4F1BAFFCA}" type="presParOf" srcId="{B8C29ED6-9188-4138-92BA-684F993A4276}" destId="{6208C022-EE19-4712-B174-2623453281BF}" srcOrd="0" destOrd="0" presId="urn:microsoft.com/office/officeart/2005/8/layout/vList2"/>
    <dgm:cxn modelId="{95B6BCDF-E8FA-4822-B81B-75DD9FBCFB7C}" type="presParOf" srcId="{B8C29ED6-9188-4138-92BA-684F993A4276}" destId="{26866E5C-05EC-4AF7-AD88-911582924D4D}" srcOrd="1" destOrd="0" presId="urn:microsoft.com/office/officeart/2005/8/layout/vList2"/>
    <dgm:cxn modelId="{67E12FBC-0AB8-4EA0-877F-1ECBA6B45715}" type="presParOf" srcId="{B8C29ED6-9188-4138-92BA-684F993A4276}" destId="{741374F7-4B06-4A0D-A2D8-CA350744740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8C022-EE19-4712-B174-2623453281BF}">
      <dsp:nvSpPr>
        <dsp:cNvPr id="0" name=""/>
        <dsp:cNvSpPr/>
      </dsp:nvSpPr>
      <dsp:spPr>
        <a:xfrm>
          <a:off x="0" y="130248"/>
          <a:ext cx="5914209" cy="247104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Everyone relies on food to energize their mind and body. A balanced, healthy diet can have exponential effects on individual productivity and help drive a country's economy. Over the last 50 years, innovation in the food industry sky-rocketed the amount of processed and unhealthy foods which are causing damage to individuals' health and the country's environment. But it allowed the industry to grow incredibly large and companies gained international reach. Canada's food industry is its second largest industry with a production value of $119 billion. The demand and reach of this sector require an understanding of a wide range of markets to plan for future growth. </a:t>
          </a:r>
          <a:endParaRPr lang="en-US" sz="1600" kern="1200"/>
        </a:p>
      </dsp:txBody>
      <dsp:txXfrm>
        <a:off x="120626" y="250874"/>
        <a:ext cx="5672957" cy="2229788"/>
      </dsp:txXfrm>
    </dsp:sp>
    <dsp:sp modelId="{741374F7-4B06-4A0D-A2D8-CA3507447401}">
      <dsp:nvSpPr>
        <dsp:cNvPr id="0" name=""/>
        <dsp:cNvSpPr/>
      </dsp:nvSpPr>
      <dsp:spPr>
        <a:xfrm>
          <a:off x="0" y="2647368"/>
          <a:ext cx="5914209" cy="2471040"/>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a:t>In this analysis, we will describe the effect of the food industry in three key factors: economy, environment, and nutrition. We will describe the current state of Canada's food industry, which includes restaurants, imports and exports, farming, fishing, and agriculture. We will find out whether Canadian are, on average, eating a healthy diet, the efficiency of the food industry, and what the trends are over the recent years. </a:t>
          </a:r>
          <a:endParaRPr lang="en-US" sz="1600" kern="1200"/>
        </a:p>
      </dsp:txBody>
      <dsp:txXfrm>
        <a:off x="120626" y="2767994"/>
        <a:ext cx="5672957" cy="22297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3005575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13</a:t>
            </a:fld>
            <a:endParaRPr lang="en-US"/>
          </a:p>
        </p:txBody>
      </p:sp>
    </p:spTree>
    <p:extLst>
      <p:ext uri="{BB962C8B-B14F-4D97-AF65-F5344CB8AC3E}">
        <p14:creationId xmlns:p14="http://schemas.microsoft.com/office/powerpoint/2010/main" val="22853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23</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27</a:t>
            </a:fld>
            <a:endParaRPr lang="en-US"/>
          </a:p>
        </p:txBody>
      </p:sp>
    </p:spTree>
    <p:extLst>
      <p:ext uri="{BB962C8B-B14F-4D97-AF65-F5344CB8AC3E}">
        <p14:creationId xmlns:p14="http://schemas.microsoft.com/office/powerpoint/2010/main" val="1356144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28</a:t>
            </a:fld>
            <a:endParaRPr lang="en-US"/>
          </a:p>
        </p:txBody>
      </p:sp>
    </p:spTree>
    <p:extLst>
      <p:ext uri="{BB962C8B-B14F-4D97-AF65-F5344CB8AC3E}">
        <p14:creationId xmlns:p14="http://schemas.microsoft.com/office/powerpoint/2010/main" val="290321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31</a:t>
            </a:fld>
            <a:endParaRPr lang="en-US"/>
          </a:p>
        </p:txBody>
      </p:sp>
    </p:spTree>
    <p:extLst>
      <p:ext uri="{BB962C8B-B14F-4D97-AF65-F5344CB8AC3E}">
        <p14:creationId xmlns:p14="http://schemas.microsoft.com/office/powerpoint/2010/main" val="189458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32</a:t>
            </a:fld>
            <a:endParaRPr lang="en-US"/>
          </a:p>
        </p:txBody>
      </p:sp>
    </p:spTree>
    <p:extLst>
      <p:ext uri="{BB962C8B-B14F-4D97-AF65-F5344CB8AC3E}">
        <p14:creationId xmlns:p14="http://schemas.microsoft.com/office/powerpoint/2010/main" val="59931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35</a:t>
            </a:fld>
            <a:endParaRPr lang="en-US"/>
          </a:p>
        </p:txBody>
      </p:sp>
    </p:spTree>
    <p:extLst>
      <p:ext uri="{BB962C8B-B14F-4D97-AF65-F5344CB8AC3E}">
        <p14:creationId xmlns:p14="http://schemas.microsoft.com/office/powerpoint/2010/main" val="212041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4</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36</a:t>
            </a:fld>
            <a:endParaRPr lang="en-US"/>
          </a:p>
        </p:txBody>
      </p:sp>
    </p:spTree>
    <p:extLst>
      <p:ext uri="{BB962C8B-B14F-4D97-AF65-F5344CB8AC3E}">
        <p14:creationId xmlns:p14="http://schemas.microsoft.com/office/powerpoint/2010/main" val="2381028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39</a:t>
            </a:fld>
            <a:endParaRPr lang="en-US"/>
          </a:p>
        </p:txBody>
      </p:sp>
    </p:spTree>
    <p:extLst>
      <p:ext uri="{BB962C8B-B14F-4D97-AF65-F5344CB8AC3E}">
        <p14:creationId xmlns:p14="http://schemas.microsoft.com/office/powerpoint/2010/main" val="1402383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40</a:t>
            </a:fld>
            <a:endParaRPr lang="en-US"/>
          </a:p>
        </p:txBody>
      </p:sp>
    </p:spTree>
    <p:extLst>
      <p:ext uri="{BB962C8B-B14F-4D97-AF65-F5344CB8AC3E}">
        <p14:creationId xmlns:p14="http://schemas.microsoft.com/office/powerpoint/2010/main" val="1568221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35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43</a:t>
            </a:fld>
            <a:endParaRPr lang="en-US"/>
          </a:p>
        </p:txBody>
      </p:sp>
    </p:spTree>
    <p:extLst>
      <p:ext uri="{BB962C8B-B14F-4D97-AF65-F5344CB8AC3E}">
        <p14:creationId xmlns:p14="http://schemas.microsoft.com/office/powerpoint/2010/main" val="1697868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44</a:t>
            </a:fld>
            <a:endParaRPr lang="en-US"/>
          </a:p>
        </p:txBody>
      </p:sp>
    </p:spTree>
    <p:extLst>
      <p:ext uri="{BB962C8B-B14F-4D97-AF65-F5344CB8AC3E}">
        <p14:creationId xmlns:p14="http://schemas.microsoft.com/office/powerpoint/2010/main" val="248928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12</a:t>
            </a:fld>
            <a:endParaRPr lang="en-US"/>
          </a:p>
        </p:txBody>
      </p:sp>
    </p:spTree>
    <p:extLst>
      <p:ext uri="{BB962C8B-B14F-4D97-AF65-F5344CB8AC3E}">
        <p14:creationId xmlns:p14="http://schemas.microsoft.com/office/powerpoint/2010/main" val="1428632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03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42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61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47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205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64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30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66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66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150518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6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80669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80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860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92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1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579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70351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www150.statcan.gc.ca/t1/tbl1/en/tv.action?pid=3210005301" TargetMode="External"/><Relationship Id="rId13" Type="http://schemas.openxmlformats.org/officeDocument/2006/relationships/hyperlink" Target="https://www.aic.ca/publications/an-overview-of-the-canadian-agricultural-innovation-system/" TargetMode="External"/><Relationship Id="rId3" Type="http://schemas.openxmlformats.org/officeDocument/2006/relationships/image" Target="../media/image2.jpeg"/><Relationship Id="rId7" Type="http://schemas.openxmlformats.org/officeDocument/2006/relationships/hyperlink" Target="https://www5.statcan.gc.ca/cimt-cicm/home-accueil?lang=eng" TargetMode="External"/><Relationship Id="rId12" Type="http://schemas.openxmlformats.org/officeDocument/2006/relationships/hyperlink" Target="https://www150.statcan.gc.ca/t1/tbl1/en/tv.action?pid=361004340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fao.org/faostat/en/#data/QCL" TargetMode="External"/><Relationship Id="rId11" Type="http://schemas.openxmlformats.org/officeDocument/2006/relationships/hyperlink" Target="https://www150.statcan.gc.ca/t1/tbl1/en/tv.action?pid=1810000401" TargetMode="External"/><Relationship Id="rId5" Type="http://schemas.openxmlformats.org/officeDocument/2006/relationships/hyperlink" Target="https://www.emedicinehealth.com/what_is_the_food_pyramid_now/article_em.htm#:~:text=The%20food%20pyramid%20was%20replaced,food%20plate%3A%20%E2%80%9CMyPlate.%E2%80%9D&amp;text=A%20smaller%20circle%20appears%20next%20to%20the%20plate%20that%20represents%20dairy.&amp;text=Oils%20should%20be%20consumed%20in%20moderation" TargetMode="External"/><Relationship Id="rId10" Type="http://schemas.openxmlformats.org/officeDocument/2006/relationships/hyperlink" Target="https://www.ic.gc.ca/app/sme-pme/bnchmrkngtl/rprt-flw.pub;jsessionid=0001g90-GHBkhZgDOU_LWgxB1Lw:8EBCVNKF9?execution=e1s1" TargetMode="External"/><Relationship Id="rId4" Type="http://schemas.openxmlformats.org/officeDocument/2006/relationships/hyperlink" Target="https://www.globaldietarydatabase.org/data-download" TargetMode="External"/><Relationship Id="rId9" Type="http://schemas.openxmlformats.org/officeDocument/2006/relationships/hyperlink" Target="https://www150.statcan.gc.ca/t1/tbl1/en/tv.action?pid=3210005401" TargetMode="External"/><Relationship Id="rId14" Type="http://schemas.openxmlformats.org/officeDocument/2006/relationships/hyperlink" Target="https://albertainnovates.ca/focus-areas/clean-resources/project-libra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F87C5C-DF35-42D8-B5FF-555DE3593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2D2BF3-27D6-4D20-A622-9DDF2ACE6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solidFill>
            <a:schemeClr val="bg2"/>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F3CC3B-9F6E-462F-947B-ABEDF0800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vert="horz" lIns="91440" tIns="45720" rIns="91440" bIns="45720" rtlCol="0" anchor="b">
            <a:noAutofit/>
          </a:bodyPr>
          <a:lstStyle/>
          <a:p>
            <a:pPr>
              <a:lnSpc>
                <a:spcPct val="90000"/>
              </a:lnSpc>
            </a:pPr>
            <a:br>
              <a:rPr lang="en-CA" sz="2400"/>
            </a:br>
            <a:r>
              <a:rPr lang="en-CA" sz="2400"/>
              <a:t>Capstone Presentation</a:t>
            </a:r>
            <a:br>
              <a:rPr lang="en-CA" sz="2400"/>
            </a:br>
            <a:endParaRPr lang="en-CA" sz="2400"/>
          </a:p>
        </p:txBody>
      </p:sp>
      <p:cxnSp>
        <p:nvCxnSpPr>
          <p:cNvPr id="14" name="Straight Connector 13">
            <a:extLst>
              <a:ext uri="{FF2B5EF4-FFF2-40B4-BE49-F238E27FC236}">
                <a16:creationId xmlns:a16="http://schemas.microsoft.com/office/drawing/2014/main" id="{D33B4346-E27D-4B30-9B39-4FD276734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B155461-1E50-4610-96D7-BD5DEDC74BED}"/>
              </a:ext>
            </a:extLst>
          </p:cNvPr>
          <p:cNvSpPr txBox="1"/>
          <p:nvPr/>
        </p:nvSpPr>
        <p:spPr>
          <a:xfrm>
            <a:off x="0" y="5886842"/>
            <a:ext cx="12192000" cy="646331"/>
          </a:xfrm>
          <a:prstGeom prst="rect">
            <a:avLst/>
          </a:prstGeom>
          <a:noFill/>
        </p:spPr>
        <p:txBody>
          <a:bodyPr wrap="square" lIns="91440" tIns="45720" rIns="91440" bIns="45720" rtlCol="0" anchor="t">
            <a:spAutoFit/>
          </a:bodyPr>
          <a:lstStyle/>
          <a:p>
            <a:pPr algn="ctr"/>
            <a:endParaRPr lang="en-US" sz="3600"/>
          </a:p>
        </p:txBody>
      </p:sp>
      <p:sp>
        <p:nvSpPr>
          <p:cNvPr id="4" name="TextBox 3">
            <a:extLst>
              <a:ext uri="{FF2B5EF4-FFF2-40B4-BE49-F238E27FC236}">
                <a16:creationId xmlns:a16="http://schemas.microsoft.com/office/drawing/2014/main" id="{EEF05096-6B3B-4BA0-8A6F-F2CBF5E668ED}"/>
              </a:ext>
            </a:extLst>
          </p:cNvPr>
          <p:cNvSpPr txBox="1"/>
          <p:nvPr/>
        </p:nvSpPr>
        <p:spPr>
          <a:xfrm>
            <a:off x="3565742" y="4275551"/>
            <a:ext cx="50813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Jeffrey Defreitas, Krishna Duvvuri, Samuel Ridout</a:t>
            </a:r>
          </a:p>
          <a:p>
            <a:pPr algn="l"/>
            <a:endParaRPr lang="en-US"/>
          </a:p>
        </p:txBody>
      </p:sp>
    </p:spTree>
    <p:extLst>
      <p:ext uri="{BB962C8B-B14F-4D97-AF65-F5344CB8AC3E}">
        <p14:creationId xmlns:p14="http://schemas.microsoft.com/office/powerpoint/2010/main" val="264232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a:solidFill>
                  <a:srgbClr val="262626"/>
                </a:solidFill>
              </a:rPr>
              <a:t>5W 1H Analysis</a:t>
            </a:r>
            <a:br>
              <a:rPr lang="en-CA">
                <a:solidFill>
                  <a:srgbClr val="262626"/>
                </a:solidFill>
              </a:rPr>
            </a:br>
            <a:r>
              <a:rPr lang="en-CA">
                <a:solidFill>
                  <a:srgbClr val="262626"/>
                </a:solidFill>
              </a:rPr>
              <a:t>6 – </a:t>
            </a:r>
            <a:r>
              <a:rPr lang="en-US">
                <a:solidFill>
                  <a:srgbClr val="262626"/>
                </a:solidFill>
              </a:rPr>
              <a:t>How</a:t>
            </a:r>
            <a:endParaRPr lang="en-CA">
              <a:solidFill>
                <a:srgbClr val="262626"/>
              </a:solidFill>
            </a:endParaRPr>
          </a:p>
        </p:txBody>
      </p:sp>
      <p:sp useBgFill="1">
        <p:nvSpPr>
          <p:cNvPr id="17" name="Rectangle 1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783821381"/>
              </p:ext>
            </p:extLst>
          </p:nvPr>
        </p:nvGraphicFramePr>
        <p:xfrm>
          <a:off x="5470072" y="2223822"/>
          <a:ext cx="5914210" cy="2410353"/>
        </p:xfrm>
        <a:graphic>
          <a:graphicData uri="http://schemas.openxmlformats.org/drawingml/2006/table">
            <a:tbl>
              <a:tblPr firstRow="1" bandRow="1">
                <a:tableStyleId>{5C22544A-7EE6-4342-B048-85BDC9FD1C3A}</a:tableStyleId>
              </a:tblPr>
              <a:tblGrid>
                <a:gridCol w="1955346">
                  <a:extLst>
                    <a:ext uri="{9D8B030D-6E8A-4147-A177-3AD203B41FA5}">
                      <a16:colId xmlns:a16="http://schemas.microsoft.com/office/drawing/2014/main" val="2577973472"/>
                    </a:ext>
                  </a:extLst>
                </a:gridCol>
                <a:gridCol w="3958864">
                  <a:extLst>
                    <a:ext uri="{9D8B030D-6E8A-4147-A177-3AD203B41FA5}">
                      <a16:colId xmlns:a16="http://schemas.microsoft.com/office/drawing/2014/main" val="3264490754"/>
                    </a:ext>
                  </a:extLst>
                </a:gridCol>
              </a:tblGrid>
              <a:tr h="2410353">
                <a:tc>
                  <a:txBody>
                    <a:bodyPr/>
                    <a:lstStyle/>
                    <a:p>
                      <a:r>
                        <a:rPr lang="en-US" sz="1500" b="0">
                          <a:solidFill>
                            <a:schemeClr val="tx2"/>
                          </a:solidFill>
                        </a:rPr>
                        <a:t>How does this topic work? How does it function? How does it do what it does?</a:t>
                      </a:r>
                    </a:p>
                  </a:txBody>
                  <a:tcPr marL="70068" marR="70068" marT="35034" marB="35034">
                    <a:solidFill>
                      <a:srgbClr val="EFF5EB"/>
                    </a:solidFill>
                  </a:tcPr>
                </a:tc>
                <a:tc>
                  <a:txBody>
                    <a:bodyPr/>
                    <a:lstStyle/>
                    <a:p>
                      <a:r>
                        <a:rPr lang="en-US" sz="1400" b="0">
                          <a:solidFill>
                            <a:schemeClr val="tx2"/>
                          </a:solidFill>
                        </a:rPr>
                        <a:t>Potential investors can help the industry work towards creating a sustainable future for its citizens by driving innovation in the food industry. This will create growth opportunities from the current production value to becoming a world leader in industry. Creating products and driving growth initiatives that secure funding for innovative products and ensuring </a:t>
                      </a:r>
                      <a:r>
                        <a:rPr lang="en-US" sz="1400" b="0" i="0" u="none" strike="noStrike" noProof="0">
                          <a:solidFill>
                            <a:schemeClr val="tx2"/>
                          </a:solidFill>
                          <a:latin typeface="Garamond"/>
                        </a:rPr>
                        <a:t>citizens have the means to enjoy a balanced diet is a challenging project that requires creative thinking and out-of-box solutions.</a:t>
                      </a:r>
                      <a:endParaRPr lang="en-US" sz="1400" b="0">
                        <a:solidFill>
                          <a:schemeClr val="tx2"/>
                        </a:solidFill>
                      </a:endParaRPr>
                    </a:p>
                  </a:txBody>
                  <a:tcPr marL="70068" marR="70068" marT="35034" marB="35034">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32" name="Group 31">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3"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5"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vert="horz" lIns="91440" tIns="45720" rIns="91440" bIns="45720" rtlCol="0">
            <a:normAutofit/>
          </a:bodyPr>
          <a:lstStyle/>
          <a:p>
            <a:r>
              <a:rPr lang="en-US">
                <a:solidFill>
                  <a:schemeClr val="bg1"/>
                </a:solidFill>
              </a:rPr>
              <a:t>Data Understanding </a:t>
            </a:r>
          </a:p>
        </p:txBody>
      </p:sp>
      <p:cxnSp>
        <p:nvCxnSpPr>
          <p:cNvPr id="38" name="Straight Connector 37">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4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idx="4294967295"/>
          </p:nvPr>
        </p:nvSpPr>
        <p:spPr>
          <a:xfrm>
            <a:off x="2007601" y="597343"/>
            <a:ext cx="8333984" cy="548024"/>
          </a:xfrm>
        </p:spPr>
        <p:txBody>
          <a:bodyPr>
            <a:normAutofit fontScale="90000"/>
          </a:bodyPr>
          <a:lstStyle/>
          <a:p>
            <a:r>
              <a:rPr lang="en-CA"/>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1017168" y="1232622"/>
            <a:ext cx="10163907" cy="4999402"/>
            <a:chOff x="888498" y="1113982"/>
            <a:chExt cx="9581712" cy="5323148"/>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3"/>
            <a:stretch>
              <a:fillRect/>
            </a:stretch>
          </p:blipFill>
          <p:spPr>
            <a:xfrm>
              <a:off x="888498" y="1113982"/>
              <a:ext cx="9581712" cy="5323148"/>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2245537" y="4518527"/>
              <a:ext cx="750665" cy="295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Exports</a:t>
              </a:r>
              <a:endParaRPr lang="en-CA" sz="1400"/>
            </a:p>
          </p:txBody>
        </p:sp>
        <p:sp>
          <p:nvSpPr>
            <p:cNvPr id="11" name="Rectangle 10">
              <a:extLst>
                <a:ext uri="{FF2B5EF4-FFF2-40B4-BE49-F238E27FC236}">
                  <a16:creationId xmlns:a16="http://schemas.microsoft.com/office/drawing/2014/main" id="{89646E18-B419-40AF-A461-C59BB785195F}"/>
                </a:ext>
              </a:extLst>
            </p:cNvPr>
            <p:cNvSpPr/>
            <p:nvPr/>
          </p:nvSpPr>
          <p:spPr>
            <a:xfrm>
              <a:off x="3554369" y="4526571"/>
              <a:ext cx="872772" cy="254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Nutrition</a:t>
              </a:r>
              <a:endParaRPr lang="en-US"/>
            </a:p>
          </p:txBody>
        </p:sp>
        <p:sp>
          <p:nvSpPr>
            <p:cNvPr id="12" name="Rectangle 11">
              <a:extLst>
                <a:ext uri="{FF2B5EF4-FFF2-40B4-BE49-F238E27FC236}">
                  <a16:creationId xmlns:a16="http://schemas.microsoft.com/office/drawing/2014/main" id="{F0DA1D2D-14BF-4B02-929A-EA7B42374380}"/>
                </a:ext>
              </a:extLst>
            </p:cNvPr>
            <p:cNvSpPr/>
            <p:nvPr/>
          </p:nvSpPr>
          <p:spPr>
            <a:xfrm>
              <a:off x="8121467" y="3555152"/>
              <a:ext cx="957642" cy="260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Land Use</a:t>
              </a:r>
              <a:endParaRPr lang="en-CA" sz="1400"/>
            </a:p>
          </p:txBody>
        </p:sp>
        <p:sp>
          <p:nvSpPr>
            <p:cNvPr id="13" name="Rectangle 12">
              <a:extLst>
                <a:ext uri="{FF2B5EF4-FFF2-40B4-BE49-F238E27FC236}">
                  <a16:creationId xmlns:a16="http://schemas.microsoft.com/office/drawing/2014/main" id="{6F57192F-DEFC-446B-896A-86F5E53C7B70}"/>
                </a:ext>
              </a:extLst>
            </p:cNvPr>
            <p:cNvSpPr/>
            <p:nvPr/>
          </p:nvSpPr>
          <p:spPr>
            <a:xfrm>
              <a:off x="6650108" y="3443296"/>
              <a:ext cx="1170525" cy="46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Environment</a:t>
              </a:r>
              <a:endParaRPr lang="en-CA" sz="1400">
                <a:solidFill>
                  <a:srgbClr val="FFFF00"/>
                </a:solidFill>
              </a:endParaRPr>
            </a:p>
          </p:txBody>
        </p:sp>
        <p:sp>
          <p:nvSpPr>
            <p:cNvPr id="14" name="Rectangle 13">
              <a:extLst>
                <a:ext uri="{FF2B5EF4-FFF2-40B4-BE49-F238E27FC236}">
                  <a16:creationId xmlns:a16="http://schemas.microsoft.com/office/drawing/2014/main" id="{D9C8DBB4-4B92-4577-86D3-C26BBEDACA79}"/>
                </a:ext>
              </a:extLst>
            </p:cNvPr>
            <p:cNvSpPr/>
            <p:nvPr/>
          </p:nvSpPr>
          <p:spPr>
            <a:xfrm>
              <a:off x="8401440" y="2183693"/>
              <a:ext cx="960770" cy="406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Carbon Emissions</a:t>
              </a:r>
              <a:endParaRPr lang="en-CA" sz="1400"/>
            </a:p>
          </p:txBody>
        </p:sp>
        <p:cxnSp>
          <p:nvCxnSpPr>
            <p:cNvPr id="15" name="Straight Arrow Connector 14">
              <a:extLst>
                <a:ext uri="{FF2B5EF4-FFF2-40B4-BE49-F238E27FC236}">
                  <a16:creationId xmlns:a16="http://schemas.microsoft.com/office/drawing/2014/main" id="{ED2A53BF-BBB1-49E4-93B7-B948AD7ECB12}"/>
                </a:ext>
              </a:extLst>
            </p:cNvPr>
            <p:cNvCxnSpPr>
              <a:cxnSpLocks/>
            </p:cNvCxnSpPr>
            <p:nvPr/>
          </p:nvCxnSpPr>
          <p:spPr>
            <a:xfrm flipH="1">
              <a:off x="5299058" y="3858331"/>
              <a:ext cx="158" cy="27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flipV="1">
              <a:off x="4172204" y="2719132"/>
              <a:ext cx="587400" cy="3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8DDC57-0C74-4AB7-BC13-0BF211EC4988}"/>
                </a:ext>
              </a:extLst>
            </p:cNvPr>
            <p:cNvCxnSpPr>
              <a:cxnSpLocks/>
            </p:cNvCxnSpPr>
            <p:nvPr/>
          </p:nvCxnSpPr>
          <p:spPr>
            <a:xfrm flipV="1">
              <a:off x="6018137" y="3679785"/>
              <a:ext cx="605650" cy="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84E8BB2-82DB-4F42-85A3-036C0802AA26}"/>
                </a:ext>
              </a:extLst>
            </p:cNvPr>
            <p:cNvSpPr/>
            <p:nvPr/>
          </p:nvSpPr>
          <p:spPr>
            <a:xfrm>
              <a:off x="7845877" y="4340215"/>
              <a:ext cx="622638" cy="24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Waste</a:t>
              </a:r>
              <a:endParaRPr lang="en-CA" sz="1400"/>
            </a:p>
          </p:txBody>
        </p:sp>
        <p:cxnSp>
          <p:nvCxnSpPr>
            <p:cNvPr id="21" name="Straight Arrow Connector 20">
              <a:extLst>
                <a:ext uri="{FF2B5EF4-FFF2-40B4-BE49-F238E27FC236}">
                  <a16:creationId xmlns:a16="http://schemas.microsoft.com/office/drawing/2014/main" id="{CBBBB353-6096-4AEE-BA02-FABC28AC161C}"/>
                </a:ext>
              </a:extLst>
            </p:cNvPr>
            <p:cNvCxnSpPr>
              <a:cxnSpLocks/>
            </p:cNvCxnSpPr>
            <p:nvPr/>
          </p:nvCxnSpPr>
          <p:spPr>
            <a:xfrm flipH="1" flipV="1">
              <a:off x="4445711" y="3568061"/>
              <a:ext cx="383122" cy="10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6854780-462F-49AB-8E42-6FA0F4D485FF}"/>
              </a:ext>
            </a:extLst>
          </p:cNvPr>
          <p:cNvSpPr/>
          <p:nvPr/>
        </p:nvSpPr>
        <p:spPr>
          <a:xfrm>
            <a:off x="5165792" y="3434050"/>
            <a:ext cx="1286763" cy="35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rgbClr val="FFC000"/>
                </a:solidFill>
                <a:cs typeface="Calibri" panose="020F0502020204030204"/>
              </a:rPr>
              <a:t>Food</a:t>
            </a:r>
          </a:p>
        </p:txBody>
      </p:sp>
      <p:sp>
        <p:nvSpPr>
          <p:cNvPr id="4" name="Rectangle 3">
            <a:extLst>
              <a:ext uri="{FF2B5EF4-FFF2-40B4-BE49-F238E27FC236}">
                <a16:creationId xmlns:a16="http://schemas.microsoft.com/office/drawing/2014/main" id="{7F1A826B-E4FE-4BA8-BC97-F243DCA3C5A7}"/>
              </a:ext>
            </a:extLst>
          </p:cNvPr>
          <p:cNvSpPr/>
          <p:nvPr/>
        </p:nvSpPr>
        <p:spPr>
          <a:xfrm>
            <a:off x="3751857" y="3120784"/>
            <a:ext cx="990431" cy="78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Economics</a:t>
            </a:r>
          </a:p>
          <a:p>
            <a:pPr algn="ctr"/>
            <a:r>
              <a:rPr lang="en-CA" sz="1100">
                <a:cs typeface="Calibri"/>
              </a:rPr>
              <a:t>Cost</a:t>
            </a:r>
          </a:p>
          <a:p>
            <a:pPr algn="ctr"/>
            <a:r>
              <a:rPr lang="en-CA" sz="1100">
                <a:cs typeface="Calibri"/>
              </a:rPr>
              <a:t>Jobs</a:t>
            </a:r>
          </a:p>
          <a:p>
            <a:pPr algn="ctr"/>
            <a:r>
              <a:rPr lang="en-CA" sz="1100">
                <a:cs typeface="Calibri"/>
              </a:rPr>
              <a:t>Wages</a:t>
            </a:r>
          </a:p>
        </p:txBody>
      </p:sp>
      <p:sp>
        <p:nvSpPr>
          <p:cNvPr id="5" name="Rectangle 4">
            <a:extLst>
              <a:ext uri="{FF2B5EF4-FFF2-40B4-BE49-F238E27FC236}">
                <a16:creationId xmlns:a16="http://schemas.microsoft.com/office/drawing/2014/main" id="{A513A041-193B-46FE-BC97-1CFAF88F33D2}"/>
              </a:ext>
            </a:extLst>
          </p:cNvPr>
          <p:cNvSpPr/>
          <p:nvPr/>
        </p:nvSpPr>
        <p:spPr>
          <a:xfrm>
            <a:off x="5081125" y="4085985"/>
            <a:ext cx="736430" cy="24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Health</a:t>
            </a:r>
            <a:endParaRPr lang="en-CA" sz="1400">
              <a:solidFill>
                <a:srgbClr val="FFFF00"/>
              </a:solidFill>
            </a:endParaRPr>
          </a:p>
        </p:txBody>
      </p:sp>
      <p:cxnSp>
        <p:nvCxnSpPr>
          <p:cNvPr id="6" name="Straight Arrow Connector 5">
            <a:extLst>
              <a:ext uri="{FF2B5EF4-FFF2-40B4-BE49-F238E27FC236}">
                <a16:creationId xmlns:a16="http://schemas.microsoft.com/office/drawing/2014/main" id="{9F892DB9-FD15-44BC-A096-6317E9A1F79F}"/>
              </a:ext>
            </a:extLst>
          </p:cNvPr>
          <p:cNvCxnSpPr>
            <a:cxnSpLocks/>
          </p:cNvCxnSpPr>
          <p:nvPr/>
        </p:nvCxnSpPr>
        <p:spPr>
          <a:xfrm>
            <a:off x="1943461" y="3877481"/>
            <a:ext cx="838990" cy="57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359705-4136-42E7-A4D4-CB44FDF92204}"/>
              </a:ext>
            </a:extLst>
          </p:cNvPr>
          <p:cNvCxnSpPr>
            <a:cxnSpLocks/>
          </p:cNvCxnSpPr>
          <p:nvPr/>
        </p:nvCxnSpPr>
        <p:spPr>
          <a:xfrm flipV="1">
            <a:off x="5533328" y="2267122"/>
            <a:ext cx="275957" cy="24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D88FF44-F975-4E6D-B0A0-0006DA1529AD}"/>
              </a:ext>
            </a:extLst>
          </p:cNvPr>
          <p:cNvSpPr/>
          <p:nvPr/>
        </p:nvSpPr>
        <p:spPr>
          <a:xfrm>
            <a:off x="1227592" y="4454078"/>
            <a:ext cx="852180" cy="243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Imports</a:t>
            </a:r>
            <a:endParaRPr lang="en-CA" sz="1400"/>
          </a:p>
        </p:txBody>
      </p:sp>
      <p:sp>
        <p:nvSpPr>
          <p:cNvPr id="18" name="Rectangle 17">
            <a:extLst>
              <a:ext uri="{FF2B5EF4-FFF2-40B4-BE49-F238E27FC236}">
                <a16:creationId xmlns:a16="http://schemas.microsoft.com/office/drawing/2014/main" id="{584AC4FA-EE8A-4F28-BE4A-02A4C49A6F40}"/>
              </a:ext>
            </a:extLst>
          </p:cNvPr>
          <p:cNvSpPr/>
          <p:nvPr/>
        </p:nvSpPr>
        <p:spPr>
          <a:xfrm>
            <a:off x="2733810" y="3504117"/>
            <a:ext cx="606646" cy="21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Trade</a:t>
            </a:r>
            <a:endParaRPr lang="en-CA" sz="1400"/>
          </a:p>
        </p:txBody>
      </p:sp>
      <p:sp>
        <p:nvSpPr>
          <p:cNvPr id="27" name="Rectangle 26">
            <a:extLst>
              <a:ext uri="{FF2B5EF4-FFF2-40B4-BE49-F238E27FC236}">
                <a16:creationId xmlns:a16="http://schemas.microsoft.com/office/drawing/2014/main" id="{42402F2C-B876-4056-B543-BA98BECBF243}"/>
              </a:ext>
            </a:extLst>
          </p:cNvPr>
          <p:cNvSpPr/>
          <p:nvPr/>
        </p:nvSpPr>
        <p:spPr>
          <a:xfrm>
            <a:off x="6366010" y="4477785"/>
            <a:ext cx="809846"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Physical Fitness</a:t>
            </a:r>
            <a:endParaRPr lang="en-CA" sz="1400"/>
          </a:p>
        </p:txBody>
      </p:sp>
      <p:sp>
        <p:nvSpPr>
          <p:cNvPr id="29" name="Rectangle 28">
            <a:extLst>
              <a:ext uri="{FF2B5EF4-FFF2-40B4-BE49-F238E27FC236}">
                <a16:creationId xmlns:a16="http://schemas.microsoft.com/office/drawing/2014/main" id="{60ED9D49-4701-4D2D-8212-1D1201C11A95}"/>
              </a:ext>
            </a:extLst>
          </p:cNvPr>
          <p:cNvSpPr/>
          <p:nvPr/>
        </p:nvSpPr>
        <p:spPr>
          <a:xfrm>
            <a:off x="5028279" y="4511652"/>
            <a:ext cx="953778" cy="43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Rates of Disease</a:t>
            </a:r>
            <a:endParaRPr lang="en-CA" sz="1400"/>
          </a:p>
        </p:txBody>
      </p:sp>
      <p:sp>
        <p:nvSpPr>
          <p:cNvPr id="31" name="Rectangle 30">
            <a:extLst>
              <a:ext uri="{FF2B5EF4-FFF2-40B4-BE49-F238E27FC236}">
                <a16:creationId xmlns:a16="http://schemas.microsoft.com/office/drawing/2014/main" id="{F57E48DA-0592-4884-B753-F36F38B644E2}"/>
              </a:ext>
            </a:extLst>
          </p:cNvPr>
          <p:cNvSpPr/>
          <p:nvPr/>
        </p:nvSpPr>
        <p:spPr>
          <a:xfrm>
            <a:off x="6806279" y="5112785"/>
            <a:ext cx="1876645" cy="91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Ability to do physical activity</a:t>
            </a:r>
            <a:endParaRPr lang="en-US"/>
          </a:p>
          <a:p>
            <a:pPr algn="ctr"/>
            <a:r>
              <a:rPr lang="en-CA" sz="1100">
                <a:cs typeface="Calibri"/>
              </a:rPr>
              <a:t>Lifespan</a:t>
            </a:r>
          </a:p>
          <a:p>
            <a:pPr algn="ctr"/>
            <a:r>
              <a:rPr lang="en-CA" sz="1100">
                <a:cs typeface="Calibri"/>
              </a:rPr>
              <a:t>Organ damage</a:t>
            </a:r>
          </a:p>
        </p:txBody>
      </p:sp>
      <p:sp>
        <p:nvSpPr>
          <p:cNvPr id="32" name="Rectangle 31">
            <a:extLst>
              <a:ext uri="{FF2B5EF4-FFF2-40B4-BE49-F238E27FC236}">
                <a16:creationId xmlns:a16="http://schemas.microsoft.com/office/drawing/2014/main" id="{17E2B993-95B1-4313-BD3F-4822502F153D}"/>
              </a:ext>
            </a:extLst>
          </p:cNvPr>
          <p:cNvSpPr/>
          <p:nvPr/>
        </p:nvSpPr>
        <p:spPr>
          <a:xfrm>
            <a:off x="1413012" y="2081718"/>
            <a:ext cx="1021512"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Agriculture</a:t>
            </a:r>
          </a:p>
        </p:txBody>
      </p:sp>
      <p:sp>
        <p:nvSpPr>
          <p:cNvPr id="33" name="Rectangle 32">
            <a:extLst>
              <a:ext uri="{FF2B5EF4-FFF2-40B4-BE49-F238E27FC236}">
                <a16:creationId xmlns:a16="http://schemas.microsoft.com/office/drawing/2014/main" id="{F54531A2-519B-4C97-8550-D210B4632C04}"/>
              </a:ext>
            </a:extLst>
          </p:cNvPr>
          <p:cNvSpPr/>
          <p:nvPr/>
        </p:nvSpPr>
        <p:spPr>
          <a:xfrm>
            <a:off x="2776145" y="1404384"/>
            <a:ext cx="1038446" cy="235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Manufacturing</a:t>
            </a:r>
          </a:p>
        </p:txBody>
      </p:sp>
      <p:sp>
        <p:nvSpPr>
          <p:cNvPr id="34" name="Rectangle 33">
            <a:extLst>
              <a:ext uri="{FF2B5EF4-FFF2-40B4-BE49-F238E27FC236}">
                <a16:creationId xmlns:a16="http://schemas.microsoft.com/office/drawing/2014/main" id="{1F23C425-181C-4651-B85E-7817E1301806}"/>
              </a:ext>
            </a:extLst>
          </p:cNvPr>
          <p:cNvSpPr/>
          <p:nvPr/>
        </p:nvSpPr>
        <p:spPr>
          <a:xfrm>
            <a:off x="5079079" y="2454252"/>
            <a:ext cx="962245"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solidFill>
                  <a:schemeClr val="bg1"/>
                </a:solidFill>
                <a:cs typeface="Calibri"/>
              </a:rPr>
              <a:t>Distribution</a:t>
            </a:r>
          </a:p>
        </p:txBody>
      </p:sp>
      <p:sp>
        <p:nvSpPr>
          <p:cNvPr id="35" name="Rectangle 34">
            <a:extLst>
              <a:ext uri="{FF2B5EF4-FFF2-40B4-BE49-F238E27FC236}">
                <a16:creationId xmlns:a16="http://schemas.microsoft.com/office/drawing/2014/main" id="{3E47269C-FDAE-46AF-8BAC-910895BF61C8}"/>
              </a:ext>
            </a:extLst>
          </p:cNvPr>
          <p:cNvSpPr/>
          <p:nvPr/>
        </p:nvSpPr>
        <p:spPr>
          <a:xfrm>
            <a:off x="1242832" y="3566772"/>
            <a:ext cx="1241645"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050">
                <a:cs typeface="Calibri"/>
              </a:rPr>
              <a:t>Local/International</a:t>
            </a:r>
          </a:p>
        </p:txBody>
      </p:sp>
      <p:sp>
        <p:nvSpPr>
          <p:cNvPr id="36" name="Rectangle 35">
            <a:extLst>
              <a:ext uri="{FF2B5EF4-FFF2-40B4-BE49-F238E27FC236}">
                <a16:creationId xmlns:a16="http://schemas.microsoft.com/office/drawing/2014/main" id="{5DF2893C-B86A-4591-B3D7-55A337F6047B}"/>
              </a:ext>
            </a:extLst>
          </p:cNvPr>
          <p:cNvSpPr/>
          <p:nvPr/>
        </p:nvSpPr>
        <p:spPr>
          <a:xfrm>
            <a:off x="3241810" y="2521983"/>
            <a:ext cx="962246"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Production</a:t>
            </a:r>
          </a:p>
        </p:txBody>
      </p:sp>
      <p:cxnSp>
        <p:nvCxnSpPr>
          <p:cNvPr id="37" name="Straight Arrow Connector 36">
            <a:extLst>
              <a:ext uri="{FF2B5EF4-FFF2-40B4-BE49-F238E27FC236}">
                <a16:creationId xmlns:a16="http://schemas.microsoft.com/office/drawing/2014/main" id="{CE4951F2-EDCE-4338-B567-0F1E4F263AA3}"/>
              </a:ext>
            </a:extLst>
          </p:cNvPr>
          <p:cNvCxnSpPr>
            <a:cxnSpLocks/>
          </p:cNvCxnSpPr>
          <p:nvPr/>
        </p:nvCxnSpPr>
        <p:spPr>
          <a:xfrm flipH="1">
            <a:off x="1660619" y="3827528"/>
            <a:ext cx="88109" cy="64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B40FFE-F70F-4CD4-85E6-2EEC26DDF2D8}"/>
              </a:ext>
            </a:extLst>
          </p:cNvPr>
          <p:cNvCxnSpPr>
            <a:cxnSpLocks/>
          </p:cNvCxnSpPr>
          <p:nvPr/>
        </p:nvCxnSpPr>
        <p:spPr>
          <a:xfrm flipH="1">
            <a:off x="2497971" y="3599774"/>
            <a:ext cx="208337" cy="8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02C8AE-3A38-4873-845C-A3FB89FC7029}"/>
              </a:ext>
            </a:extLst>
          </p:cNvPr>
          <p:cNvCxnSpPr>
            <a:cxnSpLocks/>
          </p:cNvCxnSpPr>
          <p:nvPr/>
        </p:nvCxnSpPr>
        <p:spPr>
          <a:xfrm flipH="1">
            <a:off x="3311617" y="3515955"/>
            <a:ext cx="435243" cy="8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EE1F330-C5AA-4C4F-8173-B5641DAC7FE9}"/>
              </a:ext>
            </a:extLst>
          </p:cNvPr>
          <p:cNvCxnSpPr>
            <a:cxnSpLocks/>
          </p:cNvCxnSpPr>
          <p:nvPr/>
        </p:nvCxnSpPr>
        <p:spPr>
          <a:xfrm flipV="1">
            <a:off x="3941597" y="2792052"/>
            <a:ext cx="5019" cy="37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A97987-4164-4CA7-8788-FB330AC97A4B}"/>
              </a:ext>
            </a:extLst>
          </p:cNvPr>
          <p:cNvCxnSpPr>
            <a:cxnSpLocks/>
          </p:cNvCxnSpPr>
          <p:nvPr/>
        </p:nvCxnSpPr>
        <p:spPr>
          <a:xfrm flipH="1" flipV="1">
            <a:off x="3286217" y="1649051"/>
            <a:ext cx="435243" cy="91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E4E8ED-E4E1-4D6C-8FF8-FADEA962274C}"/>
              </a:ext>
            </a:extLst>
          </p:cNvPr>
          <p:cNvCxnSpPr>
            <a:cxnSpLocks/>
          </p:cNvCxnSpPr>
          <p:nvPr/>
        </p:nvCxnSpPr>
        <p:spPr>
          <a:xfrm flipH="1" flipV="1">
            <a:off x="2481884" y="2292518"/>
            <a:ext cx="748509" cy="325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E2B63AA-B815-4B8A-9DB0-71246425AC0F}"/>
              </a:ext>
            </a:extLst>
          </p:cNvPr>
          <p:cNvSpPr/>
          <p:nvPr/>
        </p:nvSpPr>
        <p:spPr>
          <a:xfrm>
            <a:off x="10137456" y="3464716"/>
            <a:ext cx="1008748" cy="105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Cropland</a:t>
            </a:r>
            <a:endParaRPr lang="en-US"/>
          </a:p>
          <a:p>
            <a:pPr algn="ctr"/>
            <a:r>
              <a:rPr lang="en-CA" sz="1100">
                <a:cs typeface="Calibri"/>
              </a:rPr>
              <a:t>Livestock Pasture</a:t>
            </a:r>
          </a:p>
          <a:p>
            <a:pPr algn="ctr"/>
            <a:r>
              <a:rPr lang="en-CA" sz="1100">
                <a:cs typeface="Calibri"/>
              </a:rPr>
              <a:t>Deforestation</a:t>
            </a:r>
          </a:p>
          <a:p>
            <a:pPr algn="ctr"/>
            <a:r>
              <a:rPr lang="en-CA" sz="1100">
                <a:cs typeface="Calibri"/>
              </a:rPr>
              <a:t>Fishing Waters</a:t>
            </a:r>
          </a:p>
        </p:txBody>
      </p:sp>
      <p:sp>
        <p:nvSpPr>
          <p:cNvPr id="44" name="Rectangle 43">
            <a:extLst>
              <a:ext uri="{FF2B5EF4-FFF2-40B4-BE49-F238E27FC236}">
                <a16:creationId xmlns:a16="http://schemas.microsoft.com/office/drawing/2014/main" id="{AD9A872B-E915-48BA-B773-AD76DCF71E0B}"/>
              </a:ext>
            </a:extLst>
          </p:cNvPr>
          <p:cNvSpPr/>
          <p:nvPr/>
        </p:nvSpPr>
        <p:spPr>
          <a:xfrm>
            <a:off x="6806279" y="1455186"/>
            <a:ext cx="1148512" cy="22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Grocery Stores</a:t>
            </a:r>
          </a:p>
        </p:txBody>
      </p:sp>
      <p:sp>
        <p:nvSpPr>
          <p:cNvPr id="45" name="Rectangle 44">
            <a:extLst>
              <a:ext uri="{FF2B5EF4-FFF2-40B4-BE49-F238E27FC236}">
                <a16:creationId xmlns:a16="http://schemas.microsoft.com/office/drawing/2014/main" id="{B78F6F10-092D-4C6E-9911-27135D763137}"/>
              </a:ext>
            </a:extLst>
          </p:cNvPr>
          <p:cNvSpPr/>
          <p:nvPr/>
        </p:nvSpPr>
        <p:spPr>
          <a:xfrm>
            <a:off x="5028279" y="5112785"/>
            <a:ext cx="869113" cy="9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Cancer</a:t>
            </a:r>
            <a:endParaRPr lang="en-US"/>
          </a:p>
          <a:p>
            <a:pPr algn="ctr"/>
            <a:r>
              <a:rPr lang="en-CA" sz="1100">
                <a:cs typeface="Calibri"/>
              </a:rPr>
              <a:t>Diabetes</a:t>
            </a:r>
          </a:p>
          <a:p>
            <a:pPr algn="ctr"/>
            <a:r>
              <a:rPr lang="en-CA" sz="1100">
                <a:cs typeface="Calibri"/>
              </a:rPr>
              <a:t>Heart Disease</a:t>
            </a:r>
          </a:p>
          <a:p>
            <a:pPr algn="ctr"/>
            <a:r>
              <a:rPr lang="en-CA" sz="1100">
                <a:cs typeface="Calibri"/>
              </a:rPr>
              <a:t>Etc.</a:t>
            </a:r>
          </a:p>
        </p:txBody>
      </p:sp>
      <p:sp>
        <p:nvSpPr>
          <p:cNvPr id="46" name="Rectangle 45">
            <a:extLst>
              <a:ext uri="{FF2B5EF4-FFF2-40B4-BE49-F238E27FC236}">
                <a16:creationId xmlns:a16="http://schemas.microsoft.com/office/drawing/2014/main" id="{2A5E4007-2D7C-4083-9B73-F1F12A6328B0}"/>
              </a:ext>
            </a:extLst>
          </p:cNvPr>
          <p:cNvSpPr/>
          <p:nvPr/>
        </p:nvSpPr>
        <p:spPr>
          <a:xfrm>
            <a:off x="5832612" y="1980118"/>
            <a:ext cx="979179"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Supply Lines</a:t>
            </a:r>
          </a:p>
        </p:txBody>
      </p:sp>
      <p:sp>
        <p:nvSpPr>
          <p:cNvPr id="47" name="Rectangle 46">
            <a:extLst>
              <a:ext uri="{FF2B5EF4-FFF2-40B4-BE49-F238E27FC236}">
                <a16:creationId xmlns:a16="http://schemas.microsoft.com/office/drawing/2014/main" id="{50CE8D9A-2370-4A98-8F32-EFB1F408B898}"/>
              </a:ext>
            </a:extLst>
          </p:cNvPr>
          <p:cNvSpPr/>
          <p:nvPr/>
        </p:nvSpPr>
        <p:spPr>
          <a:xfrm>
            <a:off x="5080239" y="1370519"/>
            <a:ext cx="1187714" cy="25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Restaurants/Bars</a:t>
            </a:r>
          </a:p>
        </p:txBody>
      </p:sp>
      <p:sp>
        <p:nvSpPr>
          <p:cNvPr id="48" name="Rectangle 47">
            <a:extLst>
              <a:ext uri="{FF2B5EF4-FFF2-40B4-BE49-F238E27FC236}">
                <a16:creationId xmlns:a16="http://schemas.microsoft.com/office/drawing/2014/main" id="{AE97876E-0B69-4485-88D7-8DCA1A2115BE}"/>
              </a:ext>
            </a:extLst>
          </p:cNvPr>
          <p:cNvSpPr/>
          <p:nvPr/>
        </p:nvSpPr>
        <p:spPr>
          <a:xfrm>
            <a:off x="2776145" y="5112786"/>
            <a:ext cx="945313" cy="768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Vitamins</a:t>
            </a:r>
            <a:endParaRPr lang="en-US"/>
          </a:p>
          <a:p>
            <a:pPr algn="ctr"/>
            <a:r>
              <a:rPr lang="en-CA" sz="1100">
                <a:cs typeface="Calibri"/>
              </a:rPr>
              <a:t>Lipids</a:t>
            </a:r>
          </a:p>
          <a:p>
            <a:pPr algn="ctr"/>
            <a:r>
              <a:rPr lang="en-CA" sz="1100">
                <a:cs typeface="Calibri"/>
              </a:rPr>
              <a:t>Carbs</a:t>
            </a:r>
          </a:p>
          <a:p>
            <a:pPr algn="ctr"/>
            <a:r>
              <a:rPr lang="en-CA" sz="1100">
                <a:cs typeface="Calibri"/>
              </a:rPr>
              <a:t>Etc.</a:t>
            </a:r>
          </a:p>
        </p:txBody>
      </p:sp>
      <p:cxnSp>
        <p:nvCxnSpPr>
          <p:cNvPr id="50" name="Straight Arrow Connector 49">
            <a:extLst>
              <a:ext uri="{FF2B5EF4-FFF2-40B4-BE49-F238E27FC236}">
                <a16:creationId xmlns:a16="http://schemas.microsoft.com/office/drawing/2014/main" id="{DA59D4B0-3223-48D8-808B-95D11F71F458}"/>
              </a:ext>
            </a:extLst>
          </p:cNvPr>
          <p:cNvCxnSpPr>
            <a:cxnSpLocks/>
          </p:cNvCxnSpPr>
          <p:nvPr/>
        </p:nvCxnSpPr>
        <p:spPr>
          <a:xfrm flipV="1">
            <a:off x="6828728" y="1691390"/>
            <a:ext cx="377557" cy="2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178867-1281-4031-8EED-0FBE0037B22B}"/>
              </a:ext>
            </a:extLst>
          </p:cNvPr>
          <p:cNvCxnSpPr>
            <a:cxnSpLocks/>
          </p:cNvCxnSpPr>
          <p:nvPr/>
        </p:nvCxnSpPr>
        <p:spPr>
          <a:xfrm flipH="1">
            <a:off x="3743417" y="4667421"/>
            <a:ext cx="443711"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2B9767A-7CCE-4A8B-AF4B-B65E4F30C907}"/>
              </a:ext>
            </a:extLst>
          </p:cNvPr>
          <p:cNvCxnSpPr>
            <a:cxnSpLocks/>
            <a:stCxn id="29" idx="2"/>
            <a:endCxn id="45" idx="0"/>
          </p:cNvCxnSpPr>
          <p:nvPr/>
        </p:nvCxnSpPr>
        <p:spPr>
          <a:xfrm flipH="1">
            <a:off x="5462836" y="4950189"/>
            <a:ext cx="42332" cy="16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6CDF490-73BA-41A2-A342-234F7977F237}"/>
              </a:ext>
            </a:extLst>
          </p:cNvPr>
          <p:cNvCxnSpPr>
            <a:cxnSpLocks/>
          </p:cNvCxnSpPr>
          <p:nvPr/>
        </p:nvCxnSpPr>
        <p:spPr>
          <a:xfrm flipH="1">
            <a:off x="4767884" y="4244087"/>
            <a:ext cx="308242" cy="19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375799A-1D3E-41F7-A396-60D7926493F6}"/>
              </a:ext>
            </a:extLst>
          </p:cNvPr>
          <p:cNvCxnSpPr>
            <a:cxnSpLocks/>
            <a:stCxn id="5" idx="2"/>
            <a:endCxn id="29" idx="0"/>
          </p:cNvCxnSpPr>
          <p:nvPr/>
        </p:nvCxnSpPr>
        <p:spPr>
          <a:xfrm>
            <a:off x="5449340" y="4332176"/>
            <a:ext cx="55828" cy="17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2C58BF3-867B-4AC8-BC35-67F7ED20E99E}"/>
              </a:ext>
            </a:extLst>
          </p:cNvPr>
          <p:cNvCxnSpPr>
            <a:cxnSpLocks/>
          </p:cNvCxnSpPr>
          <p:nvPr/>
        </p:nvCxnSpPr>
        <p:spPr>
          <a:xfrm>
            <a:off x="5855059" y="4252553"/>
            <a:ext cx="445292" cy="19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B827B59-47FB-4D1A-82B7-82A98D99B94A}"/>
              </a:ext>
            </a:extLst>
          </p:cNvPr>
          <p:cNvCxnSpPr>
            <a:cxnSpLocks/>
          </p:cNvCxnSpPr>
          <p:nvPr/>
        </p:nvCxnSpPr>
        <p:spPr>
          <a:xfrm flipH="1" flipV="1">
            <a:off x="5707684" y="1665988"/>
            <a:ext cx="198175" cy="2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A54185-467C-423D-A498-9BC38E7A32E1}"/>
              </a:ext>
            </a:extLst>
          </p:cNvPr>
          <p:cNvCxnSpPr>
            <a:cxnSpLocks/>
          </p:cNvCxnSpPr>
          <p:nvPr/>
        </p:nvCxnSpPr>
        <p:spPr>
          <a:xfrm>
            <a:off x="8322246" y="3895261"/>
            <a:ext cx="169277" cy="36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60EBDC-96C9-4C41-8725-638DDE928DBD}"/>
              </a:ext>
            </a:extLst>
          </p:cNvPr>
          <p:cNvCxnSpPr>
            <a:cxnSpLocks/>
          </p:cNvCxnSpPr>
          <p:nvPr/>
        </p:nvCxnSpPr>
        <p:spPr>
          <a:xfrm>
            <a:off x="7200415" y="4937507"/>
            <a:ext cx="64289" cy="16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2BB8B09-697C-4007-B3D6-09BD8BAB4372}"/>
              </a:ext>
            </a:extLst>
          </p:cNvPr>
          <p:cNvCxnSpPr>
            <a:cxnSpLocks/>
          </p:cNvCxnSpPr>
          <p:nvPr/>
        </p:nvCxnSpPr>
        <p:spPr>
          <a:xfrm>
            <a:off x="9725172" y="3682746"/>
            <a:ext cx="413117" cy="4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3FBB9C4-17D8-4440-A805-E175CBF44A30}"/>
              </a:ext>
            </a:extLst>
          </p:cNvPr>
          <p:cNvCxnSpPr>
            <a:cxnSpLocks/>
          </p:cNvCxnSpPr>
          <p:nvPr/>
        </p:nvCxnSpPr>
        <p:spPr>
          <a:xfrm flipV="1">
            <a:off x="8384052" y="2664207"/>
            <a:ext cx="603617" cy="78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B4544E3-75B0-4212-B287-4F9717269F1B}"/>
              </a:ext>
            </a:extLst>
          </p:cNvPr>
          <p:cNvCxnSpPr>
            <a:cxnSpLocks/>
          </p:cNvCxnSpPr>
          <p:nvPr/>
        </p:nvCxnSpPr>
        <p:spPr>
          <a:xfrm>
            <a:off x="8406912" y="3637026"/>
            <a:ext cx="275957" cy="2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1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C88-9CD2-4CCF-9BEF-E0AC35718817}"/>
              </a:ext>
            </a:extLst>
          </p:cNvPr>
          <p:cNvSpPr>
            <a:spLocks noGrp="1"/>
          </p:cNvSpPr>
          <p:nvPr>
            <p:ph type="title" idx="4294967295"/>
          </p:nvPr>
        </p:nvSpPr>
        <p:spPr>
          <a:xfrm>
            <a:off x="824630" y="2746049"/>
            <a:ext cx="2580145" cy="1371600"/>
          </a:xfrm>
          <a:noFill/>
        </p:spPr>
        <p:txBody>
          <a:bodyPr vert="horz" lIns="91440" tIns="45720" rIns="91440" bIns="45720" rtlCol="0" anchor="ctr">
            <a:normAutofit/>
          </a:bodyPr>
          <a:lstStyle/>
          <a:p>
            <a:pPr algn="ctr"/>
            <a:r>
              <a:rPr lang="en-US" sz="3600" kern="1200">
                <a:solidFill>
                  <a:schemeClr val="tx1"/>
                </a:solidFill>
                <a:latin typeface="+mj-lt"/>
                <a:ea typeface="+mj-ea"/>
                <a:cs typeface="+mj-cs"/>
              </a:rPr>
              <a:t>Data Dictionary </a:t>
            </a:r>
            <a:endParaRPr lang="en-US" sz="3600" kern="1200">
              <a:solidFill>
                <a:schemeClr val="tx1"/>
              </a:solidFill>
              <a:latin typeface="+mj-lt"/>
            </a:endParaRP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1207379046"/>
              </p:ext>
            </p:extLst>
          </p:nvPr>
        </p:nvGraphicFramePr>
        <p:xfrm>
          <a:off x="3486410" y="678493"/>
          <a:ext cx="7948815" cy="5554622"/>
        </p:xfrm>
        <a:graphic>
          <a:graphicData uri="http://schemas.openxmlformats.org/drawingml/2006/table">
            <a:tbl>
              <a:tblPr firstRow="1" bandRow="1">
                <a:tableStyleId>{5C22544A-7EE6-4342-B048-85BDC9FD1C3A}</a:tableStyleId>
              </a:tblPr>
              <a:tblGrid>
                <a:gridCol w="585807">
                  <a:extLst>
                    <a:ext uri="{9D8B030D-6E8A-4147-A177-3AD203B41FA5}">
                      <a16:colId xmlns:a16="http://schemas.microsoft.com/office/drawing/2014/main" val="2148320567"/>
                    </a:ext>
                  </a:extLst>
                </a:gridCol>
                <a:gridCol w="1178397">
                  <a:extLst>
                    <a:ext uri="{9D8B030D-6E8A-4147-A177-3AD203B41FA5}">
                      <a16:colId xmlns:a16="http://schemas.microsoft.com/office/drawing/2014/main" val="3847202043"/>
                    </a:ext>
                  </a:extLst>
                </a:gridCol>
                <a:gridCol w="6184611">
                  <a:extLst>
                    <a:ext uri="{9D8B030D-6E8A-4147-A177-3AD203B41FA5}">
                      <a16:colId xmlns:a16="http://schemas.microsoft.com/office/drawing/2014/main" val="815670662"/>
                    </a:ext>
                  </a:extLst>
                </a:gridCol>
              </a:tblGrid>
              <a:tr h="195748">
                <a:tc>
                  <a:txBody>
                    <a:bodyPr/>
                    <a:lstStyle/>
                    <a:p>
                      <a:pPr marL="0" algn="ctr" rtl="0" eaLnBrk="1" latinLnBrk="0" hangingPunct="1">
                        <a:spcBef>
                          <a:spcPts val="0"/>
                        </a:spcBef>
                        <a:spcAft>
                          <a:spcPts val="0"/>
                        </a:spcAft>
                      </a:pPr>
                      <a:r>
                        <a:rPr lang="en-CA" sz="1300" kern="1200">
                          <a:effectLst/>
                        </a:rPr>
                        <a:t>No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Topic</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Definition</a:t>
                      </a:r>
                      <a:endParaRPr lang="en-CA" sz="1300">
                        <a:effectLst/>
                      </a:endParaRPr>
                    </a:p>
                  </a:txBody>
                  <a:tcPr marL="0" marR="0" marT="0" marB="0" anchor="ctr"/>
                </a:tc>
                <a:extLst>
                  <a:ext uri="{0D108BD9-81ED-4DB2-BD59-A6C34878D82A}">
                    <a16:rowId xmlns:a16="http://schemas.microsoft.com/office/drawing/2014/main" val="3989939264"/>
                  </a:ext>
                </a:extLst>
              </a:tr>
              <a:tr h="618152">
                <a:tc>
                  <a:txBody>
                    <a:bodyPr/>
                    <a:lstStyle/>
                    <a:p>
                      <a:pPr marL="0" algn="ctr" rtl="0" eaLnBrk="1" latinLnBrk="0" hangingPunct="1">
                        <a:spcBef>
                          <a:spcPts val="0"/>
                        </a:spcBef>
                        <a:spcAft>
                          <a:spcPts val="0"/>
                        </a:spcAft>
                      </a:pPr>
                      <a:r>
                        <a:rPr lang="en-CA" sz="1300" kern="1200">
                          <a:effectLst/>
                        </a:rPr>
                        <a:t>1</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CFIA</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It is the responsibility of the Canadian Food Inspection Agency (CFIA) to safeguard Canada's food supply and plants and animals upon which safe, high-quality food is dependent.</a:t>
                      </a:r>
                    </a:p>
                  </a:txBody>
                  <a:tcPr marL="0" marR="0" marT="0" marB="0" anchor="ctr"/>
                </a:tc>
                <a:extLst>
                  <a:ext uri="{0D108BD9-81ED-4DB2-BD59-A6C34878D82A}">
                    <a16:rowId xmlns:a16="http://schemas.microsoft.com/office/drawing/2014/main" val="978992996"/>
                  </a:ext>
                </a:extLst>
              </a:tr>
              <a:tr h="463614">
                <a:tc>
                  <a:txBody>
                    <a:bodyPr/>
                    <a:lstStyle/>
                    <a:p>
                      <a:pPr marL="0" algn="ctr" rtl="0" eaLnBrk="1" latinLnBrk="0" hangingPunct="1">
                        <a:spcBef>
                          <a:spcPts val="0"/>
                        </a:spcBef>
                        <a:spcAft>
                          <a:spcPts val="0"/>
                        </a:spcAft>
                      </a:pPr>
                      <a:r>
                        <a:rPr lang="en-CA" sz="1300" kern="1200">
                          <a:effectLst/>
                        </a:rPr>
                        <a:t>2</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AAFC</a:t>
                      </a:r>
                      <a:endParaRPr lang="en-CA" sz="1300">
                        <a:effectLst/>
                      </a:endParaRPr>
                    </a:p>
                  </a:txBody>
                  <a:tcPr marL="0" marR="0" marT="0" marB="0" anchor="ctr"/>
                </a:tc>
                <a:tc>
                  <a:txBody>
                    <a:bodyPr/>
                    <a:lstStyle/>
                    <a:p>
                      <a:pPr marL="0" lvl="0" algn="l" rtl="0" eaLnBrk="1" latinLnBrk="0" hangingPunct="1">
                        <a:spcBef>
                          <a:spcPts val="0"/>
                        </a:spcBef>
                        <a:spcAft>
                          <a:spcPts val="0"/>
                        </a:spcAft>
                      </a:pPr>
                      <a:r>
                        <a:rPr lang="en-US" sz="1300">
                          <a:effectLst/>
                        </a:rPr>
                        <a:t> Is the department of the Government of Canada responsible for guiding policies for agriculture, food, and agribusiness</a:t>
                      </a:r>
                      <a:endParaRPr lang="en-CA" sz="1300">
                        <a:effectLst/>
                      </a:endParaRPr>
                    </a:p>
                  </a:txBody>
                  <a:tcPr marL="0" marR="0" marT="0" marB="0" anchor="ctr"/>
                </a:tc>
                <a:extLst>
                  <a:ext uri="{0D108BD9-81ED-4DB2-BD59-A6C34878D82A}">
                    <a16:rowId xmlns:a16="http://schemas.microsoft.com/office/drawing/2014/main" val="2272367187"/>
                  </a:ext>
                </a:extLst>
              </a:tr>
              <a:tr h="535731">
                <a:tc>
                  <a:txBody>
                    <a:bodyPr/>
                    <a:lstStyle/>
                    <a:p>
                      <a:pPr marL="0" algn="ctr" rtl="0" eaLnBrk="1" latinLnBrk="0" hangingPunct="1">
                        <a:spcBef>
                          <a:spcPts val="0"/>
                        </a:spcBef>
                        <a:spcAft>
                          <a:spcPts val="0"/>
                        </a:spcAft>
                      </a:pPr>
                      <a:r>
                        <a:rPr lang="en-CA" sz="1300" kern="1200">
                          <a:effectLst/>
                        </a:rPr>
                        <a:t>3</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NGO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NGOs are non-governmental organizations. NGO definitions vary, but typically they are independent non-profit organizations with a social mission.</a:t>
                      </a:r>
                    </a:p>
                  </a:txBody>
                  <a:tcPr marL="0" marR="0" marT="0" marB="0" anchor="ctr"/>
                </a:tc>
                <a:extLst>
                  <a:ext uri="{0D108BD9-81ED-4DB2-BD59-A6C34878D82A}">
                    <a16:rowId xmlns:a16="http://schemas.microsoft.com/office/drawing/2014/main" val="1625055851"/>
                  </a:ext>
                </a:extLst>
              </a:tr>
              <a:tr h="618152">
                <a:tc>
                  <a:txBody>
                    <a:bodyPr/>
                    <a:lstStyle/>
                    <a:p>
                      <a:pPr marL="0" algn="ctr" rtl="0" eaLnBrk="1" latinLnBrk="0" hangingPunct="1">
                        <a:spcBef>
                          <a:spcPts val="0"/>
                        </a:spcBef>
                        <a:spcAft>
                          <a:spcPts val="0"/>
                        </a:spcAft>
                      </a:pPr>
                      <a:r>
                        <a:rPr lang="en-CA" sz="1300" kern="1200">
                          <a:effectLst/>
                        </a:rPr>
                        <a:t>4</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Sustainable Agriculture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Providing enough food to everyone, lifting communities out of poverty, focusing on soil health, and reducing fossil fuel reliance for environmental sustainability.</a:t>
                      </a:r>
                    </a:p>
                  </a:txBody>
                  <a:tcPr marL="0" marR="0" marT="0" marB="0" anchor="ctr"/>
                </a:tc>
                <a:extLst>
                  <a:ext uri="{0D108BD9-81ED-4DB2-BD59-A6C34878D82A}">
                    <a16:rowId xmlns:a16="http://schemas.microsoft.com/office/drawing/2014/main" val="1588583438"/>
                  </a:ext>
                </a:extLst>
              </a:tr>
              <a:tr h="463614">
                <a:tc>
                  <a:txBody>
                    <a:bodyPr/>
                    <a:lstStyle/>
                    <a:p>
                      <a:pPr marL="0" algn="ctr" rtl="0" eaLnBrk="1" latinLnBrk="0" hangingPunct="1">
                        <a:spcBef>
                          <a:spcPts val="0"/>
                        </a:spcBef>
                        <a:spcAft>
                          <a:spcPts val="0"/>
                        </a:spcAft>
                      </a:pPr>
                      <a:r>
                        <a:rPr lang="en-CA" sz="1300" kern="1200">
                          <a:effectLst/>
                        </a:rPr>
                        <a:t>5</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Food Waste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The decrease in quantity or quality of food as a result of decisions and actions made by retailers, food service providers, and consumers.</a:t>
                      </a:r>
                    </a:p>
                  </a:txBody>
                  <a:tcPr marL="0" marR="0" marT="0" marB="0" anchor="ctr"/>
                </a:tc>
                <a:extLst>
                  <a:ext uri="{0D108BD9-81ED-4DB2-BD59-A6C34878D82A}">
                    <a16:rowId xmlns:a16="http://schemas.microsoft.com/office/drawing/2014/main" val="2567673622"/>
                  </a:ext>
                </a:extLst>
              </a:tr>
              <a:tr h="463614">
                <a:tc>
                  <a:txBody>
                    <a:bodyPr/>
                    <a:lstStyle/>
                    <a:p>
                      <a:pPr marL="0" algn="ctr" rtl="0" eaLnBrk="1" latinLnBrk="0" hangingPunct="1">
                        <a:spcBef>
                          <a:spcPts val="0"/>
                        </a:spcBef>
                        <a:spcAft>
                          <a:spcPts val="0"/>
                        </a:spcAft>
                      </a:pPr>
                      <a:r>
                        <a:rPr lang="en-CA" sz="1300" kern="1200">
                          <a:effectLst/>
                        </a:rPr>
                        <a:t>6</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Food Industry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Many of the food products consumed by the world's population are produced by a complex, global network of businesses</a:t>
                      </a:r>
                    </a:p>
                  </a:txBody>
                  <a:tcPr marL="0" marR="0" marT="0" marB="0" anchor="ctr"/>
                </a:tc>
                <a:extLst>
                  <a:ext uri="{0D108BD9-81ED-4DB2-BD59-A6C34878D82A}">
                    <a16:rowId xmlns:a16="http://schemas.microsoft.com/office/drawing/2014/main" val="784657479"/>
                  </a:ext>
                </a:extLst>
              </a:tr>
              <a:tr h="463614">
                <a:tc>
                  <a:txBody>
                    <a:bodyPr/>
                    <a:lstStyle/>
                    <a:p>
                      <a:pPr marL="0" algn="ctr" rtl="0" eaLnBrk="1" latinLnBrk="0" hangingPunct="1">
                        <a:spcBef>
                          <a:spcPts val="0"/>
                        </a:spcBef>
                        <a:spcAft>
                          <a:spcPts val="0"/>
                        </a:spcAft>
                      </a:pPr>
                      <a:r>
                        <a:rPr lang="en-CA" sz="1300" kern="1200">
                          <a:effectLst/>
                        </a:rPr>
                        <a:t>7</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Sectors of Food Industry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The Food and Beverage industry is divided into six main segments: Meat, Fish Processing, Dairy, Bread and Milling, Beverages, and Other Food.</a:t>
                      </a:r>
                    </a:p>
                  </a:txBody>
                  <a:tcPr marL="0" marR="0" marT="0" marB="0" anchor="ctr"/>
                </a:tc>
                <a:extLst>
                  <a:ext uri="{0D108BD9-81ED-4DB2-BD59-A6C34878D82A}">
                    <a16:rowId xmlns:a16="http://schemas.microsoft.com/office/drawing/2014/main" val="2744134002"/>
                  </a:ext>
                </a:extLst>
              </a:tr>
              <a:tr h="782993">
                <a:tc>
                  <a:txBody>
                    <a:bodyPr/>
                    <a:lstStyle/>
                    <a:p>
                      <a:pPr marL="0" algn="ctr" rtl="0" eaLnBrk="1" latinLnBrk="0" hangingPunct="1">
                        <a:spcBef>
                          <a:spcPts val="0"/>
                        </a:spcBef>
                        <a:spcAft>
                          <a:spcPts val="0"/>
                        </a:spcAft>
                      </a:pPr>
                      <a:r>
                        <a:rPr lang="en-CA" sz="1300" kern="1200">
                          <a:effectLst/>
                        </a:rPr>
                        <a:t>8</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US" sz="1300">
                        <a:effectLst/>
                      </a:endParaRPr>
                    </a:p>
                    <a:p>
                      <a:pPr marL="0" algn="l" rtl="0" eaLnBrk="1" latinLnBrk="0" hangingPunct="1">
                        <a:spcBef>
                          <a:spcPts val="0"/>
                        </a:spcBef>
                        <a:spcAft>
                          <a:spcPts val="0"/>
                        </a:spcAft>
                      </a:pPr>
                      <a:r>
                        <a:rPr lang="en-US" sz="1300">
                          <a:effectLst/>
                        </a:rPr>
                        <a:t>Carbon Emissions </a:t>
                      </a:r>
                    </a:p>
                    <a:p>
                      <a:pPr marL="0" algn="l" rtl="0" eaLnBrk="1" latinLnBrk="0" hangingPunct="1">
                        <a:spcBef>
                          <a:spcPts val="0"/>
                        </a:spcBef>
                        <a:spcAft>
                          <a:spcPts val="0"/>
                        </a:spcAft>
                      </a:pP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Almost all greenhouse gases released by the sector are carbon dioxide (CO2), although methane (CH4) and nitrous oxide (N2O) are also released in smaller amounts. </a:t>
                      </a:r>
                    </a:p>
                  </a:txBody>
                  <a:tcPr marL="0" marR="0" marT="0" marB="0" anchor="ctr"/>
                </a:tc>
                <a:extLst>
                  <a:ext uri="{0D108BD9-81ED-4DB2-BD59-A6C34878D82A}">
                    <a16:rowId xmlns:a16="http://schemas.microsoft.com/office/drawing/2014/main" val="1672253663"/>
                  </a:ext>
                </a:extLst>
              </a:tr>
              <a:tr h="463614">
                <a:tc>
                  <a:txBody>
                    <a:bodyPr/>
                    <a:lstStyle/>
                    <a:p>
                      <a:pPr marL="0" algn="ctr" rtl="0" eaLnBrk="1" latinLnBrk="0" hangingPunct="1">
                        <a:spcBef>
                          <a:spcPts val="0"/>
                        </a:spcBef>
                        <a:spcAft>
                          <a:spcPts val="0"/>
                        </a:spcAft>
                      </a:pPr>
                      <a:r>
                        <a:rPr lang="en-CA" sz="1300" kern="1200">
                          <a:effectLst/>
                        </a:rPr>
                        <a:t>9</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Nutrition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Nutrients are components of all foods, but nutrition is also the study of what the body does with them.</a:t>
                      </a:r>
                    </a:p>
                  </a:txBody>
                  <a:tcPr marL="0" marR="0" marT="0" marB="0" anchor="ctr"/>
                </a:tc>
                <a:extLst>
                  <a:ext uri="{0D108BD9-81ED-4DB2-BD59-A6C34878D82A}">
                    <a16:rowId xmlns:a16="http://schemas.microsoft.com/office/drawing/2014/main" val="3054637968"/>
                  </a:ext>
                </a:extLst>
              </a:tr>
              <a:tr h="473917">
                <a:tc>
                  <a:txBody>
                    <a:bodyPr/>
                    <a:lstStyle/>
                    <a:p>
                      <a:pPr marL="0" algn="ctr" rtl="0" eaLnBrk="1" latinLnBrk="0" hangingPunct="1">
                        <a:spcBef>
                          <a:spcPts val="0"/>
                        </a:spcBef>
                        <a:spcAft>
                          <a:spcPts val="0"/>
                        </a:spcAft>
                      </a:pPr>
                      <a:r>
                        <a:rPr lang="en-CA" sz="1300" kern="1200">
                          <a:effectLst/>
                        </a:rPr>
                        <a:t>10</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Agriculture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In farming, soil is cultivated for the cultivation of plants and animals are raised for food, wool, and other products.</a:t>
                      </a:r>
                    </a:p>
                  </a:txBody>
                  <a:tcPr marL="0" marR="0" marT="0" marB="0" anchor="ctr"/>
                </a:tc>
                <a:extLst>
                  <a:ext uri="{0D108BD9-81ED-4DB2-BD59-A6C34878D82A}">
                    <a16:rowId xmlns:a16="http://schemas.microsoft.com/office/drawing/2014/main" val="3956905918"/>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2701516"/>
            <a:ext cx="6815669" cy="1515533"/>
          </a:xfrm>
        </p:spPr>
        <p:txBody>
          <a:bodyPr>
            <a:normAutofit/>
          </a:bodyPr>
          <a:lstStyle/>
          <a:p>
            <a:pPr>
              <a:lnSpc>
                <a:spcPct val="90000"/>
              </a:lnSpc>
            </a:pPr>
            <a:r>
              <a:rPr lang="en-CA" sz="5000">
                <a:solidFill>
                  <a:schemeClr val="bg1"/>
                </a:solidFill>
              </a:rPr>
              <a:t>Business Understanding </a:t>
            </a:r>
            <a:br>
              <a:rPr lang="en-CA" sz="5000">
                <a:solidFill>
                  <a:schemeClr val="bg1"/>
                </a:solidFill>
              </a:rPr>
            </a:br>
            <a:r>
              <a:rPr lang="en-CA" sz="5000">
                <a:solidFill>
                  <a:schemeClr val="bg1"/>
                </a:solidFill>
              </a:rPr>
              <a:t>Low Level</a:t>
            </a:r>
            <a:endParaRPr lang="en-US" sz="5000">
              <a:solidFill>
                <a:schemeClr val="bg1"/>
              </a:solidFill>
            </a:endParaRP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chemeClr val="tx1"/>
                </a:solidFill>
              </a:rPr>
              <a:t>Business Questions</a:t>
            </a: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482084"/>
            <a:ext cx="10597729" cy="3741237"/>
          </a:xfrm>
        </p:spPr>
        <p:txBody>
          <a:bodyPr vert="horz" lIns="91440" tIns="45720" rIns="91440" bIns="45720" rtlCol="0" anchor="ctr">
            <a:noAutofit/>
          </a:bodyPr>
          <a:lstStyle/>
          <a:p>
            <a:pPr marL="514350" indent="-514350">
              <a:buAutoNum type="arabicPeriod"/>
            </a:pPr>
            <a:r>
              <a:rPr lang="en-US" sz="1800">
                <a:ea typeface="+mn-lt"/>
                <a:cs typeface="+mn-lt"/>
              </a:rPr>
              <a:t>What is the Canadian diet, and does it meet the guideline of health and balance? How productive is Canada’s agriculture industry, how much of Canada’s population can be fed on food grown nationally? </a:t>
            </a:r>
            <a:endParaRPr lang="en-US"/>
          </a:p>
          <a:p>
            <a:pPr marL="514350" indent="-514350">
              <a:buAutoNum type="arabicPeriod"/>
            </a:pPr>
            <a:r>
              <a:rPr lang="en-US" sz="1800">
                <a:ea typeface="+mn-lt"/>
                <a:cs typeface="+mn-lt"/>
              </a:rPr>
              <a:t>Who are our trade partners, how does trade affect us, what is our food availability and how secure is our food future?</a:t>
            </a:r>
          </a:p>
          <a:p>
            <a:pPr marL="514350" indent="-514350">
              <a:buAutoNum type="arabicPeriod"/>
            </a:pPr>
            <a:r>
              <a:rPr lang="en-US" sz="1800">
                <a:ea typeface="+mn-lt"/>
                <a:cs typeface="+mn-lt"/>
              </a:rPr>
              <a:t>What food is wasted the most and what can be done to reduce the impact on Canadians?</a:t>
            </a:r>
          </a:p>
          <a:p>
            <a:pPr marL="514350" indent="-514350">
              <a:buAutoNum type="arabicPeriod"/>
            </a:pPr>
            <a:r>
              <a:rPr lang="en-US" sz="1800">
                <a:ea typeface="+mn-lt"/>
                <a:cs typeface="+mn-lt"/>
              </a:rPr>
              <a:t> Which sectors of Canada’s food industry have the highest profits? Which sectors need improvement? How would these sectors improve their performance?</a:t>
            </a:r>
          </a:p>
          <a:p>
            <a:pPr marL="514350" indent="-514350">
              <a:buAutoNum type="arabicPeriod"/>
            </a:pPr>
            <a:r>
              <a:rPr lang="en-US" sz="1800">
                <a:ea typeface="+mn-lt"/>
                <a:cs typeface="+mn-lt"/>
              </a:rPr>
              <a:t>What was the effect of COVID-19 on Canada’s restaurant industry? What was its effect on personal cooking? Which should Canadians invest more resources in?</a:t>
            </a:r>
          </a:p>
          <a:p>
            <a:pPr marL="514350" indent="-514350">
              <a:buAutoNum type="arabicPeriod"/>
            </a:pPr>
            <a:r>
              <a:rPr lang="en-US" sz="1800">
                <a:ea typeface="+mn-lt"/>
                <a:cs typeface="+mn-lt"/>
              </a:rPr>
              <a:t>Which sectors of the food industry are seeing accelerated innovation? Which areas are lacking and what can be done to increase efficiency or innovation?</a:t>
            </a: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2691746"/>
            <a:ext cx="6815669" cy="1515533"/>
          </a:xfrm>
        </p:spPr>
        <p:txBody>
          <a:bodyPr>
            <a:normAutofit/>
          </a:bodyPr>
          <a:lstStyle/>
          <a:p>
            <a:pPr>
              <a:lnSpc>
                <a:spcPct val="90000"/>
              </a:lnSpc>
            </a:pPr>
            <a:r>
              <a:rPr lang="en-CA" sz="5000">
                <a:solidFill>
                  <a:schemeClr val="bg1"/>
                </a:solidFill>
              </a:rPr>
              <a:t>Data Understanding</a:t>
            </a:r>
            <a:br>
              <a:rPr lang="en-CA" sz="5000">
                <a:solidFill>
                  <a:schemeClr val="bg1"/>
                </a:solidFill>
              </a:rPr>
            </a:br>
            <a:r>
              <a:rPr lang="en-CA" sz="5000">
                <a:solidFill>
                  <a:schemeClr val="bg1"/>
                </a:solidFill>
              </a:rPr>
              <a:t>Low Level</a:t>
            </a:r>
            <a:endParaRPr lang="en-US" sz="5000">
              <a:solidFill>
                <a:schemeClr val="bg1"/>
              </a:solidFill>
            </a:endParaRP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952108" y="954756"/>
            <a:ext cx="2730414" cy="4946003"/>
          </a:xfrm>
        </p:spPr>
        <p:txBody>
          <a:bodyPr>
            <a:normAutofit/>
          </a:bodyPr>
          <a:lstStyle/>
          <a:p>
            <a:r>
              <a:rPr lang="en-CA">
                <a:solidFill>
                  <a:srgbClr val="FFFFFF"/>
                </a:solidFill>
              </a:rPr>
              <a:t>Data Set(s)</a:t>
            </a:r>
          </a:p>
        </p:txBody>
      </p:sp>
      <p:sp>
        <p:nvSpPr>
          <p:cNvPr id="30" name="Rectangle 29">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5140934" y="469900"/>
            <a:ext cx="5953630" cy="5405968"/>
          </a:xfrm>
        </p:spPr>
        <p:txBody>
          <a:bodyPr anchor="ctr">
            <a:normAutofit/>
          </a:bodyPr>
          <a:lstStyle/>
          <a:p>
            <a:r>
              <a:rPr lang="en-US" sz="1100">
                <a:latin typeface="Calibri"/>
                <a:ea typeface="Segoe UI"/>
                <a:cs typeface="Segoe UI"/>
              </a:rPr>
              <a:t>Global Diet Database: </a:t>
            </a:r>
            <a:r>
              <a:rPr lang="en-US" sz="1100">
                <a:ea typeface="+mn-lt"/>
                <a:cs typeface="+mn-lt"/>
                <a:hlinkClick r:id="rId4"/>
              </a:rPr>
              <a:t>https://www.globaldietarydatabase.org/data-download</a:t>
            </a:r>
            <a:r>
              <a:rPr lang="en-US" sz="1100">
                <a:ea typeface="+mn-lt"/>
                <a:cs typeface="+mn-lt"/>
              </a:rPr>
              <a:t> </a:t>
            </a:r>
            <a:endParaRPr lang="en-US" sz="1100">
              <a:latin typeface="Calibri"/>
              <a:ea typeface="Calibri"/>
              <a:cs typeface="Calibri"/>
            </a:endParaRPr>
          </a:p>
          <a:p>
            <a:r>
              <a:rPr lang="en-US" sz="1100">
                <a:latin typeface="Calibri"/>
                <a:ea typeface="Segoe UI"/>
                <a:cs typeface="Segoe UI"/>
              </a:rPr>
              <a:t>Food pyramid, balanced diet:</a:t>
            </a:r>
            <a:r>
              <a:rPr lang="en-US" sz="1100">
                <a:latin typeface="Calibri"/>
                <a:ea typeface="+mn-lt"/>
                <a:cs typeface="Segoe UI"/>
              </a:rPr>
              <a:t> </a:t>
            </a:r>
            <a:r>
              <a:rPr lang="en-US" sz="1100">
                <a:ea typeface="+mn-lt"/>
                <a:cs typeface="+mn-lt"/>
                <a:hlinkClick r:id="rId5"/>
              </a:rPr>
              <a:t>https://www.emedicinehealth.com/what_is_the_food_pyramid_now/article_em.htm#:~:text=The%20food%20pyramid%20was%20replaced,food%20plate%3A%20%E2%80%9CMyPlate.%E2%80%9D&amp;text=A%20smaller%20circle%20appears%20next%20to%20the%20plate%20that%20represents%20dairy.&amp;text=Oils%20should%20be%20consumed%20in%20moderation</a:t>
            </a:r>
            <a:r>
              <a:rPr lang="en-US" sz="1100">
                <a:ea typeface="+mn-lt"/>
                <a:cs typeface="+mn-lt"/>
              </a:rPr>
              <a:t>.  </a:t>
            </a:r>
          </a:p>
          <a:p>
            <a:pPr>
              <a:buSzPct val="114999"/>
            </a:pPr>
            <a:r>
              <a:rPr lang="en-US" sz="1100">
                <a:latin typeface="Calibri"/>
                <a:cs typeface="Segoe UI"/>
              </a:rPr>
              <a:t>Food and Agriculture Organization of the United Nations Stat Data: </a:t>
            </a:r>
            <a:r>
              <a:rPr lang="en-US" sz="1100">
                <a:ea typeface="+mn-lt"/>
                <a:cs typeface="+mn-lt"/>
                <a:hlinkClick r:id="rId6"/>
              </a:rPr>
              <a:t>http://www.fao.org/faostat/en/#data/QCL</a:t>
            </a:r>
            <a:r>
              <a:rPr lang="en-US" sz="1100">
                <a:ea typeface="+mn-lt"/>
                <a:cs typeface="+mn-lt"/>
              </a:rPr>
              <a:t> </a:t>
            </a:r>
          </a:p>
          <a:p>
            <a:pPr>
              <a:buSzPct val="114999"/>
            </a:pPr>
            <a:r>
              <a:rPr lang="en-US" sz="1100"/>
              <a:t>Imports and Exports Data: </a:t>
            </a:r>
            <a:r>
              <a:rPr lang="en-US" sz="1100">
                <a:ea typeface="+mn-lt"/>
                <a:cs typeface="+mn-lt"/>
                <a:hlinkClick r:id="rId7"/>
              </a:rPr>
              <a:t>https://www5.statcan.gc.ca/cimt-cicm/home-accueil?lang=eng</a:t>
            </a:r>
            <a:r>
              <a:rPr lang="en-US" sz="1100">
                <a:ea typeface="+mn-lt"/>
                <a:cs typeface="+mn-lt"/>
              </a:rPr>
              <a:t> </a:t>
            </a:r>
          </a:p>
          <a:p>
            <a:pPr>
              <a:buSzPct val="114999"/>
            </a:pPr>
            <a:r>
              <a:rPr lang="en-US" sz="1100"/>
              <a:t>Supply and Disposition Dataset: </a:t>
            </a:r>
            <a:r>
              <a:rPr lang="en-US" sz="1100">
                <a:ea typeface="+mn-lt"/>
                <a:cs typeface="+mn-lt"/>
                <a:hlinkClick r:id="rId8"/>
              </a:rPr>
              <a:t>https://www150.statcan.gc.ca/t1/tbl1/en/tv.action?pid=3210005301</a:t>
            </a:r>
            <a:r>
              <a:rPr lang="en-US" sz="1100">
                <a:ea typeface="+mn-lt"/>
                <a:cs typeface="+mn-lt"/>
              </a:rPr>
              <a:t> </a:t>
            </a:r>
            <a:endParaRPr lang="en-US" sz="1100"/>
          </a:p>
          <a:p>
            <a:pPr>
              <a:buSzPct val="114999"/>
            </a:pPr>
            <a:r>
              <a:rPr lang="en-US" sz="1100"/>
              <a:t>Food Availability Dataset: </a:t>
            </a:r>
            <a:r>
              <a:rPr lang="en-US" sz="1100">
                <a:ea typeface="+mn-lt"/>
                <a:cs typeface="+mn-lt"/>
                <a:hlinkClick r:id="rId9"/>
              </a:rPr>
              <a:t>https://www150.statcan.gc.ca/t1/tbl1/en/tv.action?pid=3210005401</a:t>
            </a:r>
            <a:r>
              <a:rPr lang="en-US" sz="1100">
                <a:ea typeface="+mn-lt"/>
                <a:cs typeface="+mn-lt"/>
              </a:rPr>
              <a:t> </a:t>
            </a:r>
            <a:endParaRPr lang="en-US"/>
          </a:p>
          <a:p>
            <a:pPr>
              <a:buSzPct val="114999"/>
            </a:pPr>
            <a:r>
              <a:rPr lang="en-US" sz="1100"/>
              <a:t>Financial Performance Data: </a:t>
            </a:r>
            <a:r>
              <a:rPr lang="en-US" sz="1100">
                <a:ea typeface="+mn-lt"/>
                <a:cs typeface="+mn-lt"/>
                <a:hlinkClick r:id="rId10"/>
              </a:rPr>
              <a:t>https://www.ic.gc.ca/app/sme-pme/bnchmrkngtl/rprt-flw.pub;jsessionid=0001g90-GHBkhZgDOU_LWgxB1Lw:8EBCVNKF9?execution=e1s1</a:t>
            </a:r>
            <a:r>
              <a:rPr lang="en-US" sz="1100">
                <a:ea typeface="+mn-lt"/>
                <a:cs typeface="+mn-lt"/>
              </a:rPr>
              <a:t> </a:t>
            </a:r>
            <a:endParaRPr lang="en-US" sz="1100"/>
          </a:p>
          <a:p>
            <a:pPr>
              <a:buSzPct val="114999"/>
            </a:pPr>
            <a:r>
              <a:rPr lang="en-US" sz="1100"/>
              <a:t>Consumer Price Index Data: </a:t>
            </a:r>
            <a:r>
              <a:rPr lang="en-US" sz="1100">
                <a:ea typeface="+mn-lt"/>
                <a:cs typeface="+mn-lt"/>
                <a:hlinkClick r:id="rId11"/>
              </a:rPr>
              <a:t>https://www150.statcan.gc.ca/t1/tbl1/en/tv.action?pid=1810000401</a:t>
            </a:r>
            <a:r>
              <a:rPr lang="en-US" sz="1100">
                <a:ea typeface="+mn-lt"/>
                <a:cs typeface="+mn-lt"/>
              </a:rPr>
              <a:t> </a:t>
            </a:r>
            <a:endParaRPr lang="en-US" sz="1100"/>
          </a:p>
          <a:p>
            <a:pPr>
              <a:buSzPct val="114999"/>
            </a:pPr>
            <a:r>
              <a:rPr lang="en-US" sz="1100"/>
              <a:t>Gross Domestic Product: </a:t>
            </a:r>
            <a:r>
              <a:rPr lang="en-US" sz="1100">
                <a:ea typeface="+mn-lt"/>
                <a:cs typeface="+mn-lt"/>
                <a:hlinkClick r:id="rId12"/>
              </a:rPr>
              <a:t>https://www150.statcan.gc.ca/t1/tbl1/en/tv.action?pid=3610043401</a:t>
            </a:r>
            <a:r>
              <a:rPr lang="en-US" sz="1100">
                <a:ea typeface="+mn-lt"/>
                <a:cs typeface="+mn-lt"/>
              </a:rPr>
              <a:t> </a:t>
            </a:r>
            <a:endParaRPr lang="en-US" sz="1100"/>
          </a:p>
          <a:p>
            <a:pPr>
              <a:buSzPct val="114999"/>
            </a:pPr>
            <a:r>
              <a:rPr lang="en-US" sz="1100"/>
              <a:t>Agri-Food Innovation Council Innovation Report 2017: </a:t>
            </a:r>
            <a:r>
              <a:rPr lang="en-US" sz="1100">
                <a:ea typeface="+mn-lt"/>
                <a:cs typeface="+mn-lt"/>
                <a:hlinkClick r:id="rId13"/>
              </a:rPr>
              <a:t>https://www.aic.ca/publications/an-overview-of-the-canadian-agricultural-innovation-system/</a:t>
            </a:r>
            <a:r>
              <a:rPr lang="en-US" sz="1100">
                <a:ea typeface="+mn-lt"/>
                <a:cs typeface="+mn-lt"/>
              </a:rPr>
              <a:t> </a:t>
            </a:r>
            <a:endParaRPr lang="en-US" sz="1100"/>
          </a:p>
          <a:p>
            <a:pPr>
              <a:buSzPct val="114999"/>
            </a:pPr>
            <a:r>
              <a:rPr lang="en-US" sz="1100"/>
              <a:t>Alberta Innovates Project Library: </a:t>
            </a:r>
            <a:r>
              <a:rPr lang="en-US" sz="1100">
                <a:ea typeface="+mn-lt"/>
                <a:cs typeface="+mn-lt"/>
                <a:hlinkClick r:id="rId14"/>
              </a:rPr>
              <a:t>https://albertainnovates.ca/focus-areas/clean-resources/project-library/</a:t>
            </a:r>
            <a:r>
              <a:rPr lang="en-US" sz="1100">
                <a:ea typeface="+mn-lt"/>
                <a:cs typeface="+mn-lt"/>
              </a:rPr>
              <a:t> </a:t>
            </a:r>
            <a:endParaRPr lang="en-US" sz="1100"/>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a:normAutofit/>
          </a:bodyPr>
          <a:lstStyle/>
          <a:p>
            <a:r>
              <a:rPr lang="en-CA">
                <a:solidFill>
                  <a:schemeClr val="bg1"/>
                </a:solidFill>
              </a:rPr>
              <a:t>Modeling &amp; Evaluation</a:t>
            </a: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1</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205922" y="723900"/>
            <a:ext cx="5953630" cy="5405968"/>
          </a:xfrm>
        </p:spPr>
        <p:txBody>
          <a:bodyPr anchor="ctr">
            <a:normAutofit/>
          </a:bodyPr>
          <a:lstStyle/>
          <a:p>
            <a:pPr marL="0" indent="0">
              <a:buNone/>
            </a:pPr>
            <a:r>
              <a:rPr lang="en-US">
                <a:solidFill>
                  <a:schemeClr val="bg1"/>
                </a:solidFill>
              </a:rPr>
              <a:t>What is the Canadian diet, and does it meet the guideline of health and balance? How productive is Canada’s agriculture industry, how much of Canada’s population can be fed on food grown nationally? </a:t>
            </a:r>
            <a:endParaRPr lang="en-US"/>
          </a:p>
        </p:txBody>
      </p:sp>
    </p:spTree>
    <p:extLst>
      <p:ext uri="{BB962C8B-B14F-4D97-AF65-F5344CB8AC3E}">
        <p14:creationId xmlns:p14="http://schemas.microsoft.com/office/powerpoint/2010/main" val="3294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D0111-24F5-4A60-89D2-03D25A537872}"/>
              </a:ext>
            </a:extLst>
          </p:cNvPr>
          <p:cNvSpPr>
            <a:spLocks noGrp="1"/>
          </p:cNvSpPr>
          <p:nvPr>
            <p:ph type="title"/>
          </p:nvPr>
        </p:nvSpPr>
        <p:spPr>
          <a:xfrm>
            <a:off x="804421" y="796374"/>
            <a:ext cx="10583158" cy="880027"/>
          </a:xfrm>
        </p:spPr>
        <p:txBody>
          <a:bodyPr>
            <a:normAutofit/>
          </a:bodyPr>
          <a:lstStyle/>
          <a:p>
            <a:r>
              <a:rPr lang="en-US">
                <a:solidFill>
                  <a:srgbClr val="FFFFFF"/>
                </a:solidFill>
              </a:rPr>
              <a:t>Perspective</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0B928-3954-440E-878A-0533BB88A607}"/>
              </a:ext>
            </a:extLst>
          </p:cNvPr>
          <p:cNvSpPr>
            <a:spLocks noGrp="1"/>
          </p:cNvSpPr>
          <p:nvPr>
            <p:ph idx="1"/>
          </p:nvPr>
        </p:nvSpPr>
        <p:spPr>
          <a:xfrm>
            <a:off x="1295401" y="2612256"/>
            <a:ext cx="9601196" cy="3263612"/>
          </a:xfrm>
        </p:spPr>
        <p:txBody>
          <a:bodyPr>
            <a:normAutofit/>
          </a:bodyPr>
          <a:lstStyle/>
          <a:p>
            <a:pPr marL="0" indent="0">
              <a:buNone/>
            </a:pPr>
            <a:r>
              <a:rPr lang="en-CA" dirty="0">
                <a:ea typeface="+mn-lt"/>
                <a:cs typeface="+mn-lt"/>
              </a:rPr>
              <a:t>This analysis is conducted for entrepreneurs, business owners, and investors looking to invest in Canada’s food industry. The analysis provides a deep dive into the different markets and highlights the Canadian diet as well as a look into Canada’s production and international trade to determine the country’s food security. We investigate biggest contributors to waste and highlight areas of improvement. We also analyze the effect of COVID-19 on the industry and Canadian behaviour. Finally, we present some innovate projects that have recently received funding and present their topics of discussion.</a:t>
            </a:r>
            <a:r>
              <a:rPr lang="en-US" dirty="0">
                <a:ea typeface="+mn-lt"/>
                <a:cs typeface="+mn-lt"/>
              </a:rPr>
              <a:t> </a:t>
            </a:r>
            <a:endParaRPr lang="en-US" dirty="0"/>
          </a:p>
        </p:txBody>
      </p:sp>
    </p:spTree>
    <p:extLst>
      <p:ext uri="{BB962C8B-B14F-4D97-AF65-F5344CB8AC3E}">
        <p14:creationId xmlns:p14="http://schemas.microsoft.com/office/powerpoint/2010/main" val="1507434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DBAA-BE09-4722-B131-63D51359EC8C}"/>
              </a:ext>
            </a:extLst>
          </p:cNvPr>
          <p:cNvSpPr>
            <a:spLocks noGrp="1"/>
          </p:cNvSpPr>
          <p:nvPr>
            <p:ph type="title" idx="4294967295"/>
          </p:nvPr>
        </p:nvSpPr>
        <p:spPr>
          <a:xfrm>
            <a:off x="1295400" y="751851"/>
            <a:ext cx="9601200" cy="1303337"/>
          </a:xfrm>
        </p:spPr>
        <p:txBody>
          <a:bodyPr/>
          <a:lstStyle/>
          <a:p>
            <a:r>
              <a:rPr lang="en-US" dirty="0">
                <a:cs typeface="Calibri Light"/>
              </a:rPr>
              <a:t>Data Preparation – Question 1</a:t>
            </a:r>
            <a:endParaRPr lang="en-US" dirty="0"/>
          </a:p>
        </p:txBody>
      </p:sp>
      <p:pic>
        <p:nvPicPr>
          <p:cNvPr id="5" name="Picture 4">
            <a:extLst>
              <a:ext uri="{FF2B5EF4-FFF2-40B4-BE49-F238E27FC236}">
                <a16:creationId xmlns:a16="http://schemas.microsoft.com/office/drawing/2014/main" id="{3845DEB3-27F8-40EE-BDCA-64D4D13D979C}"/>
              </a:ext>
            </a:extLst>
          </p:cNvPr>
          <p:cNvPicPr>
            <a:picLocks noChangeAspect="1"/>
          </p:cNvPicPr>
          <p:nvPr/>
        </p:nvPicPr>
        <p:blipFill>
          <a:blip r:embed="rId2"/>
          <a:stretch>
            <a:fillRect/>
          </a:stretch>
        </p:blipFill>
        <p:spPr>
          <a:xfrm>
            <a:off x="976312" y="1819469"/>
            <a:ext cx="3893320" cy="2294206"/>
          </a:xfrm>
          <a:prstGeom prst="rect">
            <a:avLst/>
          </a:prstGeom>
        </p:spPr>
      </p:pic>
      <p:pic>
        <p:nvPicPr>
          <p:cNvPr id="7" name="Picture 6">
            <a:extLst>
              <a:ext uri="{FF2B5EF4-FFF2-40B4-BE49-F238E27FC236}">
                <a16:creationId xmlns:a16="http://schemas.microsoft.com/office/drawing/2014/main" id="{D59711C0-4A61-4889-BCA2-97063146BBAA}"/>
              </a:ext>
            </a:extLst>
          </p:cNvPr>
          <p:cNvPicPr>
            <a:picLocks noChangeAspect="1"/>
          </p:cNvPicPr>
          <p:nvPr/>
        </p:nvPicPr>
        <p:blipFill>
          <a:blip r:embed="rId3"/>
          <a:stretch>
            <a:fillRect/>
          </a:stretch>
        </p:blipFill>
        <p:spPr>
          <a:xfrm>
            <a:off x="721202" y="4303062"/>
            <a:ext cx="4403540" cy="999501"/>
          </a:xfrm>
          <a:prstGeom prst="rect">
            <a:avLst/>
          </a:prstGeom>
        </p:spPr>
      </p:pic>
      <p:pic>
        <p:nvPicPr>
          <p:cNvPr id="9" name="Picture 8">
            <a:extLst>
              <a:ext uri="{FF2B5EF4-FFF2-40B4-BE49-F238E27FC236}">
                <a16:creationId xmlns:a16="http://schemas.microsoft.com/office/drawing/2014/main" id="{DE0999F1-ADB7-437C-9E2A-0D2106ADC331}"/>
              </a:ext>
            </a:extLst>
          </p:cNvPr>
          <p:cNvPicPr>
            <a:picLocks noChangeAspect="1"/>
          </p:cNvPicPr>
          <p:nvPr/>
        </p:nvPicPr>
        <p:blipFill>
          <a:blip r:embed="rId4"/>
          <a:stretch>
            <a:fillRect/>
          </a:stretch>
        </p:blipFill>
        <p:spPr>
          <a:xfrm>
            <a:off x="5504183" y="2277779"/>
            <a:ext cx="5892868" cy="1627609"/>
          </a:xfrm>
          <a:prstGeom prst="rect">
            <a:avLst/>
          </a:prstGeom>
        </p:spPr>
      </p:pic>
    </p:spTree>
    <p:extLst>
      <p:ext uri="{BB962C8B-B14F-4D97-AF65-F5344CB8AC3E}">
        <p14:creationId xmlns:p14="http://schemas.microsoft.com/office/powerpoint/2010/main" val="110722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DBAA-BE09-4722-B131-63D51359EC8C}"/>
              </a:ext>
            </a:extLst>
          </p:cNvPr>
          <p:cNvSpPr>
            <a:spLocks noGrp="1"/>
          </p:cNvSpPr>
          <p:nvPr>
            <p:ph type="title" idx="4294967295"/>
          </p:nvPr>
        </p:nvSpPr>
        <p:spPr>
          <a:xfrm>
            <a:off x="1295400" y="751851"/>
            <a:ext cx="9601200" cy="1303337"/>
          </a:xfrm>
        </p:spPr>
        <p:txBody>
          <a:bodyPr/>
          <a:lstStyle/>
          <a:p>
            <a:r>
              <a:rPr lang="en-US" dirty="0">
                <a:cs typeface="Calibri Light"/>
              </a:rPr>
              <a:t>Data Preparation</a:t>
            </a:r>
            <a:endParaRPr lang="en-US" dirty="0"/>
          </a:p>
        </p:txBody>
      </p:sp>
      <p:pic>
        <p:nvPicPr>
          <p:cNvPr id="6" name="Picture 5">
            <a:extLst>
              <a:ext uri="{FF2B5EF4-FFF2-40B4-BE49-F238E27FC236}">
                <a16:creationId xmlns:a16="http://schemas.microsoft.com/office/drawing/2014/main" id="{0B9A8D9A-53A7-43E2-A7DA-DE86C6E0FD75}"/>
              </a:ext>
            </a:extLst>
          </p:cNvPr>
          <p:cNvPicPr>
            <a:picLocks noChangeAspect="1"/>
          </p:cNvPicPr>
          <p:nvPr/>
        </p:nvPicPr>
        <p:blipFill>
          <a:blip r:embed="rId2"/>
          <a:stretch>
            <a:fillRect/>
          </a:stretch>
        </p:blipFill>
        <p:spPr>
          <a:xfrm>
            <a:off x="6195527" y="2482138"/>
            <a:ext cx="4876800" cy="3181350"/>
          </a:xfrm>
          <a:prstGeom prst="rect">
            <a:avLst/>
          </a:prstGeom>
        </p:spPr>
      </p:pic>
      <p:pic>
        <p:nvPicPr>
          <p:cNvPr id="10" name="Picture 9">
            <a:extLst>
              <a:ext uri="{FF2B5EF4-FFF2-40B4-BE49-F238E27FC236}">
                <a16:creationId xmlns:a16="http://schemas.microsoft.com/office/drawing/2014/main" id="{663DB81F-1787-4097-AF8A-2C8C835002B4}"/>
              </a:ext>
            </a:extLst>
          </p:cNvPr>
          <p:cNvPicPr>
            <a:picLocks noChangeAspect="1"/>
          </p:cNvPicPr>
          <p:nvPr/>
        </p:nvPicPr>
        <p:blipFill>
          <a:blip r:embed="rId3"/>
          <a:stretch>
            <a:fillRect/>
          </a:stretch>
        </p:blipFill>
        <p:spPr>
          <a:xfrm>
            <a:off x="858093" y="2722316"/>
            <a:ext cx="5237907" cy="1933660"/>
          </a:xfrm>
          <a:prstGeom prst="rect">
            <a:avLst/>
          </a:prstGeom>
        </p:spPr>
      </p:pic>
    </p:spTree>
    <p:extLst>
      <p:ext uri="{BB962C8B-B14F-4D97-AF65-F5344CB8AC3E}">
        <p14:creationId xmlns:p14="http://schemas.microsoft.com/office/powerpoint/2010/main" val="212465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dirty="0"/>
              <a:t>Visualization – Dashboard</a:t>
            </a:r>
          </a:p>
        </p:txBody>
      </p:sp>
    </p:spTree>
    <p:extLst>
      <p:ext uri="{BB962C8B-B14F-4D97-AF65-F5344CB8AC3E}">
        <p14:creationId xmlns:p14="http://schemas.microsoft.com/office/powerpoint/2010/main" val="74314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625364" y="611774"/>
            <a:ext cx="10914787" cy="1718738"/>
          </a:xfrm>
        </p:spPr>
        <p:txBody>
          <a:bodyPr vert="horz" lIns="91440" tIns="45720" rIns="91440" bIns="45720" rtlCol="0" anchor="ctr">
            <a:noAutofit/>
          </a:bodyPr>
          <a:lstStyle/>
          <a:p>
            <a:r>
              <a:rPr lang="en-US" sz="3200">
                <a:solidFill>
                  <a:schemeClr val="tx1"/>
                </a:solidFill>
                <a:latin typeface="Garamond"/>
                <a:cs typeface="Calibri"/>
              </a:rPr>
              <a:t>What is the Canadian diet, and does it meet the guideline of health and balance? How much of Canada’s population can be fed on food grown nationally? </a:t>
            </a:r>
            <a:endParaRPr lang="en-CA" sz="3200">
              <a:solidFill>
                <a:schemeClr val="tx1"/>
              </a:solidFill>
              <a:latin typeface="Garamond"/>
              <a:ea typeface="+mj-lt"/>
              <a:cs typeface="+mj-lt"/>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526988"/>
            <a:ext cx="10597729" cy="3554657"/>
          </a:xfrm>
        </p:spPr>
        <p:txBody>
          <a:bodyPr anchor="ctr">
            <a:normAutofit/>
          </a:bodyPr>
          <a:lstStyle/>
          <a:p>
            <a:r>
              <a:rPr lang="en-US" sz="2700">
                <a:latin typeface="Garamond"/>
                <a:cs typeface="Calibri"/>
              </a:rPr>
              <a:t>Canadians meet diet guidelines but much of Canada's population is on the lower middle limits of a balanced diet. Neither location nor level of education play major roles in the Canadian diet, and throughout the country, as Canadians get older, their diet balances out and remains steady through their adult lives.</a:t>
            </a:r>
            <a:endParaRPr lang="en-US">
              <a:latin typeface="Garamond"/>
            </a:endParaRPr>
          </a:p>
          <a:p>
            <a:r>
              <a:rPr lang="en-US" sz="2700">
                <a:latin typeface="Garamond"/>
                <a:cs typeface="Calibri"/>
              </a:rPr>
              <a:t>Diet needs can be met in Canada through food produced locally such as grains, meats and vegetables. Canadians need to trade internationally for fruits and to introduce variety into the diet. </a:t>
            </a:r>
          </a:p>
        </p:txBody>
      </p:sp>
    </p:spTree>
    <p:extLst>
      <p:ext uri="{BB962C8B-B14F-4D97-AF65-F5344CB8AC3E}">
        <p14:creationId xmlns:p14="http://schemas.microsoft.com/office/powerpoint/2010/main" val="2198203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60045" y="954756"/>
            <a:ext cx="2730414" cy="4946003"/>
          </a:xfrm>
        </p:spPr>
        <p:txBody>
          <a:bodyPr>
            <a:normAutofit/>
          </a:bodyPr>
          <a:lstStyle/>
          <a:p>
            <a:r>
              <a:rPr lang="en-US">
                <a:solidFill>
                  <a:srgbClr val="FFFFFF"/>
                </a:solidFill>
              </a:rPr>
              <a:t>Question 2</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26547" y="723900"/>
            <a:ext cx="5953630" cy="5405968"/>
          </a:xfrm>
        </p:spPr>
        <p:txBody>
          <a:bodyPr anchor="ctr">
            <a:normAutofit/>
          </a:bodyPr>
          <a:lstStyle/>
          <a:p>
            <a:pPr marL="0" indent="0">
              <a:buNone/>
            </a:pPr>
            <a:r>
              <a:rPr lang="en-US">
                <a:solidFill>
                  <a:schemeClr val="bg1"/>
                </a:solidFill>
              </a:rPr>
              <a:t>Who are our trade partners, how does trade affect us, what is our food availability and how secure is our food future? </a:t>
            </a:r>
          </a:p>
        </p:txBody>
      </p:sp>
    </p:spTree>
    <p:extLst>
      <p:ext uri="{BB962C8B-B14F-4D97-AF65-F5344CB8AC3E}">
        <p14:creationId xmlns:p14="http://schemas.microsoft.com/office/powerpoint/2010/main" val="310201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3DD5-E2F8-48E2-B15D-D5F473FD13B3}"/>
              </a:ext>
            </a:extLst>
          </p:cNvPr>
          <p:cNvSpPr>
            <a:spLocks noGrp="1"/>
          </p:cNvSpPr>
          <p:nvPr>
            <p:ph type="title" idx="4294967295"/>
          </p:nvPr>
        </p:nvSpPr>
        <p:spPr>
          <a:xfrm>
            <a:off x="1295400" y="768059"/>
            <a:ext cx="9601200" cy="1303337"/>
          </a:xfrm>
        </p:spPr>
        <p:txBody>
          <a:bodyPr/>
          <a:lstStyle/>
          <a:p>
            <a:r>
              <a:rPr lang="en-US" dirty="0">
                <a:cs typeface="Calibri Light"/>
              </a:rPr>
              <a:t>Data Preparation</a:t>
            </a:r>
            <a:endParaRPr lang="en-US" dirty="0"/>
          </a:p>
        </p:txBody>
      </p:sp>
      <p:pic>
        <p:nvPicPr>
          <p:cNvPr id="5" name="Picture 4">
            <a:extLst>
              <a:ext uri="{FF2B5EF4-FFF2-40B4-BE49-F238E27FC236}">
                <a16:creationId xmlns:a16="http://schemas.microsoft.com/office/drawing/2014/main" id="{B57F3B6C-3B11-4C2E-B999-2EF711C4E984}"/>
              </a:ext>
            </a:extLst>
          </p:cNvPr>
          <p:cNvPicPr>
            <a:picLocks noChangeAspect="1"/>
          </p:cNvPicPr>
          <p:nvPr/>
        </p:nvPicPr>
        <p:blipFill>
          <a:blip r:embed="rId2"/>
          <a:stretch>
            <a:fillRect/>
          </a:stretch>
        </p:blipFill>
        <p:spPr>
          <a:xfrm>
            <a:off x="1358577" y="2657862"/>
            <a:ext cx="5452770" cy="2463671"/>
          </a:xfrm>
          <a:prstGeom prst="rect">
            <a:avLst/>
          </a:prstGeom>
        </p:spPr>
      </p:pic>
      <p:pic>
        <p:nvPicPr>
          <p:cNvPr id="7" name="Picture 6">
            <a:extLst>
              <a:ext uri="{FF2B5EF4-FFF2-40B4-BE49-F238E27FC236}">
                <a16:creationId xmlns:a16="http://schemas.microsoft.com/office/drawing/2014/main" id="{7D925A29-30F7-4DF9-BDB5-043C6F3C61E1}"/>
              </a:ext>
            </a:extLst>
          </p:cNvPr>
          <p:cNvPicPr>
            <a:picLocks noChangeAspect="1"/>
          </p:cNvPicPr>
          <p:nvPr/>
        </p:nvPicPr>
        <p:blipFill>
          <a:blip r:embed="rId3"/>
          <a:stretch>
            <a:fillRect/>
          </a:stretch>
        </p:blipFill>
        <p:spPr>
          <a:xfrm>
            <a:off x="7089029" y="2359282"/>
            <a:ext cx="2176269" cy="3408259"/>
          </a:xfrm>
          <a:prstGeom prst="rect">
            <a:avLst/>
          </a:prstGeom>
        </p:spPr>
      </p:pic>
    </p:spTree>
    <p:extLst>
      <p:ext uri="{BB962C8B-B14F-4D97-AF65-F5344CB8AC3E}">
        <p14:creationId xmlns:p14="http://schemas.microsoft.com/office/powerpoint/2010/main" val="1676128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3DD5-E2F8-48E2-B15D-D5F473FD13B3}"/>
              </a:ext>
            </a:extLst>
          </p:cNvPr>
          <p:cNvSpPr>
            <a:spLocks noGrp="1"/>
          </p:cNvSpPr>
          <p:nvPr>
            <p:ph type="title" idx="4294967295"/>
          </p:nvPr>
        </p:nvSpPr>
        <p:spPr>
          <a:xfrm>
            <a:off x="1295400" y="768059"/>
            <a:ext cx="9601200" cy="1303337"/>
          </a:xfrm>
        </p:spPr>
        <p:txBody>
          <a:bodyPr/>
          <a:lstStyle/>
          <a:p>
            <a:r>
              <a:rPr lang="en-US" dirty="0">
                <a:cs typeface="Calibri Light"/>
              </a:rPr>
              <a:t>Data Preparation</a:t>
            </a:r>
            <a:endParaRPr lang="en-US" dirty="0"/>
          </a:p>
        </p:txBody>
      </p:sp>
      <p:pic>
        <p:nvPicPr>
          <p:cNvPr id="4" name="Picture 3">
            <a:extLst>
              <a:ext uri="{FF2B5EF4-FFF2-40B4-BE49-F238E27FC236}">
                <a16:creationId xmlns:a16="http://schemas.microsoft.com/office/drawing/2014/main" id="{FA0BE6D5-3B90-4964-A252-8D0D8E62E6E2}"/>
              </a:ext>
            </a:extLst>
          </p:cNvPr>
          <p:cNvPicPr>
            <a:picLocks noChangeAspect="1"/>
          </p:cNvPicPr>
          <p:nvPr/>
        </p:nvPicPr>
        <p:blipFill>
          <a:blip r:embed="rId2"/>
          <a:stretch>
            <a:fillRect/>
          </a:stretch>
        </p:blipFill>
        <p:spPr>
          <a:xfrm>
            <a:off x="2700337" y="2445787"/>
            <a:ext cx="6791325" cy="3086100"/>
          </a:xfrm>
          <a:prstGeom prst="rect">
            <a:avLst/>
          </a:prstGeom>
        </p:spPr>
      </p:pic>
    </p:spTree>
    <p:extLst>
      <p:ext uri="{BB962C8B-B14F-4D97-AF65-F5344CB8AC3E}">
        <p14:creationId xmlns:p14="http://schemas.microsoft.com/office/powerpoint/2010/main" val="402360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dirty="0"/>
              <a:t>Visualization – Dashboard</a:t>
            </a:r>
          </a:p>
        </p:txBody>
      </p:sp>
    </p:spTree>
    <p:extLst>
      <p:ext uri="{BB962C8B-B14F-4D97-AF65-F5344CB8AC3E}">
        <p14:creationId xmlns:p14="http://schemas.microsoft.com/office/powerpoint/2010/main" val="1110706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658452" y="1180369"/>
            <a:ext cx="10787164" cy="1207258"/>
          </a:xfrm>
        </p:spPr>
        <p:txBody>
          <a:bodyPr>
            <a:normAutofit fontScale="90000"/>
          </a:bodyPr>
          <a:lstStyle/>
          <a:p>
            <a:r>
              <a:rPr lang="en-US"/>
              <a:t>Who are our trade partners, how does trade affect us, what is our food availability and how secure is our food future?</a:t>
            </a:r>
            <a:endParaRPr lang="en-CA">
              <a:ea typeface="+mj-lt"/>
              <a:cs typeface="+mj-lt"/>
            </a:endParaRPr>
          </a:p>
          <a:p>
            <a:endParaRPr lang="en-CA">
              <a:solidFill>
                <a:srgbClr val="FFFFFF"/>
              </a:solidFill>
            </a:endParaRPr>
          </a:p>
        </p:txBody>
      </p:sp>
      <p:sp>
        <p:nvSpPr>
          <p:cNvPr id="5" name="Content Placeholder 2">
            <a:extLst>
              <a:ext uri="{FF2B5EF4-FFF2-40B4-BE49-F238E27FC236}">
                <a16:creationId xmlns:a16="http://schemas.microsoft.com/office/drawing/2014/main" id="{1575A844-D5A2-4EC3-8ABB-BA42010F39CB}"/>
              </a:ext>
            </a:extLst>
          </p:cNvPr>
          <p:cNvSpPr txBox="1">
            <a:spLocks/>
          </p:cNvSpPr>
          <p:nvPr/>
        </p:nvSpPr>
        <p:spPr>
          <a:xfrm>
            <a:off x="941856" y="2522813"/>
            <a:ext cx="10597729" cy="3711232"/>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114999"/>
            </a:pPr>
            <a:r>
              <a:rPr lang="en-US" sz="2700">
                <a:latin typeface="Garamond"/>
                <a:cs typeface="Calibri"/>
              </a:rPr>
              <a:t>Food trade continues to spread throughout the world and Canada imports 2.5x as many unique items than we produce and export.</a:t>
            </a:r>
            <a:endParaRPr lang="en-US" sz="2700">
              <a:ea typeface="+mn-lt"/>
              <a:cs typeface="+mn-lt"/>
            </a:endParaRPr>
          </a:p>
          <a:p>
            <a:pPr>
              <a:buSzPct val="114999"/>
            </a:pPr>
            <a:r>
              <a:rPr lang="en-US" sz="2700">
                <a:latin typeface="Garamond"/>
                <a:cs typeface="Calibri"/>
              </a:rPr>
              <a:t>Canada trades with many of the food producing exporters of the world. This leads to a great outlook on Canada's food security because the data extrapolated to the future shows a steady and slow increase in diet needs and national food production, as expressed by the low feature importance of date given to the Canadian diet model. </a:t>
            </a:r>
            <a:endParaRPr lang="en-US"/>
          </a:p>
          <a:p>
            <a:r>
              <a:rPr lang="en-US" sz="2700">
                <a:latin typeface="Garamond"/>
                <a:cs typeface="Calibri"/>
              </a:rPr>
              <a:t>Almost 10% of the available food is lost and much more is wasted. Every year Canada produces all the food necessary for a balanced diet and much of it wasted, creating room for efficiencies and improved management of food.</a:t>
            </a:r>
          </a:p>
        </p:txBody>
      </p:sp>
    </p:spTree>
    <p:extLst>
      <p:ext uri="{BB962C8B-B14F-4D97-AF65-F5344CB8AC3E}">
        <p14:creationId xmlns:p14="http://schemas.microsoft.com/office/powerpoint/2010/main" val="44822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83858" y="954756"/>
            <a:ext cx="2730414" cy="4946003"/>
          </a:xfrm>
        </p:spPr>
        <p:txBody>
          <a:bodyPr>
            <a:normAutofit/>
          </a:bodyPr>
          <a:lstStyle/>
          <a:p>
            <a:r>
              <a:rPr lang="en-US">
                <a:solidFill>
                  <a:srgbClr val="FFFFFF"/>
                </a:solidFill>
              </a:rPr>
              <a:t>Question 3</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97985" y="723900"/>
            <a:ext cx="5953630" cy="5405968"/>
          </a:xfrm>
        </p:spPr>
        <p:txBody>
          <a:bodyPr anchor="ctr">
            <a:normAutofit/>
          </a:bodyPr>
          <a:lstStyle/>
          <a:p>
            <a:pPr>
              <a:buNone/>
            </a:pPr>
            <a:r>
              <a:rPr lang="en-US">
                <a:solidFill>
                  <a:schemeClr val="bg1"/>
                </a:solidFill>
              </a:rPr>
              <a:t>What food is wasted the most and what can be done to reduce the impact on Canadians?</a:t>
            </a:r>
            <a:endParaRPr lang="en-US">
              <a:solidFill>
                <a:schemeClr val="bg1"/>
              </a:solidFill>
              <a:ea typeface="+mn-lt"/>
              <a:cs typeface="+mn-lt"/>
            </a:endParaRPr>
          </a:p>
        </p:txBody>
      </p:sp>
    </p:spTree>
    <p:extLst>
      <p:ext uri="{BB962C8B-B14F-4D97-AF65-F5344CB8AC3E}">
        <p14:creationId xmlns:p14="http://schemas.microsoft.com/office/powerpoint/2010/main" val="111491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sz="3400">
                <a:solidFill>
                  <a:srgbClr val="262626"/>
                </a:solidFill>
              </a:rPr>
              <a:t>Introduction </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728BADE-6090-491F-8F2E-38E39EABBB0A}"/>
              </a:ext>
            </a:extLst>
          </p:cNvPr>
          <p:cNvGraphicFramePr>
            <a:graphicFrameLocks noGrp="1"/>
          </p:cNvGraphicFramePr>
          <p:nvPr>
            <p:ph idx="1"/>
            <p:extLst>
              <p:ext uri="{D42A27DB-BD31-4B8C-83A1-F6EECF244321}">
                <p14:modId xmlns:p14="http://schemas.microsoft.com/office/powerpoint/2010/main" val="62951206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965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idx="4294967295"/>
          </p:nvPr>
        </p:nvSpPr>
        <p:spPr>
          <a:xfrm>
            <a:off x="934671" y="866877"/>
            <a:ext cx="10515600" cy="1325562"/>
          </a:xfrm>
        </p:spPr>
        <p:txBody>
          <a:bodyPr/>
          <a:lstStyle/>
          <a:p>
            <a:r>
              <a:rPr lang="en-CA" dirty="0"/>
              <a:t>Data Preparation</a:t>
            </a:r>
            <a:endParaRPr lang="en-US" dirty="0"/>
          </a:p>
        </p:txBody>
      </p:sp>
      <p:pic>
        <p:nvPicPr>
          <p:cNvPr id="4" name="Picture 4" descr="Table&#10;&#10;Description automatically generated">
            <a:extLst>
              <a:ext uri="{FF2B5EF4-FFF2-40B4-BE49-F238E27FC236}">
                <a16:creationId xmlns:a16="http://schemas.microsoft.com/office/drawing/2014/main" id="{2B9E59AE-F5B1-45EB-81BD-F1BB50208643}"/>
              </a:ext>
            </a:extLst>
          </p:cNvPr>
          <p:cNvPicPr>
            <a:picLocks noChangeAspect="1"/>
          </p:cNvPicPr>
          <p:nvPr/>
        </p:nvPicPr>
        <p:blipFill>
          <a:blip r:embed="rId3"/>
          <a:stretch>
            <a:fillRect/>
          </a:stretch>
        </p:blipFill>
        <p:spPr>
          <a:xfrm>
            <a:off x="6648694" y="2604461"/>
            <a:ext cx="4672622" cy="3384774"/>
          </a:xfrm>
          <a:prstGeom prst="rect">
            <a:avLst/>
          </a:prstGeom>
        </p:spPr>
      </p:pic>
      <p:cxnSp>
        <p:nvCxnSpPr>
          <p:cNvPr id="5" name="Straight Arrow Connector 4">
            <a:extLst>
              <a:ext uri="{FF2B5EF4-FFF2-40B4-BE49-F238E27FC236}">
                <a16:creationId xmlns:a16="http://schemas.microsoft.com/office/drawing/2014/main" id="{7551E924-5D5C-4003-94DB-6E7EEC291B0F}"/>
              </a:ext>
            </a:extLst>
          </p:cNvPr>
          <p:cNvCxnSpPr/>
          <p:nvPr/>
        </p:nvCxnSpPr>
        <p:spPr>
          <a:xfrm>
            <a:off x="5734050" y="3874843"/>
            <a:ext cx="91684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6" descr="Table&#10;&#10;Description automatically generated">
            <a:extLst>
              <a:ext uri="{FF2B5EF4-FFF2-40B4-BE49-F238E27FC236}">
                <a16:creationId xmlns:a16="http://schemas.microsoft.com/office/drawing/2014/main" id="{B970190A-2D3C-446E-AB2D-C645836DEB2A}"/>
              </a:ext>
            </a:extLst>
          </p:cNvPr>
          <p:cNvPicPr>
            <a:picLocks noChangeAspect="1"/>
          </p:cNvPicPr>
          <p:nvPr/>
        </p:nvPicPr>
        <p:blipFill>
          <a:blip r:embed="rId4"/>
          <a:stretch>
            <a:fillRect/>
          </a:stretch>
        </p:blipFill>
        <p:spPr>
          <a:xfrm>
            <a:off x="836246" y="2508106"/>
            <a:ext cx="4902200" cy="3483017"/>
          </a:xfrm>
          <a:prstGeom prst="rect">
            <a:avLst/>
          </a:prstGeom>
        </p:spPr>
      </p:pic>
    </p:spTree>
    <p:extLst>
      <p:ext uri="{BB962C8B-B14F-4D97-AF65-F5344CB8AC3E}">
        <p14:creationId xmlns:p14="http://schemas.microsoft.com/office/powerpoint/2010/main" val="309178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dirty="0"/>
              <a:t>Visualization – Dashboard</a:t>
            </a:r>
          </a:p>
        </p:txBody>
      </p:sp>
    </p:spTree>
    <p:extLst>
      <p:ext uri="{BB962C8B-B14F-4D97-AF65-F5344CB8AC3E}">
        <p14:creationId xmlns:p14="http://schemas.microsoft.com/office/powerpoint/2010/main" val="1277992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826895" y="874395"/>
            <a:ext cx="8550528" cy="1426464"/>
          </a:xfrm>
        </p:spPr>
        <p:txBody>
          <a:bodyPr vert="horz" lIns="91440" tIns="45720" rIns="91440" bIns="45720" rtlCol="0" anchor="ctr">
            <a:noAutofit/>
          </a:bodyPr>
          <a:lstStyle/>
          <a:p>
            <a:r>
              <a:rPr lang="en-US" sz="3600">
                <a:latin typeface="Garamond"/>
                <a:cs typeface="Calibri"/>
              </a:rPr>
              <a:t>What food is wasted the most and what can be done to reduce the impact on Canadians?</a:t>
            </a:r>
            <a:endParaRPr lang="en-CA" sz="3600">
              <a:solidFill>
                <a:srgbClr val="FFFFFF"/>
              </a:solidFill>
              <a:latin typeface="Garamond"/>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99894" y="2474796"/>
            <a:ext cx="10597729" cy="3283260"/>
          </a:xfrm>
        </p:spPr>
        <p:txBody>
          <a:bodyPr anchor="ctr">
            <a:normAutofit fontScale="85000" lnSpcReduction="10000"/>
          </a:bodyPr>
          <a:lstStyle/>
          <a:p>
            <a:r>
              <a:rPr lang="en-US" sz="2700">
                <a:latin typeface="Garamond"/>
                <a:cs typeface="Calibri"/>
              </a:rPr>
              <a:t>In Canada, potatoes are wasted far more than any other food, followed by pork, tomatoes, melons, and wheat flour.</a:t>
            </a:r>
            <a:endParaRPr lang="en-US" sz="2700">
              <a:latin typeface="Garamond"/>
              <a:ea typeface="+mn-lt"/>
              <a:cs typeface="+mn-lt"/>
            </a:endParaRPr>
          </a:p>
          <a:p>
            <a:r>
              <a:rPr lang="en-US" sz="2700">
                <a:latin typeface="Garamond"/>
                <a:cs typeface="Calibri"/>
              </a:rPr>
              <a:t>Potatoes constitute the overwhelming amount of food waste in Canada, therefore any efforts to reduce our waste consumption should focus mostly on potatoes. One way to reduce potato waste would be to design better storage systems that keep potatoes good and fresh for longer periods of time. This would ensure that people and businesses save more money by getting more use out of each purchased potato.</a:t>
            </a:r>
          </a:p>
          <a:p>
            <a:r>
              <a:rPr lang="en-US" sz="2700">
                <a:cs typeface="Calibri"/>
              </a:rPr>
              <a:t>Lettuce is the only major food to have trended towards less waste in Canada. More efforts should be made to study why that is and if there are any lessons to be learned.</a:t>
            </a:r>
          </a:p>
        </p:txBody>
      </p:sp>
    </p:spTree>
    <p:extLst>
      <p:ext uri="{BB962C8B-B14F-4D97-AF65-F5344CB8AC3E}">
        <p14:creationId xmlns:p14="http://schemas.microsoft.com/office/powerpoint/2010/main" val="386130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4</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74172" y="723900"/>
            <a:ext cx="5953630" cy="5405968"/>
          </a:xfrm>
        </p:spPr>
        <p:txBody>
          <a:bodyPr anchor="ctr">
            <a:normAutofit/>
          </a:bodyPr>
          <a:lstStyle/>
          <a:p>
            <a:pPr marL="0" indent="0">
              <a:buNone/>
            </a:pPr>
            <a:r>
              <a:rPr lang="en-US">
                <a:solidFill>
                  <a:schemeClr val="bg1"/>
                </a:solidFill>
              </a:rPr>
              <a:t> Which sectors of Canada’s food industry have the highest profits? Which sectors need improvement? How would these sectors improve their performance?</a:t>
            </a:r>
          </a:p>
        </p:txBody>
      </p:sp>
    </p:spTree>
    <p:extLst>
      <p:ext uri="{BB962C8B-B14F-4D97-AF65-F5344CB8AC3E}">
        <p14:creationId xmlns:p14="http://schemas.microsoft.com/office/powerpoint/2010/main" val="325760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951A-8730-4E63-A1F8-79FC2AF07728}"/>
              </a:ext>
            </a:extLst>
          </p:cNvPr>
          <p:cNvSpPr>
            <a:spLocks noGrp="1"/>
          </p:cNvSpPr>
          <p:nvPr>
            <p:ph type="title" idx="4294967295"/>
          </p:nvPr>
        </p:nvSpPr>
        <p:spPr>
          <a:xfrm>
            <a:off x="1295400" y="934598"/>
            <a:ext cx="9601200" cy="1303337"/>
          </a:xfrm>
        </p:spPr>
        <p:txBody>
          <a:bodyPr/>
          <a:lstStyle/>
          <a:p>
            <a:r>
              <a:rPr lang="en-US" dirty="0">
                <a:cs typeface="Calibri Light"/>
              </a:rPr>
              <a:t>Data Preparation</a:t>
            </a:r>
            <a:endParaRPr lang="en-US" dirty="0"/>
          </a:p>
        </p:txBody>
      </p:sp>
      <p:pic>
        <p:nvPicPr>
          <p:cNvPr id="4" name="Picture 4" descr="Table&#10;&#10;Description automatically generated">
            <a:extLst>
              <a:ext uri="{FF2B5EF4-FFF2-40B4-BE49-F238E27FC236}">
                <a16:creationId xmlns:a16="http://schemas.microsoft.com/office/drawing/2014/main" id="{07DF28A5-F793-4DD6-BDD0-6A01D6AF57C6}"/>
              </a:ext>
            </a:extLst>
          </p:cNvPr>
          <p:cNvPicPr>
            <a:picLocks noGrp="1" noChangeAspect="1"/>
          </p:cNvPicPr>
          <p:nvPr>
            <p:ph idx="4294967295"/>
          </p:nvPr>
        </p:nvPicPr>
        <p:blipFill>
          <a:blip r:embed="rId2"/>
          <a:stretch>
            <a:fillRect/>
          </a:stretch>
        </p:blipFill>
        <p:spPr>
          <a:xfrm>
            <a:off x="7530123" y="2598398"/>
            <a:ext cx="3709987" cy="3319462"/>
          </a:xfrm>
        </p:spPr>
      </p:pic>
      <p:cxnSp>
        <p:nvCxnSpPr>
          <p:cNvPr id="5" name="Straight Arrow Connector 4">
            <a:extLst>
              <a:ext uri="{FF2B5EF4-FFF2-40B4-BE49-F238E27FC236}">
                <a16:creationId xmlns:a16="http://schemas.microsoft.com/office/drawing/2014/main" id="{F9FFADCC-12F1-4509-BACC-1475196DF443}"/>
              </a:ext>
            </a:extLst>
          </p:cNvPr>
          <p:cNvCxnSpPr/>
          <p:nvPr/>
        </p:nvCxnSpPr>
        <p:spPr>
          <a:xfrm flipV="1">
            <a:off x="6088185" y="3866662"/>
            <a:ext cx="1441938" cy="1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7" descr="Table&#10;&#10;Description automatically generated">
            <a:extLst>
              <a:ext uri="{FF2B5EF4-FFF2-40B4-BE49-F238E27FC236}">
                <a16:creationId xmlns:a16="http://schemas.microsoft.com/office/drawing/2014/main" id="{F7D23149-3FB3-43E4-8A85-A6F7500321B7}"/>
              </a:ext>
            </a:extLst>
          </p:cNvPr>
          <p:cNvPicPr>
            <a:picLocks noChangeAspect="1"/>
          </p:cNvPicPr>
          <p:nvPr/>
        </p:nvPicPr>
        <p:blipFill>
          <a:blip r:embed="rId3"/>
          <a:stretch>
            <a:fillRect/>
          </a:stretch>
        </p:blipFill>
        <p:spPr>
          <a:xfrm>
            <a:off x="652464" y="2468368"/>
            <a:ext cx="5439507" cy="3455034"/>
          </a:xfrm>
          <a:prstGeom prst="rect">
            <a:avLst/>
          </a:prstGeom>
        </p:spPr>
      </p:pic>
    </p:spTree>
    <p:extLst>
      <p:ext uri="{BB962C8B-B14F-4D97-AF65-F5344CB8AC3E}">
        <p14:creationId xmlns:p14="http://schemas.microsoft.com/office/powerpoint/2010/main" val="1244770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dirty="0"/>
              <a:t>Visualization – Dashboard</a:t>
            </a:r>
          </a:p>
        </p:txBody>
      </p:sp>
    </p:spTree>
    <p:extLst>
      <p:ext uri="{BB962C8B-B14F-4D97-AF65-F5344CB8AC3E}">
        <p14:creationId xmlns:p14="http://schemas.microsoft.com/office/powerpoint/2010/main" val="4248671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112520" y="810895"/>
            <a:ext cx="10026904" cy="1434401"/>
          </a:xfrm>
        </p:spPr>
        <p:txBody>
          <a:bodyPr>
            <a:noAutofit/>
          </a:bodyPr>
          <a:lstStyle/>
          <a:p>
            <a:r>
              <a:rPr lang="en-US" sz="3200">
                <a:latin typeface="Garamond"/>
                <a:cs typeface="Calibri"/>
              </a:rPr>
              <a:t>Which sectors of Canada’s food industry have the highest profits? Which sectors need improvement? How would these sectors improve their performance?</a:t>
            </a:r>
            <a:endParaRPr lang="en-CA" sz="3200">
              <a:latin typeface="Garamond"/>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1800">
              <a:latin typeface="Calibri"/>
              <a:cs typeface="Calibri"/>
            </a:endParaRPr>
          </a:p>
          <a:p>
            <a:pPr>
              <a:buSzPct val="114999"/>
            </a:pPr>
            <a:endParaRPr lang="en-US" sz="1800">
              <a:latin typeface="Calibri"/>
              <a:cs typeface="Calibri"/>
            </a:endParaRPr>
          </a:p>
          <a:p>
            <a:pPr>
              <a:buSzPct val="114999"/>
            </a:pPr>
            <a:endParaRPr lang="en-US" sz="1800">
              <a:latin typeface="Calibri"/>
              <a:cs typeface="Calibri"/>
            </a:endParaRPr>
          </a:p>
          <a:p>
            <a:endParaRPr lang="en-US" sz="2700">
              <a:latin typeface="Calibri"/>
              <a:cs typeface="Calibri"/>
            </a:endParaRPr>
          </a:p>
        </p:txBody>
      </p:sp>
      <p:sp>
        <p:nvSpPr>
          <p:cNvPr id="6" name="TextBox 5">
            <a:extLst>
              <a:ext uri="{FF2B5EF4-FFF2-40B4-BE49-F238E27FC236}">
                <a16:creationId xmlns:a16="http://schemas.microsoft.com/office/drawing/2014/main" id="{9247AF01-FC4C-45AA-AC3A-695B2F59259C}"/>
              </a:ext>
            </a:extLst>
          </p:cNvPr>
          <p:cNvSpPr txBox="1"/>
          <p:nvPr/>
        </p:nvSpPr>
        <p:spPr>
          <a:xfrm>
            <a:off x="955116" y="2369246"/>
            <a:ext cx="10329742"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a:t>Out of all of Canada's food sectors, agriculture makes more profits than animal production and food services combined with approximately $2,346,900 in profits in 2019.</a:t>
            </a:r>
          </a:p>
          <a:p>
            <a:pPr marL="285750" indent="-285750">
              <a:buFont typeface="Arial"/>
              <a:buChar char="•"/>
            </a:pPr>
            <a:r>
              <a:rPr lang="en-US" sz="2300"/>
              <a:t>Canada's big business food sectors generate big profits. However, in 2019 Canada's small business food sectors either lost money or were just above the profit margin. Canada's small business food sectors need improvement.</a:t>
            </a:r>
          </a:p>
          <a:p>
            <a:pPr marL="285750" indent="-285750">
              <a:buFont typeface="Arial"/>
              <a:buChar char="•"/>
            </a:pPr>
            <a:r>
              <a:rPr lang="en-US" sz="2300"/>
              <a:t>Profit margin data across the performance distribution for all of Canada's food sectors shows that successful food businesses in Canada succeed because they can effectively reduce costs rather than earning the highest revenues. Better management would help improve Canada's struggling food sectors.</a:t>
            </a:r>
          </a:p>
        </p:txBody>
      </p:sp>
    </p:spTree>
    <p:extLst>
      <p:ext uri="{BB962C8B-B14F-4D97-AF65-F5344CB8AC3E}">
        <p14:creationId xmlns:p14="http://schemas.microsoft.com/office/powerpoint/2010/main" val="3626976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5</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97985" y="723900"/>
            <a:ext cx="5953630" cy="5405968"/>
          </a:xfrm>
        </p:spPr>
        <p:txBody>
          <a:bodyPr anchor="ctr">
            <a:normAutofit/>
          </a:bodyPr>
          <a:lstStyle/>
          <a:p>
            <a:pPr marL="0" indent="0">
              <a:buNone/>
            </a:pPr>
            <a:r>
              <a:rPr lang="en-US">
                <a:solidFill>
                  <a:schemeClr val="bg1"/>
                </a:solidFill>
              </a:rPr>
              <a:t>What was the effect of COVID-19 on Canada’s restaurant industry? What was its effect on personal cooking? Which should Canadians invest more resources in?</a:t>
            </a:r>
          </a:p>
        </p:txBody>
      </p:sp>
    </p:spTree>
    <p:extLst>
      <p:ext uri="{BB962C8B-B14F-4D97-AF65-F5344CB8AC3E}">
        <p14:creationId xmlns:p14="http://schemas.microsoft.com/office/powerpoint/2010/main" val="182426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817B-09F0-4446-8E01-C139F403186C}"/>
              </a:ext>
            </a:extLst>
          </p:cNvPr>
          <p:cNvSpPr>
            <a:spLocks noGrp="1"/>
          </p:cNvSpPr>
          <p:nvPr>
            <p:ph type="title" idx="4294967295"/>
          </p:nvPr>
        </p:nvSpPr>
        <p:spPr>
          <a:xfrm>
            <a:off x="2139461" y="649776"/>
            <a:ext cx="7911124" cy="1303337"/>
          </a:xfrm>
        </p:spPr>
        <p:txBody>
          <a:bodyPr/>
          <a:lstStyle/>
          <a:p>
            <a:r>
              <a:rPr lang="en-US" dirty="0">
                <a:cs typeface="Calibri Light"/>
              </a:rPr>
              <a:t>Data Preparation</a:t>
            </a:r>
            <a:endParaRPr lang="en-US" dirty="0"/>
          </a:p>
        </p:txBody>
      </p:sp>
      <p:pic>
        <p:nvPicPr>
          <p:cNvPr id="21" name="Content Placeholder 20" descr="Table&#10;&#10;Description automatically generated">
            <a:extLst>
              <a:ext uri="{FF2B5EF4-FFF2-40B4-BE49-F238E27FC236}">
                <a16:creationId xmlns:a16="http://schemas.microsoft.com/office/drawing/2014/main" id="{7394AC42-28D4-4EDC-A9DA-86325AC5CDF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44077" y="1997075"/>
            <a:ext cx="2457450" cy="2003425"/>
          </a:xfrm>
        </p:spPr>
      </p:pic>
      <p:pic>
        <p:nvPicPr>
          <p:cNvPr id="23" name="Picture 22">
            <a:extLst>
              <a:ext uri="{FF2B5EF4-FFF2-40B4-BE49-F238E27FC236}">
                <a16:creationId xmlns:a16="http://schemas.microsoft.com/office/drawing/2014/main" id="{F78D2CDA-5A1C-4392-A304-6862D9FBDFA6}"/>
              </a:ext>
            </a:extLst>
          </p:cNvPr>
          <p:cNvPicPr>
            <a:picLocks noChangeAspect="1"/>
          </p:cNvPicPr>
          <p:nvPr/>
        </p:nvPicPr>
        <p:blipFill>
          <a:blip r:embed="rId3"/>
          <a:stretch>
            <a:fillRect/>
          </a:stretch>
        </p:blipFill>
        <p:spPr>
          <a:xfrm>
            <a:off x="1419225" y="4257763"/>
            <a:ext cx="3829050" cy="1842999"/>
          </a:xfrm>
          <a:prstGeom prst="rect">
            <a:avLst/>
          </a:prstGeom>
        </p:spPr>
      </p:pic>
      <p:pic>
        <p:nvPicPr>
          <p:cNvPr id="25" name="Picture 24" descr="Table&#10;&#10;Description automatically generated with medium confidence">
            <a:extLst>
              <a:ext uri="{FF2B5EF4-FFF2-40B4-BE49-F238E27FC236}">
                <a16:creationId xmlns:a16="http://schemas.microsoft.com/office/drawing/2014/main" id="{6C314AFC-CD04-40BF-B9F9-2AB0B7983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5760"/>
            <a:ext cx="4654099" cy="960370"/>
          </a:xfrm>
          <a:prstGeom prst="rect">
            <a:avLst/>
          </a:prstGeom>
        </p:spPr>
      </p:pic>
      <p:pic>
        <p:nvPicPr>
          <p:cNvPr id="27" name="Picture 26" descr="Table&#10;&#10;Description automatically generated">
            <a:extLst>
              <a:ext uri="{FF2B5EF4-FFF2-40B4-BE49-F238E27FC236}">
                <a16:creationId xmlns:a16="http://schemas.microsoft.com/office/drawing/2014/main" id="{571849CA-C6A9-46FA-B0BF-3B766002A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1643" y="4781550"/>
            <a:ext cx="4282811" cy="1138713"/>
          </a:xfrm>
          <a:prstGeom prst="rect">
            <a:avLst/>
          </a:prstGeom>
        </p:spPr>
      </p:pic>
    </p:spTree>
    <p:extLst>
      <p:ext uri="{BB962C8B-B14F-4D97-AF65-F5344CB8AC3E}">
        <p14:creationId xmlns:p14="http://schemas.microsoft.com/office/powerpoint/2010/main" val="840170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normAutofit/>
          </a:bodyPr>
          <a:lstStyle/>
          <a:p>
            <a:pPr algn="ctr"/>
            <a:r>
              <a:rPr lang="en-CA" dirty="0"/>
              <a:t>Visualization – Dashboard</a:t>
            </a:r>
          </a:p>
        </p:txBody>
      </p:sp>
    </p:spTree>
    <p:extLst>
      <p:ext uri="{BB962C8B-B14F-4D97-AF65-F5344CB8AC3E}">
        <p14:creationId xmlns:p14="http://schemas.microsoft.com/office/powerpoint/2010/main" val="169547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a:normAutofit/>
          </a:bodyPr>
          <a:lstStyle/>
          <a:p>
            <a:r>
              <a:rPr lang="en-CA">
                <a:solidFill>
                  <a:schemeClr val="bg1"/>
                </a:solidFill>
              </a:rPr>
              <a:t>Business Understanding </a:t>
            </a: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587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63270" y="682264"/>
            <a:ext cx="10661904" cy="1729175"/>
          </a:xfrm>
        </p:spPr>
        <p:txBody>
          <a:bodyPr>
            <a:noAutofit/>
          </a:bodyPr>
          <a:lstStyle/>
          <a:p>
            <a:r>
              <a:rPr lang="en-US" sz="2800">
                <a:ea typeface="+mj-lt"/>
                <a:cs typeface="+mj-lt"/>
              </a:rPr>
              <a:t>What was the effect of COVID-19 on Canada’s restaurant industry? What was its effect on personal cooking? Which should Canada invest more resources in?</a:t>
            </a:r>
            <a:endParaRPr lang="en-US" sz="2800"/>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2000">
              <a:latin typeface="Calibri"/>
              <a:cs typeface="Calibri"/>
            </a:endParaRPr>
          </a:p>
          <a:p>
            <a:endParaRPr lang="en-US" sz="2000">
              <a:ea typeface="+mn-lt"/>
              <a:cs typeface="+mn-lt"/>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700">
              <a:latin typeface="Calibri"/>
              <a:cs typeface="Calibri"/>
            </a:endParaRPr>
          </a:p>
        </p:txBody>
      </p:sp>
      <p:sp>
        <p:nvSpPr>
          <p:cNvPr id="6" name="TextBox 5">
            <a:extLst>
              <a:ext uri="{FF2B5EF4-FFF2-40B4-BE49-F238E27FC236}">
                <a16:creationId xmlns:a16="http://schemas.microsoft.com/office/drawing/2014/main" id="{E3C89A50-3DC2-4479-BD84-8894AED4D278}"/>
              </a:ext>
            </a:extLst>
          </p:cNvPr>
          <p:cNvSpPr txBox="1"/>
          <p:nvPr/>
        </p:nvSpPr>
        <p:spPr>
          <a:xfrm>
            <a:off x="970893" y="2458869"/>
            <a:ext cx="102521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mn-lt"/>
                <a:cs typeface="+mn-lt"/>
              </a:rPr>
              <a:t>With so many available locations in Canada and a plethora of grants available, starting a restaurant is an easier and more affordable task. Finally, there are a lot of places you can rent that are vacant, making it easier to start up a restaurant.</a:t>
            </a:r>
            <a:br>
              <a:rPr lang="en-US" sz="2400"/>
            </a:br>
            <a:endParaRPr lang="en-US" sz="2400"/>
          </a:p>
          <a:p>
            <a:pPr marL="342900" indent="-342900">
              <a:buFont typeface="Arial"/>
              <a:buChar char="•"/>
            </a:pPr>
            <a:r>
              <a:rPr lang="en-US" sz="2400">
                <a:ea typeface="+mn-lt"/>
                <a:cs typeface="+mn-lt"/>
              </a:rPr>
              <a:t>COVID caused a loss in income for restaurants because people could not enter, however, more people started cooking at home, saving money by not going out to eat and by learning how to cook. Now that restaurants are gradually opening to let more people eat in, they are returning to profitability. Data suggests that Covid considerations cannot be considered when deciding whether to start a business.  </a:t>
            </a:r>
            <a:endParaRPr lang="en-US" sz="2400"/>
          </a:p>
        </p:txBody>
      </p:sp>
    </p:spTree>
    <p:extLst>
      <p:ext uri="{BB962C8B-B14F-4D97-AF65-F5344CB8AC3E}">
        <p14:creationId xmlns:p14="http://schemas.microsoft.com/office/powerpoint/2010/main" val="3375102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6</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74172" y="723900"/>
            <a:ext cx="5953630" cy="5405968"/>
          </a:xfrm>
        </p:spPr>
        <p:txBody>
          <a:bodyPr anchor="ctr">
            <a:normAutofit/>
          </a:bodyPr>
          <a:lstStyle/>
          <a:p>
            <a:pPr marL="0" indent="0">
              <a:buNone/>
            </a:pPr>
            <a:r>
              <a:rPr lang="en-US">
                <a:solidFill>
                  <a:schemeClr val="bg1"/>
                </a:solidFill>
              </a:rPr>
              <a:t>Which sectors of the food industry are seeing accelerated innovation? Which areas are lacking and what can be done to increase efficiency or innovation?</a:t>
            </a:r>
          </a:p>
        </p:txBody>
      </p:sp>
    </p:spTree>
    <p:extLst>
      <p:ext uri="{BB962C8B-B14F-4D97-AF65-F5344CB8AC3E}">
        <p14:creationId xmlns:p14="http://schemas.microsoft.com/office/powerpoint/2010/main" val="335226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idx="4294967295"/>
          </p:nvPr>
        </p:nvSpPr>
        <p:spPr>
          <a:xfrm>
            <a:off x="838200" y="643813"/>
            <a:ext cx="10515600" cy="1325562"/>
          </a:xfrm>
        </p:spPr>
        <p:txBody>
          <a:bodyPr/>
          <a:lstStyle/>
          <a:p>
            <a:r>
              <a:rPr lang="en-CA" dirty="0"/>
              <a:t>Data Preparation</a:t>
            </a:r>
            <a:endParaRPr lang="en-US" dirty="0"/>
          </a:p>
        </p:txBody>
      </p:sp>
      <p:pic>
        <p:nvPicPr>
          <p:cNvPr id="4" name="Picture 3">
            <a:extLst>
              <a:ext uri="{FF2B5EF4-FFF2-40B4-BE49-F238E27FC236}">
                <a16:creationId xmlns:a16="http://schemas.microsoft.com/office/drawing/2014/main" id="{7A7C238D-5649-4A61-9851-567CDBE13D0F}"/>
              </a:ext>
            </a:extLst>
          </p:cNvPr>
          <p:cNvPicPr>
            <a:picLocks noChangeAspect="1"/>
          </p:cNvPicPr>
          <p:nvPr/>
        </p:nvPicPr>
        <p:blipFill>
          <a:blip r:embed="rId3"/>
          <a:stretch>
            <a:fillRect/>
          </a:stretch>
        </p:blipFill>
        <p:spPr>
          <a:xfrm>
            <a:off x="744302" y="4163482"/>
            <a:ext cx="10609498" cy="2050705"/>
          </a:xfrm>
          <a:prstGeom prst="rect">
            <a:avLst/>
          </a:prstGeom>
        </p:spPr>
      </p:pic>
      <p:pic>
        <p:nvPicPr>
          <p:cNvPr id="6" name="Picture 5">
            <a:extLst>
              <a:ext uri="{FF2B5EF4-FFF2-40B4-BE49-F238E27FC236}">
                <a16:creationId xmlns:a16="http://schemas.microsoft.com/office/drawing/2014/main" id="{6E9BCCE0-B124-49E3-8F26-0AF9A11242B1}"/>
              </a:ext>
            </a:extLst>
          </p:cNvPr>
          <p:cNvPicPr>
            <a:picLocks noChangeAspect="1"/>
          </p:cNvPicPr>
          <p:nvPr/>
        </p:nvPicPr>
        <p:blipFill>
          <a:blip r:embed="rId4"/>
          <a:stretch>
            <a:fillRect/>
          </a:stretch>
        </p:blipFill>
        <p:spPr>
          <a:xfrm>
            <a:off x="5363788" y="2151845"/>
            <a:ext cx="1699486" cy="2011637"/>
          </a:xfrm>
          <a:prstGeom prst="rect">
            <a:avLst/>
          </a:prstGeom>
        </p:spPr>
      </p:pic>
    </p:spTree>
    <p:extLst>
      <p:ext uri="{BB962C8B-B14F-4D97-AF65-F5344CB8AC3E}">
        <p14:creationId xmlns:p14="http://schemas.microsoft.com/office/powerpoint/2010/main" val="4219394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dirty="0"/>
              <a:t>Visualization – Dashboard</a:t>
            </a:r>
          </a:p>
        </p:txBody>
      </p:sp>
    </p:spTree>
    <p:extLst>
      <p:ext uri="{BB962C8B-B14F-4D97-AF65-F5344CB8AC3E}">
        <p14:creationId xmlns:p14="http://schemas.microsoft.com/office/powerpoint/2010/main" val="3674415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10693219" cy="1405588"/>
          </a:xfrm>
        </p:spPr>
        <p:txBody>
          <a:bodyPr vert="horz" lIns="91440" tIns="45720" rIns="91440" bIns="45720" rtlCol="0" anchor="ctr">
            <a:noAutofit/>
          </a:bodyPr>
          <a:lstStyle/>
          <a:p>
            <a:r>
              <a:rPr lang="en-US" sz="3200"/>
              <a:t>Which sectors of the food industry are seeing accelerated innovation? Which areas are lacking and what can be done to increase efficiency or innovation?</a:t>
            </a:r>
            <a:endParaRPr lang="en-CA" sz="3200">
              <a:ea typeface="+mj-lt"/>
              <a:cs typeface="+mj-lt"/>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998549" y="2464358"/>
            <a:ext cx="10255982" cy="3767765"/>
          </a:xfrm>
        </p:spPr>
        <p:txBody>
          <a:bodyPr vert="horz" lIns="91440" tIns="45720" rIns="91440" bIns="45720" rtlCol="0" anchor="ctr">
            <a:noAutofit/>
          </a:bodyPr>
          <a:lstStyle/>
          <a:p>
            <a:r>
              <a:rPr lang="en-US" sz="1800" dirty="0">
                <a:latin typeface="Garamond"/>
                <a:cs typeface="Calibri"/>
              </a:rPr>
              <a:t>The data shows funding for technology and research on improving farm conditions to reduce diseases and research on climate resistant farming. </a:t>
            </a:r>
          </a:p>
          <a:p>
            <a:pPr>
              <a:buSzPct val="114999"/>
            </a:pPr>
            <a:r>
              <a:rPr lang="en-US" sz="1800" dirty="0">
                <a:latin typeface="Garamond"/>
                <a:cs typeface="Calibri"/>
              </a:rPr>
              <a:t>The average budget for innovative research is $517,763.94 with the average AI funding equaling $179,704.09. The largest budget was for an application for armchair ranching at $4,847,000.00 with an AI Fund of $481,000.00. The program with the largest AI budget is an application that creates a food safety plan for agri-food businesses with AI funding of $500,000.00</a:t>
            </a:r>
          </a:p>
          <a:p>
            <a:pPr>
              <a:buSzPct val="114999"/>
            </a:pPr>
            <a:r>
              <a:rPr lang="en-US" sz="1800" dirty="0">
                <a:latin typeface="Garamond"/>
                <a:cs typeface="Calibri"/>
              </a:rPr>
              <a:t>The industry problems highlighted in our previous solutions show that more innovation is needed that increase management efficiency and reduce waste. Our analysis shows that Canadians naturally eat a balanced diet, so creative solutions that send heathy food direct to customer is an area that needs to be explored further.</a:t>
            </a:r>
          </a:p>
          <a:p>
            <a:pPr>
              <a:buSzPct val="114999"/>
            </a:pPr>
            <a:r>
              <a:rPr lang="en-US" sz="1800" dirty="0">
                <a:latin typeface="Garamond"/>
                <a:cs typeface="Calibri"/>
              </a:rPr>
              <a:t>Another potential investment opportunity comes from the fact that Canadians are multi-cultural and enjoy going to restaurants as evidenced by the GDP and CPI graphs. Applications that build on this multi-cultural community will be able to reach potential customers across Canada.</a:t>
            </a:r>
          </a:p>
        </p:txBody>
      </p:sp>
    </p:spTree>
    <p:extLst>
      <p:ext uri="{BB962C8B-B14F-4D97-AF65-F5344CB8AC3E}">
        <p14:creationId xmlns:p14="http://schemas.microsoft.com/office/powerpoint/2010/main" val="969962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E0BB-54AA-4CDB-8711-9BBDDC3B318F}"/>
              </a:ext>
            </a:extLst>
          </p:cNvPr>
          <p:cNvSpPr>
            <a:spLocks noGrp="1"/>
          </p:cNvSpPr>
          <p:nvPr>
            <p:ph type="title"/>
          </p:nvPr>
        </p:nvSpPr>
        <p:spPr>
          <a:xfrm>
            <a:off x="1295402" y="982132"/>
            <a:ext cx="9601196" cy="1303867"/>
          </a:xfrm>
        </p:spPr>
        <p:txBody>
          <a:bodyPr>
            <a:normAutofit/>
          </a:bodyPr>
          <a:lstStyle/>
          <a:p>
            <a:r>
              <a:rPr lang="en-US">
                <a:solidFill>
                  <a:srgbClr val="262626"/>
                </a:solidFill>
              </a:rPr>
              <a:t>Thank You!</a:t>
            </a:r>
          </a:p>
        </p:txBody>
      </p:sp>
      <p:sp>
        <p:nvSpPr>
          <p:cNvPr id="3" name="Content Placeholder 2">
            <a:extLst>
              <a:ext uri="{FF2B5EF4-FFF2-40B4-BE49-F238E27FC236}">
                <a16:creationId xmlns:a16="http://schemas.microsoft.com/office/drawing/2014/main" id="{5450011A-FB99-41D1-8443-EB6A124960BB}"/>
              </a:ext>
            </a:extLst>
          </p:cNvPr>
          <p:cNvSpPr>
            <a:spLocks noGrp="1"/>
          </p:cNvSpPr>
          <p:nvPr>
            <p:ph idx="1"/>
          </p:nvPr>
        </p:nvSpPr>
        <p:spPr>
          <a:xfrm>
            <a:off x="3324349" y="3778085"/>
            <a:ext cx="2104943" cy="710552"/>
          </a:xfrm>
        </p:spPr>
        <p:txBody>
          <a:bodyPr>
            <a:normAutofit/>
          </a:bodyPr>
          <a:lstStyle/>
          <a:p>
            <a:pPr marL="0" indent="0">
              <a:buNone/>
            </a:pPr>
            <a:r>
              <a:rPr lang="en-US" sz="3200">
                <a:solidFill>
                  <a:srgbClr val="262626"/>
                </a:solidFill>
              </a:rPr>
              <a:t>Questions?</a:t>
            </a:r>
          </a:p>
        </p:txBody>
      </p:sp>
      <p:pic>
        <p:nvPicPr>
          <p:cNvPr id="7" name="Graphic 6" descr="Help">
            <a:extLst>
              <a:ext uri="{FF2B5EF4-FFF2-40B4-BE49-F238E27FC236}">
                <a16:creationId xmlns:a16="http://schemas.microsoft.com/office/drawing/2014/main" id="{A4631B47-EAE0-42AD-88D0-02771F24FE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18030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a:solidFill>
                  <a:srgbClr val="262626"/>
                </a:solidFill>
              </a:rPr>
              <a:t>5W 1H Analysis</a:t>
            </a:r>
            <a:br>
              <a:rPr lang="en-CA">
                <a:solidFill>
                  <a:srgbClr val="262626"/>
                </a:solidFill>
              </a:rPr>
            </a:br>
            <a:r>
              <a:rPr lang="en-CA">
                <a:solidFill>
                  <a:srgbClr val="262626"/>
                </a:solidFill>
              </a:rPr>
              <a:t>1 – </a:t>
            </a:r>
            <a:r>
              <a:rPr lang="en-US">
                <a:solidFill>
                  <a:srgbClr val="262626"/>
                </a:solidFill>
              </a:rPr>
              <a:t>Who</a:t>
            </a:r>
            <a:endParaRPr lang="en-CA">
              <a:solidFill>
                <a:srgbClr val="262626"/>
              </a:solidFill>
            </a:endParaRPr>
          </a:p>
        </p:txBody>
      </p:sp>
      <p:sp useBgFill="1">
        <p:nvSpPr>
          <p:cNvPr id="17" name="Rectangle 1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484003178"/>
              </p:ext>
            </p:extLst>
          </p:nvPr>
        </p:nvGraphicFramePr>
        <p:xfrm>
          <a:off x="5470072" y="2060399"/>
          <a:ext cx="5914210" cy="2737200"/>
        </p:xfrm>
        <a:graphic>
          <a:graphicData uri="http://schemas.openxmlformats.org/drawingml/2006/table">
            <a:tbl>
              <a:tblPr firstRow="1" bandRow="1">
                <a:tableStyleId>{5C22544A-7EE6-4342-B048-85BDC9FD1C3A}</a:tableStyleId>
              </a:tblPr>
              <a:tblGrid>
                <a:gridCol w="1251193">
                  <a:extLst>
                    <a:ext uri="{9D8B030D-6E8A-4147-A177-3AD203B41FA5}">
                      <a16:colId xmlns:a16="http://schemas.microsoft.com/office/drawing/2014/main" val="2577973472"/>
                    </a:ext>
                  </a:extLst>
                </a:gridCol>
                <a:gridCol w="4663017">
                  <a:extLst>
                    <a:ext uri="{9D8B030D-6E8A-4147-A177-3AD203B41FA5}">
                      <a16:colId xmlns:a16="http://schemas.microsoft.com/office/drawing/2014/main" val="3264490754"/>
                    </a:ext>
                  </a:extLst>
                </a:gridCol>
              </a:tblGrid>
              <a:tr h="2737200">
                <a:tc>
                  <a:txBody>
                    <a:bodyPr/>
                    <a:lstStyle/>
                    <a:p>
                      <a:r>
                        <a:rPr lang="en-US" sz="1800" b="0">
                          <a:solidFill>
                            <a:schemeClr val="tx1"/>
                          </a:solidFill>
                        </a:rPr>
                        <a:t>Who is involved?</a:t>
                      </a:r>
                    </a:p>
                  </a:txBody>
                  <a:tcPr marL="81952" marR="81952" marT="40976" marB="40976">
                    <a:solidFill>
                      <a:srgbClr val="EFF5EB"/>
                    </a:solidFill>
                  </a:tcPr>
                </a:tc>
                <a:tc>
                  <a:txBody>
                    <a:bodyPr/>
                    <a:lstStyle/>
                    <a:p>
                      <a:r>
                        <a:rPr lang="en-US" sz="1400" b="0">
                          <a:solidFill>
                            <a:schemeClr val="tx1"/>
                          </a:solidFill>
                        </a:rPr>
                        <a:t>Every citizen in Canada must consume food regularly in order to maintain their health. The government must be involved in the </a:t>
                      </a:r>
                      <a:r>
                        <a:rPr lang="en-US" sz="1400" b="0" kern="1200">
                          <a:solidFill>
                            <a:schemeClr val="tx1"/>
                          </a:solidFill>
                          <a:latin typeface="Garamond"/>
                          <a:ea typeface="+mn-ea"/>
                          <a:cs typeface="+mn-cs"/>
                        </a:rPr>
                        <a:t>process</a:t>
                      </a:r>
                      <a:r>
                        <a:rPr lang="en-US" sz="1400" b="0">
                          <a:solidFill>
                            <a:schemeClr val="tx1"/>
                          </a:solidFill>
                        </a:rPr>
                        <a:t> of ensuring a reliable supply of food because food directly effects the health, economy, and the environment. Companies are involved in this process because there are many profitable markets for food. Food industries include grocery stores, restaurants, agriculture, farming and fishing, production, and NGOs, among many others. Entities of the Canadian government that deal with food include the Canadian Food Inspection Agency (CFIA) and the Department of Agriculture and Agri-Food (AAFC).</a:t>
                      </a:r>
                    </a:p>
                  </a:txBody>
                  <a:tcPr marL="81952" marR="81952" marT="40976" marB="40976">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a:solidFill>
                  <a:srgbClr val="262626"/>
                </a:solidFill>
              </a:rPr>
              <a:t>5W 1H Analysis</a:t>
            </a:r>
            <a:br>
              <a:rPr lang="en-CA">
                <a:solidFill>
                  <a:srgbClr val="262626"/>
                </a:solidFill>
              </a:rPr>
            </a:br>
            <a:r>
              <a:rPr lang="en-CA">
                <a:solidFill>
                  <a:srgbClr val="262626"/>
                </a:solidFill>
              </a:rPr>
              <a:t>2 – </a:t>
            </a:r>
            <a:r>
              <a:rPr lang="en-US">
                <a:solidFill>
                  <a:srgbClr val="262626"/>
                </a:solidFill>
              </a:rPr>
              <a:t>What</a:t>
            </a:r>
            <a:endParaRPr lang="en-CA">
              <a:solidFill>
                <a:srgbClr val="262626"/>
              </a:solidFill>
            </a:endParaRPr>
          </a:p>
        </p:txBody>
      </p:sp>
      <p:sp useBgFill="1">
        <p:nvSpPr>
          <p:cNvPr id="32" name="Rectangle 31">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363598068"/>
              </p:ext>
            </p:extLst>
          </p:nvPr>
        </p:nvGraphicFramePr>
        <p:xfrm>
          <a:off x="5470072" y="2129344"/>
          <a:ext cx="5914210" cy="2599310"/>
        </p:xfrm>
        <a:graphic>
          <a:graphicData uri="http://schemas.openxmlformats.org/drawingml/2006/table">
            <a:tbl>
              <a:tblPr firstRow="1" bandRow="1">
                <a:tableStyleId>{5C22544A-7EE6-4342-B048-85BDC9FD1C3A}</a:tableStyleId>
              </a:tblPr>
              <a:tblGrid>
                <a:gridCol w="2581342">
                  <a:extLst>
                    <a:ext uri="{9D8B030D-6E8A-4147-A177-3AD203B41FA5}">
                      <a16:colId xmlns:a16="http://schemas.microsoft.com/office/drawing/2014/main" val="2577973472"/>
                    </a:ext>
                  </a:extLst>
                </a:gridCol>
                <a:gridCol w="3332868">
                  <a:extLst>
                    <a:ext uri="{9D8B030D-6E8A-4147-A177-3AD203B41FA5}">
                      <a16:colId xmlns:a16="http://schemas.microsoft.com/office/drawing/2014/main" val="3264490754"/>
                    </a:ext>
                  </a:extLst>
                </a:gridCol>
              </a:tblGrid>
              <a:tr h="2599310">
                <a:tc>
                  <a:txBody>
                    <a:bodyPr/>
                    <a:lstStyle/>
                    <a:p>
                      <a:r>
                        <a:rPr lang="en-US" sz="2000" b="0">
                          <a:solidFill>
                            <a:schemeClr val="tx2"/>
                          </a:solidFill>
                        </a:rPr>
                        <a:t>What is your topic narrowed down in a simple phrase/sentence?</a:t>
                      </a:r>
                    </a:p>
                  </a:txBody>
                  <a:tcPr marL="90494" marR="90494" marT="45247" marB="45247">
                    <a:solidFill>
                      <a:srgbClr val="EFF5EB"/>
                    </a:solidFill>
                  </a:tcPr>
                </a:tc>
                <a:tc>
                  <a:txBody>
                    <a:bodyPr/>
                    <a:lstStyle/>
                    <a:p>
                      <a:r>
                        <a:rPr lang="en-US" sz="2000" b="0">
                          <a:solidFill>
                            <a:schemeClr val="tx1"/>
                          </a:solidFill>
                          <a:latin typeface="Garamond"/>
                        </a:rPr>
                        <a:t>Understanding </a:t>
                      </a:r>
                      <a:r>
                        <a:rPr lang="en-US" sz="2000" b="0" i="0" u="none" strike="noStrike" noProof="0">
                          <a:solidFill>
                            <a:schemeClr val="tx1"/>
                          </a:solidFill>
                          <a:latin typeface="Garamond"/>
                        </a:rPr>
                        <a:t>Canada's national food supply and demand and </a:t>
                      </a:r>
                      <a:r>
                        <a:rPr lang="en-US" sz="2000" b="0">
                          <a:solidFill>
                            <a:schemeClr val="tx1"/>
                          </a:solidFill>
                          <a:latin typeface="Garamond"/>
                        </a:rPr>
                        <a:t>its impact on health, economy, and the environment. Finding efficiencies and areas of improvement for implementation in industry.</a:t>
                      </a:r>
                    </a:p>
                  </a:txBody>
                  <a:tcPr marL="90494" marR="90494" marT="45247" marB="45247">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a:solidFill>
                  <a:srgbClr val="262626"/>
                </a:solidFill>
              </a:rPr>
              <a:t>5W 1H Analysis</a:t>
            </a:r>
            <a:br>
              <a:rPr lang="en-CA">
                <a:solidFill>
                  <a:srgbClr val="262626"/>
                </a:solidFill>
              </a:rPr>
            </a:br>
            <a:r>
              <a:rPr lang="en-CA">
                <a:solidFill>
                  <a:srgbClr val="262626"/>
                </a:solidFill>
              </a:rPr>
              <a:t>3 –</a:t>
            </a:r>
            <a:r>
              <a:rPr lang="en-US">
                <a:solidFill>
                  <a:srgbClr val="262626"/>
                </a:solidFill>
              </a:rPr>
              <a:t>When</a:t>
            </a:r>
            <a:endParaRPr lang="en-CA">
              <a:solidFill>
                <a:srgbClr val="262626"/>
              </a:solidFill>
            </a:endParaRPr>
          </a:p>
        </p:txBody>
      </p:sp>
      <p:sp useBgFill="1">
        <p:nvSpPr>
          <p:cNvPr id="17" name="Rectangle 1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82930005"/>
              </p:ext>
            </p:extLst>
          </p:nvPr>
        </p:nvGraphicFramePr>
        <p:xfrm>
          <a:off x="5470072" y="2063512"/>
          <a:ext cx="5914210" cy="2730973"/>
        </p:xfrm>
        <a:graphic>
          <a:graphicData uri="http://schemas.openxmlformats.org/drawingml/2006/table">
            <a:tbl>
              <a:tblPr firstRow="1" bandRow="1">
                <a:tableStyleId>{5C22544A-7EE6-4342-B048-85BDC9FD1C3A}</a:tableStyleId>
              </a:tblPr>
              <a:tblGrid>
                <a:gridCol w="1169313">
                  <a:extLst>
                    <a:ext uri="{9D8B030D-6E8A-4147-A177-3AD203B41FA5}">
                      <a16:colId xmlns:a16="http://schemas.microsoft.com/office/drawing/2014/main" val="2577973472"/>
                    </a:ext>
                  </a:extLst>
                </a:gridCol>
                <a:gridCol w="4744897">
                  <a:extLst>
                    <a:ext uri="{9D8B030D-6E8A-4147-A177-3AD203B41FA5}">
                      <a16:colId xmlns:a16="http://schemas.microsoft.com/office/drawing/2014/main" val="3264490754"/>
                    </a:ext>
                  </a:extLst>
                </a:gridCol>
              </a:tblGrid>
              <a:tr h="2730973">
                <a:tc>
                  <a:txBody>
                    <a:bodyPr/>
                    <a:lstStyle/>
                    <a:p>
                      <a:r>
                        <a:rPr lang="en-US" sz="1700" b="0">
                          <a:solidFill>
                            <a:schemeClr val="tx2"/>
                          </a:solidFill>
                        </a:rPr>
                        <a:t>When does this take place? </a:t>
                      </a:r>
                    </a:p>
                  </a:txBody>
                  <a:tcPr marL="86974" marR="86974" marT="43487" marB="43487">
                    <a:solidFill>
                      <a:srgbClr val="EFF5EB"/>
                    </a:solidFill>
                  </a:tcPr>
                </a:tc>
                <a:tc>
                  <a:txBody>
                    <a:bodyPr/>
                    <a:lstStyle/>
                    <a:p>
                      <a:r>
                        <a:rPr lang="en-US" sz="1700" b="0">
                          <a:solidFill>
                            <a:schemeClr val="tx2"/>
                          </a:solidFill>
                        </a:rPr>
                        <a:t>Over the last century most of our food production has been industrialized making it relatively easy to produce and distribute with some negative consequences as well. A study found that many of the severest health conditions afflicting populations around the world - from respiratory diseases to a range of cancers - are linked to industrial food and farming practices, chemical-intensive agriculture. </a:t>
                      </a:r>
                    </a:p>
                  </a:txBody>
                  <a:tcPr marL="86974" marR="86974" marT="43487" marB="43487">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dirty="0">
                <a:solidFill>
                  <a:srgbClr val="262626"/>
                </a:solidFill>
              </a:rPr>
              <a:t>5W 1H Analysis</a:t>
            </a:r>
            <a:br>
              <a:rPr lang="en-CA" dirty="0">
                <a:solidFill>
                  <a:srgbClr val="262626"/>
                </a:solidFill>
              </a:rPr>
            </a:br>
            <a:r>
              <a:rPr lang="en-CA" dirty="0">
                <a:solidFill>
                  <a:srgbClr val="262626"/>
                </a:solidFill>
              </a:rPr>
              <a:t>4 – </a:t>
            </a:r>
            <a:r>
              <a:rPr lang="en-US" dirty="0">
                <a:solidFill>
                  <a:srgbClr val="262626"/>
                </a:solidFill>
              </a:rPr>
              <a:t>Where</a:t>
            </a:r>
            <a:endParaRPr lang="en-CA" dirty="0">
              <a:solidFill>
                <a:srgbClr val="262626"/>
              </a:solidFill>
            </a:endParaRPr>
          </a:p>
        </p:txBody>
      </p:sp>
      <p:sp useBgFill="1">
        <p:nvSpPr>
          <p:cNvPr id="17" name="Rectangle 1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740751572"/>
              </p:ext>
            </p:extLst>
          </p:nvPr>
        </p:nvGraphicFramePr>
        <p:xfrm>
          <a:off x="5470072" y="2854489"/>
          <a:ext cx="5914210" cy="1149020"/>
        </p:xfrm>
        <a:graphic>
          <a:graphicData uri="http://schemas.openxmlformats.org/drawingml/2006/table">
            <a:tbl>
              <a:tblPr firstRow="1" bandRow="1">
                <a:tableStyleId>{5C22544A-7EE6-4342-B048-85BDC9FD1C3A}</a:tableStyleId>
              </a:tblPr>
              <a:tblGrid>
                <a:gridCol w="2308043">
                  <a:extLst>
                    <a:ext uri="{9D8B030D-6E8A-4147-A177-3AD203B41FA5}">
                      <a16:colId xmlns:a16="http://schemas.microsoft.com/office/drawing/2014/main" val="2577973472"/>
                    </a:ext>
                  </a:extLst>
                </a:gridCol>
                <a:gridCol w="3606167">
                  <a:extLst>
                    <a:ext uri="{9D8B030D-6E8A-4147-A177-3AD203B41FA5}">
                      <a16:colId xmlns:a16="http://schemas.microsoft.com/office/drawing/2014/main" val="3264490754"/>
                    </a:ext>
                  </a:extLst>
                </a:gridCol>
              </a:tblGrid>
              <a:tr h="1149020">
                <a:tc>
                  <a:txBody>
                    <a:bodyPr/>
                    <a:lstStyle/>
                    <a:p>
                      <a:r>
                        <a:rPr lang="en-US" sz="1700" b="0" dirty="0">
                          <a:solidFill>
                            <a:schemeClr val="tx1"/>
                          </a:solidFill>
                        </a:rPr>
                        <a:t>Where does this take place? </a:t>
                      </a:r>
                    </a:p>
                  </a:txBody>
                  <a:tcPr marL="85748" marR="85748" marT="42874" marB="42874">
                    <a:solidFill>
                      <a:srgbClr val="EFF5EB"/>
                    </a:solidFill>
                  </a:tcPr>
                </a:tc>
                <a:tc>
                  <a:txBody>
                    <a:bodyPr/>
                    <a:lstStyle/>
                    <a:p>
                      <a:r>
                        <a:rPr lang="en-US" sz="1700" b="0" dirty="0">
                          <a:solidFill>
                            <a:schemeClr val="tx1"/>
                          </a:solidFill>
                        </a:rPr>
                        <a:t>Our analysis will solely focus on food consumption and production within Canada, as well as on any food trade links with other nations. </a:t>
                      </a:r>
                    </a:p>
                  </a:txBody>
                  <a:tcPr marL="85748" marR="85748" marT="42874" marB="42874">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055599" y="1055077"/>
            <a:ext cx="2532909" cy="4794578"/>
          </a:xfrm>
        </p:spPr>
        <p:txBody>
          <a:bodyPr>
            <a:normAutofit/>
          </a:bodyPr>
          <a:lstStyle/>
          <a:p>
            <a:r>
              <a:rPr lang="en-CA">
                <a:solidFill>
                  <a:srgbClr val="262626"/>
                </a:solidFill>
              </a:rPr>
              <a:t>5W 1H Analysis</a:t>
            </a:r>
            <a:br>
              <a:rPr lang="en-CA">
                <a:solidFill>
                  <a:srgbClr val="262626"/>
                </a:solidFill>
              </a:rPr>
            </a:br>
            <a:r>
              <a:rPr lang="en-CA">
                <a:solidFill>
                  <a:srgbClr val="262626"/>
                </a:solidFill>
              </a:rPr>
              <a:t>5 – </a:t>
            </a:r>
            <a:r>
              <a:rPr lang="en-US">
                <a:solidFill>
                  <a:srgbClr val="262626"/>
                </a:solidFill>
              </a:rPr>
              <a:t>Why</a:t>
            </a:r>
            <a:endParaRPr lang="en-CA">
              <a:solidFill>
                <a:srgbClr val="262626"/>
              </a:solidFill>
            </a:endParaRPr>
          </a:p>
        </p:txBody>
      </p:sp>
      <p:sp useBgFill="1">
        <p:nvSpPr>
          <p:cNvPr id="17" name="Rectangle 16">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204839404"/>
              </p:ext>
            </p:extLst>
          </p:nvPr>
        </p:nvGraphicFramePr>
        <p:xfrm>
          <a:off x="5470072" y="1196701"/>
          <a:ext cx="5914209" cy="4464596"/>
        </p:xfrm>
        <a:graphic>
          <a:graphicData uri="http://schemas.openxmlformats.org/drawingml/2006/table">
            <a:tbl>
              <a:tblPr firstRow="1" bandRow="1">
                <a:tableStyleId>{5C22544A-7EE6-4342-B048-85BDC9FD1C3A}</a:tableStyleId>
              </a:tblPr>
              <a:tblGrid>
                <a:gridCol w="1452054">
                  <a:extLst>
                    <a:ext uri="{9D8B030D-6E8A-4147-A177-3AD203B41FA5}">
                      <a16:colId xmlns:a16="http://schemas.microsoft.com/office/drawing/2014/main" val="2577973472"/>
                    </a:ext>
                  </a:extLst>
                </a:gridCol>
                <a:gridCol w="4462155">
                  <a:extLst>
                    <a:ext uri="{9D8B030D-6E8A-4147-A177-3AD203B41FA5}">
                      <a16:colId xmlns:a16="http://schemas.microsoft.com/office/drawing/2014/main" val="3264490754"/>
                    </a:ext>
                  </a:extLst>
                </a:gridCol>
              </a:tblGrid>
              <a:tr h="4464596">
                <a:tc>
                  <a:txBody>
                    <a:bodyPr/>
                    <a:lstStyle/>
                    <a:p>
                      <a:r>
                        <a:rPr lang="en-US" sz="1900" b="0">
                          <a:solidFill>
                            <a:schemeClr val="tx2"/>
                          </a:solidFill>
                        </a:rPr>
                        <a:t>Why is this topic important?</a:t>
                      </a:r>
                    </a:p>
                  </a:txBody>
                  <a:tcPr marL="85748" marR="85748" marT="42874" marB="42874">
                    <a:solidFill>
                      <a:srgbClr val="EFF5EB"/>
                    </a:solidFill>
                  </a:tcPr>
                </a:tc>
                <a:tc>
                  <a:txBody>
                    <a:bodyPr/>
                    <a:lstStyle/>
                    <a:p>
                      <a:r>
                        <a:rPr lang="en-US" sz="1500" b="0">
                          <a:solidFill>
                            <a:schemeClr val="tx2"/>
                          </a:solidFill>
                        </a:rPr>
                        <a:t>Initiatives that drive forward research in sustainability and innovation will secure Canada's future as its citizen become healthy and, as a result, more productive. More productive citizen will in turn generate higher income and innovate further. Reducing environmental impact will help reduce the effects of climate change and meet global climate goals. </a:t>
                      </a:r>
                    </a:p>
                    <a:p>
                      <a:pPr lvl="0">
                        <a:buNone/>
                      </a:pPr>
                      <a:r>
                        <a:rPr lang="en-US" sz="1500" b="0" i="0" u="none" strike="noStrike" noProof="0">
                          <a:solidFill>
                            <a:schemeClr val="tx2"/>
                          </a:solidFill>
                          <a:latin typeface="Garamond"/>
                        </a:rPr>
                        <a:t>Food has a massive reach because of its first and second order effects on the country. In citizens, a healthy and balanced diet will cause the mind and body to work efficiently. A healthy citizen will be more productive in their life and will work towards securing their lifestyle. In business, R&amp;D on sustainable items is costly, with the second order effect being the positive effect on its customers and the environment. But businesses must make a profit so the costs of creating a nutritious and sustainable product drives them away from innovation in sustainability.</a:t>
                      </a:r>
                      <a:endParaRPr lang="en-US" sz="1700">
                        <a:solidFill>
                          <a:schemeClr val="tx2"/>
                        </a:solidFill>
                      </a:endParaRPr>
                    </a:p>
                  </a:txBody>
                  <a:tcPr marL="85748" marR="85748" marT="42874" marB="42874">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9CE49DEB9AA942BAD8C5B8C3AA1340" ma:contentTypeVersion="4" ma:contentTypeDescription="Create a new document." ma:contentTypeScope="" ma:versionID="e092e13d85f9273b5c6a57c6661189fa">
  <xsd:schema xmlns:xsd="http://www.w3.org/2001/XMLSchema" xmlns:xs="http://www.w3.org/2001/XMLSchema" xmlns:p="http://schemas.microsoft.com/office/2006/metadata/properties" xmlns:ns2="ace2b59c-b719-44b2-9be0-843ae4ea43a5" targetNamespace="http://schemas.microsoft.com/office/2006/metadata/properties" ma:root="true" ma:fieldsID="f2b758290ad61722e8ffe2c66e0a5fcd" ns2:_="">
    <xsd:import namespace="ace2b59c-b719-44b2-9be0-843ae4ea43a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e2b59c-b719-44b2-9be0-843ae4ea4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854B8D-7654-4FA2-B58A-6F01015DAE13}">
  <ds:schemaRefs>
    <ds:schemaRef ds:uri="http://schemas.microsoft.com/sharepoint/v3/contenttype/forms"/>
  </ds:schemaRefs>
</ds:datastoreItem>
</file>

<file path=customXml/itemProps2.xml><?xml version="1.0" encoding="utf-8"?>
<ds:datastoreItem xmlns:ds="http://schemas.openxmlformats.org/officeDocument/2006/customXml" ds:itemID="{C73BCB6B-889B-4535-BB56-1AE643A78870}">
  <ds:schemaRefs>
    <ds:schemaRef ds:uri="ace2b59c-b719-44b2-9be0-843ae4ea43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A74FE6-BFAE-4F6A-A780-43C7B7283C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TotalTime>
  <Words>3470</Words>
  <Application>Microsoft Office PowerPoint</Application>
  <PresentationFormat>Widescreen</PresentationFormat>
  <Paragraphs>257</Paragraphs>
  <Slides>45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Garamond</vt:lpstr>
      <vt:lpstr>Organic</vt:lpstr>
      <vt:lpstr> Capstone Presentation </vt:lpstr>
      <vt:lpstr>Perspective</vt:lpstr>
      <vt:lpstr>Introduction </vt:lpstr>
      <vt:lpstr>Business Understanding </vt:lpstr>
      <vt:lpstr>5W 1H Analysis 1 – Who</vt:lpstr>
      <vt:lpstr>5W 1H Analysis 2 – What</vt:lpstr>
      <vt:lpstr>5W 1H Analysis 3 –When</vt:lpstr>
      <vt:lpstr>5W 1H Analysis 4 – Where</vt:lpstr>
      <vt:lpstr>5W 1H Analysis 5 – Why</vt:lpstr>
      <vt:lpstr>5W 1H Analysis 6 – How</vt:lpstr>
      <vt:lpstr>Data Understanding </vt:lpstr>
      <vt:lpstr>Data Modeling – Conceptual Model </vt:lpstr>
      <vt:lpstr>Data Dictionary </vt:lpstr>
      <vt:lpstr>Business Understanding  Low Level</vt:lpstr>
      <vt:lpstr>Business Questions</vt:lpstr>
      <vt:lpstr>Data Understanding Low Level</vt:lpstr>
      <vt:lpstr>Data Set(s)</vt:lpstr>
      <vt:lpstr>Modeling &amp; Evaluation</vt:lpstr>
      <vt:lpstr>Question 1</vt:lpstr>
      <vt:lpstr>Data Preparation – Question 1</vt:lpstr>
      <vt:lpstr>Data Preparation</vt:lpstr>
      <vt:lpstr>Visualization – Dashboard</vt:lpstr>
      <vt:lpstr>What is the Canadian diet, and does it meet the guideline of health and balance? How much of Canada’s population can be fed on food grown nationally? </vt:lpstr>
      <vt:lpstr>Question 2</vt:lpstr>
      <vt:lpstr>Data Preparation</vt:lpstr>
      <vt:lpstr>Data Preparation</vt:lpstr>
      <vt:lpstr>Visualization – Dashboard</vt:lpstr>
      <vt:lpstr>Who are our trade partners, how does trade affect us, what is our food availability and how secure is our food future? </vt:lpstr>
      <vt:lpstr>Question 3</vt:lpstr>
      <vt:lpstr>Data Preparation</vt:lpstr>
      <vt:lpstr>Visualization – Dashboard</vt:lpstr>
      <vt:lpstr>What food is wasted the most and what can be done to reduce the impact on Canadians?</vt:lpstr>
      <vt:lpstr>Question 4</vt:lpstr>
      <vt:lpstr>Data Preparation</vt:lpstr>
      <vt:lpstr>Visualization – Dashboard</vt:lpstr>
      <vt:lpstr>Which sectors of Canada’s food industry have the highest profits? Which sectors need improvement? How would these sectors improve their performance?</vt:lpstr>
      <vt:lpstr>Question 5</vt:lpstr>
      <vt:lpstr>Data Preparation</vt:lpstr>
      <vt:lpstr>Visualization – Dashboard</vt:lpstr>
      <vt:lpstr>What was the effect of COVID-19 on Canada’s restaurant industry? What was its effect on personal cooking? Which should Canada invest more resources in?</vt:lpstr>
      <vt:lpstr>Question 6</vt:lpstr>
      <vt:lpstr>Data Preparation</vt:lpstr>
      <vt:lpstr>Visualization – Dashboard</vt:lpstr>
      <vt:lpstr>Which sectors of the food industry are seeing accelerated innovation? Which areas are lacking and what can be done to increase efficiency or innovation?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krishna duvvuri</cp:lastModifiedBy>
  <cp:revision>28</cp:revision>
  <dcterms:created xsi:type="dcterms:W3CDTF">2020-10-02T15:06:04Z</dcterms:created>
  <dcterms:modified xsi:type="dcterms:W3CDTF">2021-10-02T16:40:05Z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0x010100A59CE49DEB9AA942BAD8C5B8C3AA1340</vt:lpwstr>
  </property>
</Properties>
</file>