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5" r:id="rId6"/>
    <p:sldId id="259" r:id="rId7"/>
    <p:sldId id="270" r:id="rId8"/>
    <p:sldId id="267" r:id="rId9"/>
    <p:sldId id="266"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51"/>
    <p:restoredTop sz="94668"/>
  </p:normalViewPr>
  <p:slideViewPr>
    <p:cSldViewPr snapToGrid="0" snapToObjects="1">
      <p:cViewPr varScale="1">
        <p:scale>
          <a:sx n="105" d="100"/>
          <a:sy n="105" d="100"/>
        </p:scale>
        <p:origin x="204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2" Type="http://schemas.openxmlformats.org/officeDocument/2006/relationships/hyperlink" Target="https://www.kaggle.com/code/jillanisofttech/twitter-us-airline-sentiment-analysis-96-acc?select=Tweets.csv" TargetMode="External"/><Relationship Id="rId1" Type="http://schemas.openxmlformats.org/officeDocument/2006/relationships/hyperlink" Target="https://www.kaggle.com/datasets/crowdflower/twitter-airline-sentiment"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kaggle.com/code/jillanisofttech/twitter-us-airline-sentiment-analysis-96-acc?select=Tweets.csv" TargetMode="External"/><Relationship Id="rId1" Type="http://schemas.openxmlformats.org/officeDocument/2006/relationships/hyperlink" Target="https://www.kaggle.com/datasets/crowdflower/twitter-airline-sentiment"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B09099-3C3B-4F3D-82B4-EAF009E6314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4D9984C-020F-46FA-A5D9-13CA3B1E3BB5}">
      <dgm:prSet/>
      <dgm:spPr/>
      <dgm:t>
        <a:bodyPr/>
        <a:lstStyle/>
        <a:p>
          <a:r>
            <a:rPr lang="en-US"/>
            <a:t>The dataset used in this project is sourced from Kaggle’s Twitter US Airline Sentiment dataset, originally from Crowdflower’s Data for Everyone library. It includes approximately 14,640 tweets from travelers discussing their experiences with six major US airlines. This dataset is rich with unstructured text data, capturing sentiments as positive, negative, or neutral based on customer feedback and real-time experiences.</a:t>
          </a:r>
        </a:p>
      </dgm:t>
    </dgm:pt>
    <dgm:pt modelId="{84E1C02D-C282-4318-92FB-76AE3D4E6133}" type="parTrans" cxnId="{6EC067EC-C947-43AA-B585-85807DD73992}">
      <dgm:prSet/>
      <dgm:spPr/>
      <dgm:t>
        <a:bodyPr/>
        <a:lstStyle/>
        <a:p>
          <a:endParaRPr lang="en-US"/>
        </a:p>
      </dgm:t>
    </dgm:pt>
    <dgm:pt modelId="{4AA86939-B3F4-426A-878A-A05FB17E510B}" type="sibTrans" cxnId="{6EC067EC-C947-43AA-B585-85807DD73992}">
      <dgm:prSet/>
      <dgm:spPr/>
      <dgm:t>
        <a:bodyPr/>
        <a:lstStyle/>
        <a:p>
          <a:endParaRPr lang="en-US"/>
        </a:p>
      </dgm:t>
    </dgm:pt>
    <dgm:pt modelId="{60D1A41E-2414-4799-BD8B-2CF183714D82}">
      <dgm:prSet/>
      <dgm:spPr/>
      <dgm:t>
        <a:bodyPr/>
        <a:lstStyle/>
        <a:p>
          <a:r>
            <a:rPr lang="en-US" b="0" i="0" dirty="0"/>
            <a:t>The primary objective of this project is to perform sentiment analysis on tweets related to US airlines using fine-tuned </a:t>
          </a:r>
          <a:r>
            <a:rPr lang="en-US" b="1" i="0" dirty="0"/>
            <a:t>Large Language Models (LLMs)</a:t>
          </a:r>
          <a:r>
            <a:rPr lang="en-US" b="0" i="0" dirty="0"/>
            <a:t>. By leveraging advanced transformer-based architectures, we aim to preprocess, classify, and analyze the data to reveal patterns in customer sentiment, satisfaction, and areas for service improvement. This process involves cleaning and transforming unstructured textual data, fine-tuning pre-trained models like </a:t>
          </a:r>
          <a:r>
            <a:rPr lang="en-US" b="1" i="0" dirty="0"/>
            <a:t>BERT and </a:t>
          </a:r>
          <a:r>
            <a:rPr lang="en-US" b="1" i="0" dirty="0" err="1"/>
            <a:t>RoBERTa</a:t>
          </a:r>
          <a:r>
            <a:rPr lang="en-US" b="0" i="0" dirty="0"/>
            <a:t>, and evaluating their performance. The insights derived from these models will enable airlines to better understand customer feedback and make data-driven decisions to enhance their services and overall customer experience.</a:t>
          </a:r>
        </a:p>
      </dgm:t>
    </dgm:pt>
    <dgm:pt modelId="{ECABE84A-0288-4371-AD33-43FA115D7A13}" type="parTrans" cxnId="{96015B14-B442-43DA-9339-152D51F45360}">
      <dgm:prSet/>
      <dgm:spPr/>
      <dgm:t>
        <a:bodyPr/>
        <a:lstStyle/>
        <a:p>
          <a:endParaRPr lang="en-US"/>
        </a:p>
      </dgm:t>
    </dgm:pt>
    <dgm:pt modelId="{3FB10052-F99D-4ED9-A7DD-51DC9AC6A023}" type="sibTrans" cxnId="{96015B14-B442-43DA-9339-152D51F45360}">
      <dgm:prSet/>
      <dgm:spPr/>
      <dgm:t>
        <a:bodyPr/>
        <a:lstStyle/>
        <a:p>
          <a:endParaRPr lang="en-US"/>
        </a:p>
      </dgm:t>
    </dgm:pt>
    <dgm:pt modelId="{7BBE4A95-B616-DC41-AA5D-245D7D4C16B8}" type="pres">
      <dgm:prSet presAssocID="{ADB09099-3C3B-4F3D-82B4-EAF009E63142}" presName="hierChild1" presStyleCnt="0">
        <dgm:presLayoutVars>
          <dgm:chPref val="1"/>
          <dgm:dir/>
          <dgm:animOne val="branch"/>
          <dgm:animLvl val="lvl"/>
          <dgm:resizeHandles/>
        </dgm:presLayoutVars>
      </dgm:prSet>
      <dgm:spPr/>
    </dgm:pt>
    <dgm:pt modelId="{3307F043-B97F-DE4F-8366-176793A589D3}" type="pres">
      <dgm:prSet presAssocID="{34D9984C-020F-46FA-A5D9-13CA3B1E3BB5}" presName="hierRoot1" presStyleCnt="0"/>
      <dgm:spPr/>
    </dgm:pt>
    <dgm:pt modelId="{77A3DD54-900A-D740-A8A4-8FC56BD3083B}" type="pres">
      <dgm:prSet presAssocID="{34D9984C-020F-46FA-A5D9-13CA3B1E3BB5}" presName="composite" presStyleCnt="0"/>
      <dgm:spPr/>
    </dgm:pt>
    <dgm:pt modelId="{48CE529A-C2FD-C143-A980-501893518CAE}" type="pres">
      <dgm:prSet presAssocID="{34D9984C-020F-46FA-A5D9-13CA3B1E3BB5}" presName="background" presStyleLbl="node0" presStyleIdx="0" presStyleCnt="2"/>
      <dgm:spPr/>
    </dgm:pt>
    <dgm:pt modelId="{726E9586-8317-0240-8826-007B1E6FB456}" type="pres">
      <dgm:prSet presAssocID="{34D9984C-020F-46FA-A5D9-13CA3B1E3BB5}" presName="text" presStyleLbl="fgAcc0" presStyleIdx="0" presStyleCnt="2" custScaleX="102205" custScaleY="117145">
        <dgm:presLayoutVars>
          <dgm:chPref val="3"/>
        </dgm:presLayoutVars>
      </dgm:prSet>
      <dgm:spPr/>
    </dgm:pt>
    <dgm:pt modelId="{54D2E7C7-89B2-1546-8B32-A4869B42445C}" type="pres">
      <dgm:prSet presAssocID="{34D9984C-020F-46FA-A5D9-13CA3B1E3BB5}" presName="hierChild2" presStyleCnt="0"/>
      <dgm:spPr/>
    </dgm:pt>
    <dgm:pt modelId="{17FAB6D9-F6DA-E24E-96A7-3BEDA2A276C8}" type="pres">
      <dgm:prSet presAssocID="{60D1A41E-2414-4799-BD8B-2CF183714D82}" presName="hierRoot1" presStyleCnt="0"/>
      <dgm:spPr/>
    </dgm:pt>
    <dgm:pt modelId="{DB44BA89-FAE1-D04F-9E82-A0815EF11A2C}" type="pres">
      <dgm:prSet presAssocID="{60D1A41E-2414-4799-BD8B-2CF183714D82}" presName="composite" presStyleCnt="0"/>
      <dgm:spPr/>
    </dgm:pt>
    <dgm:pt modelId="{D95586CD-DC42-D548-A484-D8CDFD707330}" type="pres">
      <dgm:prSet presAssocID="{60D1A41E-2414-4799-BD8B-2CF183714D82}" presName="background" presStyleLbl="node0" presStyleIdx="1" presStyleCnt="2"/>
      <dgm:spPr/>
    </dgm:pt>
    <dgm:pt modelId="{6B6EA415-180C-2E4B-B477-E115E1893D03}" type="pres">
      <dgm:prSet presAssocID="{60D1A41E-2414-4799-BD8B-2CF183714D82}" presName="text" presStyleLbl="fgAcc0" presStyleIdx="1" presStyleCnt="2" custScaleX="108153" custScaleY="118176" custLinFactNeighborX="-4312" custLinFactNeighborY="-5866">
        <dgm:presLayoutVars>
          <dgm:chPref val="3"/>
        </dgm:presLayoutVars>
      </dgm:prSet>
      <dgm:spPr/>
    </dgm:pt>
    <dgm:pt modelId="{C6B27F70-E4F7-CD46-B074-69AE0CDEEB1A}" type="pres">
      <dgm:prSet presAssocID="{60D1A41E-2414-4799-BD8B-2CF183714D82}" presName="hierChild2" presStyleCnt="0"/>
      <dgm:spPr/>
    </dgm:pt>
  </dgm:ptLst>
  <dgm:cxnLst>
    <dgm:cxn modelId="{96015B14-B442-43DA-9339-152D51F45360}" srcId="{ADB09099-3C3B-4F3D-82B4-EAF009E63142}" destId="{60D1A41E-2414-4799-BD8B-2CF183714D82}" srcOrd="1" destOrd="0" parTransId="{ECABE84A-0288-4371-AD33-43FA115D7A13}" sibTransId="{3FB10052-F99D-4ED9-A7DD-51DC9AC6A023}"/>
    <dgm:cxn modelId="{8ADD71AE-F576-F344-BC21-EFBE5BE57B9A}" type="presOf" srcId="{60D1A41E-2414-4799-BD8B-2CF183714D82}" destId="{6B6EA415-180C-2E4B-B477-E115E1893D03}" srcOrd="0" destOrd="0" presId="urn:microsoft.com/office/officeart/2005/8/layout/hierarchy1"/>
    <dgm:cxn modelId="{8000D8D9-C943-F146-810A-6CC934DA3529}" type="presOf" srcId="{ADB09099-3C3B-4F3D-82B4-EAF009E63142}" destId="{7BBE4A95-B616-DC41-AA5D-245D7D4C16B8}" srcOrd="0" destOrd="0" presId="urn:microsoft.com/office/officeart/2005/8/layout/hierarchy1"/>
    <dgm:cxn modelId="{DA8980DF-3E75-264A-B524-6270151FF89F}" type="presOf" srcId="{34D9984C-020F-46FA-A5D9-13CA3B1E3BB5}" destId="{726E9586-8317-0240-8826-007B1E6FB456}" srcOrd="0" destOrd="0" presId="urn:microsoft.com/office/officeart/2005/8/layout/hierarchy1"/>
    <dgm:cxn modelId="{6EC067EC-C947-43AA-B585-85807DD73992}" srcId="{ADB09099-3C3B-4F3D-82B4-EAF009E63142}" destId="{34D9984C-020F-46FA-A5D9-13CA3B1E3BB5}" srcOrd="0" destOrd="0" parTransId="{84E1C02D-C282-4318-92FB-76AE3D4E6133}" sibTransId="{4AA86939-B3F4-426A-878A-A05FB17E510B}"/>
    <dgm:cxn modelId="{78FE3957-6048-5B4C-A3B3-1F0C01218033}" type="presParOf" srcId="{7BBE4A95-B616-DC41-AA5D-245D7D4C16B8}" destId="{3307F043-B97F-DE4F-8366-176793A589D3}" srcOrd="0" destOrd="0" presId="urn:microsoft.com/office/officeart/2005/8/layout/hierarchy1"/>
    <dgm:cxn modelId="{4938C44B-3309-CA49-8062-F46F41E5808E}" type="presParOf" srcId="{3307F043-B97F-DE4F-8366-176793A589D3}" destId="{77A3DD54-900A-D740-A8A4-8FC56BD3083B}" srcOrd="0" destOrd="0" presId="urn:microsoft.com/office/officeart/2005/8/layout/hierarchy1"/>
    <dgm:cxn modelId="{79E47D13-8D9A-7E44-A7ED-F14D4C981C7A}" type="presParOf" srcId="{77A3DD54-900A-D740-A8A4-8FC56BD3083B}" destId="{48CE529A-C2FD-C143-A980-501893518CAE}" srcOrd="0" destOrd="0" presId="urn:microsoft.com/office/officeart/2005/8/layout/hierarchy1"/>
    <dgm:cxn modelId="{6704A070-D943-3B48-AC83-45BE7D0169C2}" type="presParOf" srcId="{77A3DD54-900A-D740-A8A4-8FC56BD3083B}" destId="{726E9586-8317-0240-8826-007B1E6FB456}" srcOrd="1" destOrd="0" presId="urn:microsoft.com/office/officeart/2005/8/layout/hierarchy1"/>
    <dgm:cxn modelId="{65FF7604-E10E-8845-B3DA-AFCF33827612}" type="presParOf" srcId="{3307F043-B97F-DE4F-8366-176793A589D3}" destId="{54D2E7C7-89B2-1546-8B32-A4869B42445C}" srcOrd="1" destOrd="0" presId="urn:microsoft.com/office/officeart/2005/8/layout/hierarchy1"/>
    <dgm:cxn modelId="{9D73C14A-B2E2-1540-81B0-A9CA3353DD64}" type="presParOf" srcId="{7BBE4A95-B616-DC41-AA5D-245D7D4C16B8}" destId="{17FAB6D9-F6DA-E24E-96A7-3BEDA2A276C8}" srcOrd="1" destOrd="0" presId="urn:microsoft.com/office/officeart/2005/8/layout/hierarchy1"/>
    <dgm:cxn modelId="{1B8E0E89-065F-334D-A3B7-640961F482B7}" type="presParOf" srcId="{17FAB6D9-F6DA-E24E-96A7-3BEDA2A276C8}" destId="{DB44BA89-FAE1-D04F-9E82-A0815EF11A2C}" srcOrd="0" destOrd="0" presId="urn:microsoft.com/office/officeart/2005/8/layout/hierarchy1"/>
    <dgm:cxn modelId="{7E6D2B16-3390-1140-A093-6D6FC4A248C5}" type="presParOf" srcId="{DB44BA89-FAE1-D04F-9E82-A0815EF11A2C}" destId="{D95586CD-DC42-D548-A484-D8CDFD707330}" srcOrd="0" destOrd="0" presId="urn:microsoft.com/office/officeart/2005/8/layout/hierarchy1"/>
    <dgm:cxn modelId="{E8A006C3-7D0D-7744-A565-BFCB15CABE27}" type="presParOf" srcId="{DB44BA89-FAE1-D04F-9E82-A0815EF11A2C}" destId="{6B6EA415-180C-2E4B-B477-E115E1893D03}" srcOrd="1" destOrd="0" presId="urn:microsoft.com/office/officeart/2005/8/layout/hierarchy1"/>
    <dgm:cxn modelId="{2C22800F-0FCF-9942-8919-9B3062319763}" type="presParOf" srcId="{17FAB6D9-F6DA-E24E-96A7-3BEDA2A276C8}" destId="{C6B27F70-E4F7-CD46-B074-69AE0CDEEB1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18D076-481F-47C0-A394-2072D2A8964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8DD182B-441F-47BF-A3ED-E2A73DC75CE5}">
      <dgm:prSet/>
      <dgm:spPr/>
      <dgm:t>
        <a:bodyPr/>
        <a:lstStyle/>
        <a:p>
          <a:r>
            <a:rPr lang="en-US" dirty="0">
              <a:hlinkClick xmlns:r="http://schemas.openxmlformats.org/officeDocument/2006/relationships" r:id="rId1"/>
            </a:rPr>
            <a:t>Twitter US Airline Sentiment dataset</a:t>
          </a:r>
          <a:r>
            <a:rPr lang="en-US" dirty="0">
              <a:hlinkClick xmlns:r="http://schemas.openxmlformats.org/officeDocument/2006/relationships" r:id="rId2"/>
            </a:rPr>
            <a:t>, </a:t>
          </a:r>
          <a:r>
            <a:rPr lang="en-US" dirty="0"/>
            <a:t>from Kaggle.</a:t>
          </a:r>
        </a:p>
      </dgm:t>
    </dgm:pt>
    <dgm:pt modelId="{C9E8733D-B3A5-4C69-B00D-3102A5FE4175}" type="parTrans" cxnId="{2CAB1C90-B4BB-4462-B83B-D977E89C9399}">
      <dgm:prSet/>
      <dgm:spPr/>
      <dgm:t>
        <a:bodyPr/>
        <a:lstStyle/>
        <a:p>
          <a:endParaRPr lang="en-US"/>
        </a:p>
      </dgm:t>
    </dgm:pt>
    <dgm:pt modelId="{F5B5B26A-74BE-4330-82D5-4DA9EA48F59F}" type="sibTrans" cxnId="{2CAB1C90-B4BB-4462-B83B-D977E89C9399}">
      <dgm:prSet/>
      <dgm:spPr/>
      <dgm:t>
        <a:bodyPr/>
        <a:lstStyle/>
        <a:p>
          <a:endParaRPr lang="en-US"/>
        </a:p>
      </dgm:t>
    </dgm:pt>
    <dgm:pt modelId="{032D4B32-36FB-4FDF-B298-8A11B6F9BFAA}">
      <dgm:prSet/>
      <dgm:spPr/>
      <dgm:t>
        <a:bodyPr/>
        <a:lstStyle/>
        <a:p>
          <a:r>
            <a:rPr lang="en-US" b="1"/>
            <a:t>Features of Data:</a:t>
          </a:r>
          <a:endParaRPr lang="en-US"/>
        </a:p>
      </dgm:t>
    </dgm:pt>
    <dgm:pt modelId="{524C3FCD-E1A9-4498-98A8-652877EDD902}" type="parTrans" cxnId="{C16774F8-3A51-44FD-AE15-EF42CD5F4502}">
      <dgm:prSet/>
      <dgm:spPr/>
      <dgm:t>
        <a:bodyPr/>
        <a:lstStyle/>
        <a:p>
          <a:endParaRPr lang="en-US"/>
        </a:p>
      </dgm:t>
    </dgm:pt>
    <dgm:pt modelId="{D4A76B58-ABF9-49F3-BE69-EBCE3AB37612}" type="sibTrans" cxnId="{C16774F8-3A51-44FD-AE15-EF42CD5F4502}">
      <dgm:prSet/>
      <dgm:spPr/>
      <dgm:t>
        <a:bodyPr/>
        <a:lstStyle/>
        <a:p>
          <a:endParaRPr lang="en-US"/>
        </a:p>
      </dgm:t>
    </dgm:pt>
    <dgm:pt modelId="{1F4E15ED-AE50-4111-B79F-4229F10AF8E0}">
      <dgm:prSet/>
      <dgm:spPr/>
      <dgm:t>
        <a:bodyPr/>
        <a:lstStyle/>
        <a:p>
          <a:r>
            <a:rPr lang="en-US" dirty="0"/>
            <a:t>Number of Instances: 14640</a:t>
          </a:r>
        </a:p>
      </dgm:t>
    </dgm:pt>
    <dgm:pt modelId="{8EA84793-FE91-4DE2-AD0C-6B4287BBE762}" type="parTrans" cxnId="{260E3DC1-688A-4DF5-80BC-144969BD6961}">
      <dgm:prSet/>
      <dgm:spPr/>
      <dgm:t>
        <a:bodyPr/>
        <a:lstStyle/>
        <a:p>
          <a:endParaRPr lang="en-US"/>
        </a:p>
      </dgm:t>
    </dgm:pt>
    <dgm:pt modelId="{C70BCBE0-7E68-40BC-A710-E619CF46D99E}" type="sibTrans" cxnId="{260E3DC1-688A-4DF5-80BC-144969BD6961}">
      <dgm:prSet/>
      <dgm:spPr/>
      <dgm:t>
        <a:bodyPr/>
        <a:lstStyle/>
        <a:p>
          <a:endParaRPr lang="en-US"/>
        </a:p>
      </dgm:t>
    </dgm:pt>
    <dgm:pt modelId="{61BB0E1E-2DAD-4742-BA80-8557155B4C24}">
      <dgm:prSet/>
      <dgm:spPr/>
      <dgm:t>
        <a:bodyPr/>
        <a:lstStyle/>
        <a:p>
          <a:r>
            <a:rPr lang="en-US"/>
            <a:t>Number of Class: 3 (positive, negative, neutral)</a:t>
          </a:r>
        </a:p>
      </dgm:t>
    </dgm:pt>
    <dgm:pt modelId="{D70B5C71-32FF-46FB-B670-2465D5B68D4A}" type="parTrans" cxnId="{C639ECB7-B35B-4D28-AD62-F4CAA4372CFA}">
      <dgm:prSet/>
      <dgm:spPr/>
      <dgm:t>
        <a:bodyPr/>
        <a:lstStyle/>
        <a:p>
          <a:endParaRPr lang="en-US"/>
        </a:p>
      </dgm:t>
    </dgm:pt>
    <dgm:pt modelId="{3565E6ED-15BE-4A9E-9C78-DACC7EEFBB82}" type="sibTrans" cxnId="{C639ECB7-B35B-4D28-AD62-F4CAA4372CFA}">
      <dgm:prSet/>
      <dgm:spPr/>
      <dgm:t>
        <a:bodyPr/>
        <a:lstStyle/>
        <a:p>
          <a:endParaRPr lang="en-US"/>
        </a:p>
      </dgm:t>
    </dgm:pt>
    <dgm:pt modelId="{F535FCBC-E7F4-4802-A7BD-D6F88A45771B}">
      <dgm:prSet/>
      <dgm:spPr/>
      <dgm:t>
        <a:bodyPr/>
        <a:lstStyle/>
        <a:p>
          <a:r>
            <a:rPr lang="en-US"/>
            <a:t>Number of Attributes: 15</a:t>
          </a:r>
        </a:p>
      </dgm:t>
    </dgm:pt>
    <dgm:pt modelId="{64BD2B21-2F4D-48D7-9626-81E76046192D}" type="parTrans" cxnId="{CC913D41-5C5D-4EE4-9D1F-502F165854B1}">
      <dgm:prSet/>
      <dgm:spPr/>
      <dgm:t>
        <a:bodyPr/>
        <a:lstStyle/>
        <a:p>
          <a:endParaRPr lang="en-US"/>
        </a:p>
      </dgm:t>
    </dgm:pt>
    <dgm:pt modelId="{53CB4551-2ED5-43A1-842E-5D19310C3337}" type="sibTrans" cxnId="{CC913D41-5C5D-4EE4-9D1F-502F165854B1}">
      <dgm:prSet/>
      <dgm:spPr/>
      <dgm:t>
        <a:bodyPr/>
        <a:lstStyle/>
        <a:p>
          <a:endParaRPr lang="en-US"/>
        </a:p>
      </dgm:t>
    </dgm:pt>
    <dgm:pt modelId="{A9CA3F38-7B02-A645-A492-87751BBCE0CD}" type="pres">
      <dgm:prSet presAssocID="{BF18D076-481F-47C0-A394-2072D2A8964A}" presName="hierChild1" presStyleCnt="0">
        <dgm:presLayoutVars>
          <dgm:chPref val="1"/>
          <dgm:dir/>
          <dgm:animOne val="branch"/>
          <dgm:animLvl val="lvl"/>
          <dgm:resizeHandles/>
        </dgm:presLayoutVars>
      </dgm:prSet>
      <dgm:spPr/>
    </dgm:pt>
    <dgm:pt modelId="{05DD6A15-744A-B84A-907A-E0DC2DD88B45}" type="pres">
      <dgm:prSet presAssocID="{B8DD182B-441F-47BF-A3ED-E2A73DC75CE5}" presName="hierRoot1" presStyleCnt="0"/>
      <dgm:spPr/>
    </dgm:pt>
    <dgm:pt modelId="{C9B14B44-7899-6045-883D-7578FF88C4D1}" type="pres">
      <dgm:prSet presAssocID="{B8DD182B-441F-47BF-A3ED-E2A73DC75CE5}" presName="composite" presStyleCnt="0"/>
      <dgm:spPr/>
    </dgm:pt>
    <dgm:pt modelId="{C9C73916-237C-944C-A7F4-98C1F4ACBD67}" type="pres">
      <dgm:prSet presAssocID="{B8DD182B-441F-47BF-A3ED-E2A73DC75CE5}" presName="background" presStyleLbl="node0" presStyleIdx="0" presStyleCnt="2"/>
      <dgm:spPr/>
    </dgm:pt>
    <dgm:pt modelId="{92CF1337-D23E-2A49-99A5-856BF317F564}" type="pres">
      <dgm:prSet presAssocID="{B8DD182B-441F-47BF-A3ED-E2A73DC75CE5}" presName="text" presStyleLbl="fgAcc0" presStyleIdx="0" presStyleCnt="2">
        <dgm:presLayoutVars>
          <dgm:chPref val="3"/>
        </dgm:presLayoutVars>
      </dgm:prSet>
      <dgm:spPr/>
    </dgm:pt>
    <dgm:pt modelId="{1FE7AE84-7BF7-384C-B6EA-B26F1DA1A180}" type="pres">
      <dgm:prSet presAssocID="{B8DD182B-441F-47BF-A3ED-E2A73DC75CE5}" presName="hierChild2" presStyleCnt="0"/>
      <dgm:spPr/>
    </dgm:pt>
    <dgm:pt modelId="{C0249870-2451-F043-8141-ED86C4852467}" type="pres">
      <dgm:prSet presAssocID="{032D4B32-36FB-4FDF-B298-8A11B6F9BFAA}" presName="hierRoot1" presStyleCnt="0"/>
      <dgm:spPr/>
    </dgm:pt>
    <dgm:pt modelId="{A0FADCC3-4B92-2F4A-B317-95EDBE82131F}" type="pres">
      <dgm:prSet presAssocID="{032D4B32-36FB-4FDF-B298-8A11B6F9BFAA}" presName="composite" presStyleCnt="0"/>
      <dgm:spPr/>
    </dgm:pt>
    <dgm:pt modelId="{75092251-90B7-B946-ACCF-79B8C8A6FA01}" type="pres">
      <dgm:prSet presAssocID="{032D4B32-36FB-4FDF-B298-8A11B6F9BFAA}" presName="background" presStyleLbl="node0" presStyleIdx="1" presStyleCnt="2"/>
      <dgm:spPr/>
    </dgm:pt>
    <dgm:pt modelId="{1FC61A8D-82D5-094D-8362-6A3AFC02F947}" type="pres">
      <dgm:prSet presAssocID="{032D4B32-36FB-4FDF-B298-8A11B6F9BFAA}" presName="text" presStyleLbl="fgAcc0" presStyleIdx="1" presStyleCnt="2">
        <dgm:presLayoutVars>
          <dgm:chPref val="3"/>
        </dgm:presLayoutVars>
      </dgm:prSet>
      <dgm:spPr/>
    </dgm:pt>
    <dgm:pt modelId="{725CF1A0-7B92-E949-AB6C-F8AE9F9BDAC5}" type="pres">
      <dgm:prSet presAssocID="{032D4B32-36FB-4FDF-B298-8A11B6F9BFAA}" presName="hierChild2" presStyleCnt="0"/>
      <dgm:spPr/>
    </dgm:pt>
    <dgm:pt modelId="{67055703-79F9-CC4D-9B00-9B21088D2F23}" type="pres">
      <dgm:prSet presAssocID="{8EA84793-FE91-4DE2-AD0C-6B4287BBE762}" presName="Name10" presStyleLbl="parChTrans1D2" presStyleIdx="0" presStyleCnt="3"/>
      <dgm:spPr/>
    </dgm:pt>
    <dgm:pt modelId="{72D800F1-1ABE-9142-8133-4CF4ABF481CE}" type="pres">
      <dgm:prSet presAssocID="{1F4E15ED-AE50-4111-B79F-4229F10AF8E0}" presName="hierRoot2" presStyleCnt="0"/>
      <dgm:spPr/>
    </dgm:pt>
    <dgm:pt modelId="{B755F80D-4F86-874D-87FD-562F91D304E0}" type="pres">
      <dgm:prSet presAssocID="{1F4E15ED-AE50-4111-B79F-4229F10AF8E0}" presName="composite2" presStyleCnt="0"/>
      <dgm:spPr/>
    </dgm:pt>
    <dgm:pt modelId="{F08ADC47-A21A-2F4A-A2F2-9EA2417DEE3B}" type="pres">
      <dgm:prSet presAssocID="{1F4E15ED-AE50-4111-B79F-4229F10AF8E0}" presName="background2" presStyleLbl="node2" presStyleIdx="0" presStyleCnt="3"/>
      <dgm:spPr/>
    </dgm:pt>
    <dgm:pt modelId="{3D7B65BB-3625-F84A-94BC-0C197F19EBB4}" type="pres">
      <dgm:prSet presAssocID="{1F4E15ED-AE50-4111-B79F-4229F10AF8E0}" presName="text2" presStyleLbl="fgAcc2" presStyleIdx="0" presStyleCnt="3">
        <dgm:presLayoutVars>
          <dgm:chPref val="3"/>
        </dgm:presLayoutVars>
      </dgm:prSet>
      <dgm:spPr/>
    </dgm:pt>
    <dgm:pt modelId="{B1D623A7-81FF-F344-B12B-46DDD48C96AC}" type="pres">
      <dgm:prSet presAssocID="{1F4E15ED-AE50-4111-B79F-4229F10AF8E0}" presName="hierChild3" presStyleCnt="0"/>
      <dgm:spPr/>
    </dgm:pt>
    <dgm:pt modelId="{BB821CA2-5AF0-5D45-8548-233574800209}" type="pres">
      <dgm:prSet presAssocID="{D70B5C71-32FF-46FB-B670-2465D5B68D4A}" presName="Name10" presStyleLbl="parChTrans1D2" presStyleIdx="1" presStyleCnt="3"/>
      <dgm:spPr/>
    </dgm:pt>
    <dgm:pt modelId="{74E93E27-76A2-2C43-835C-A8690C810742}" type="pres">
      <dgm:prSet presAssocID="{61BB0E1E-2DAD-4742-BA80-8557155B4C24}" presName="hierRoot2" presStyleCnt="0"/>
      <dgm:spPr/>
    </dgm:pt>
    <dgm:pt modelId="{6FE17384-CF11-FD40-87CE-68BC3757C4AB}" type="pres">
      <dgm:prSet presAssocID="{61BB0E1E-2DAD-4742-BA80-8557155B4C24}" presName="composite2" presStyleCnt="0"/>
      <dgm:spPr/>
    </dgm:pt>
    <dgm:pt modelId="{35972406-13FA-494E-BF12-2F323E4D62B4}" type="pres">
      <dgm:prSet presAssocID="{61BB0E1E-2DAD-4742-BA80-8557155B4C24}" presName="background2" presStyleLbl="node2" presStyleIdx="1" presStyleCnt="3"/>
      <dgm:spPr/>
    </dgm:pt>
    <dgm:pt modelId="{B018224F-329E-B74A-B377-02D863E06D71}" type="pres">
      <dgm:prSet presAssocID="{61BB0E1E-2DAD-4742-BA80-8557155B4C24}" presName="text2" presStyleLbl="fgAcc2" presStyleIdx="1" presStyleCnt="3">
        <dgm:presLayoutVars>
          <dgm:chPref val="3"/>
        </dgm:presLayoutVars>
      </dgm:prSet>
      <dgm:spPr/>
    </dgm:pt>
    <dgm:pt modelId="{094A4AD7-2070-C245-B29B-260777555148}" type="pres">
      <dgm:prSet presAssocID="{61BB0E1E-2DAD-4742-BA80-8557155B4C24}" presName="hierChild3" presStyleCnt="0"/>
      <dgm:spPr/>
    </dgm:pt>
    <dgm:pt modelId="{FF277E01-9CEB-7346-9C77-BA0192262C0A}" type="pres">
      <dgm:prSet presAssocID="{64BD2B21-2F4D-48D7-9626-81E76046192D}" presName="Name10" presStyleLbl="parChTrans1D2" presStyleIdx="2" presStyleCnt="3"/>
      <dgm:spPr/>
    </dgm:pt>
    <dgm:pt modelId="{D2CCAA8B-48E2-5E4C-B579-AF4002684828}" type="pres">
      <dgm:prSet presAssocID="{F535FCBC-E7F4-4802-A7BD-D6F88A45771B}" presName="hierRoot2" presStyleCnt="0"/>
      <dgm:spPr/>
    </dgm:pt>
    <dgm:pt modelId="{1ADC8491-D8BA-4744-A6C1-1777F07C4ABD}" type="pres">
      <dgm:prSet presAssocID="{F535FCBC-E7F4-4802-A7BD-D6F88A45771B}" presName="composite2" presStyleCnt="0"/>
      <dgm:spPr/>
    </dgm:pt>
    <dgm:pt modelId="{43DAB381-2D41-1349-A658-53A56488A070}" type="pres">
      <dgm:prSet presAssocID="{F535FCBC-E7F4-4802-A7BD-D6F88A45771B}" presName="background2" presStyleLbl="node2" presStyleIdx="2" presStyleCnt="3"/>
      <dgm:spPr/>
    </dgm:pt>
    <dgm:pt modelId="{5423D276-EEB3-9E4A-832A-4D47B3C8FFB1}" type="pres">
      <dgm:prSet presAssocID="{F535FCBC-E7F4-4802-A7BD-D6F88A45771B}" presName="text2" presStyleLbl="fgAcc2" presStyleIdx="2" presStyleCnt="3">
        <dgm:presLayoutVars>
          <dgm:chPref val="3"/>
        </dgm:presLayoutVars>
      </dgm:prSet>
      <dgm:spPr/>
    </dgm:pt>
    <dgm:pt modelId="{9E2BB5D3-DD00-8D41-90D3-D6A87F626B18}" type="pres">
      <dgm:prSet presAssocID="{F535FCBC-E7F4-4802-A7BD-D6F88A45771B}" presName="hierChild3" presStyleCnt="0"/>
      <dgm:spPr/>
    </dgm:pt>
  </dgm:ptLst>
  <dgm:cxnLst>
    <dgm:cxn modelId="{7908261C-9979-D246-A050-F96622566B5A}" type="presOf" srcId="{F535FCBC-E7F4-4802-A7BD-D6F88A45771B}" destId="{5423D276-EEB3-9E4A-832A-4D47B3C8FFB1}" srcOrd="0" destOrd="0" presId="urn:microsoft.com/office/officeart/2005/8/layout/hierarchy1"/>
    <dgm:cxn modelId="{CC913D41-5C5D-4EE4-9D1F-502F165854B1}" srcId="{032D4B32-36FB-4FDF-B298-8A11B6F9BFAA}" destId="{F535FCBC-E7F4-4802-A7BD-D6F88A45771B}" srcOrd="2" destOrd="0" parTransId="{64BD2B21-2F4D-48D7-9626-81E76046192D}" sibTransId="{53CB4551-2ED5-43A1-842E-5D19310C3337}"/>
    <dgm:cxn modelId="{5EE3CE42-0CC7-A54F-AC30-D472967AE845}" type="presOf" srcId="{BF18D076-481F-47C0-A394-2072D2A8964A}" destId="{A9CA3F38-7B02-A645-A492-87751BBCE0CD}" srcOrd="0" destOrd="0" presId="urn:microsoft.com/office/officeart/2005/8/layout/hierarchy1"/>
    <dgm:cxn modelId="{AF93367F-4217-EE47-9501-E0533D41F4B0}" type="presOf" srcId="{8EA84793-FE91-4DE2-AD0C-6B4287BBE762}" destId="{67055703-79F9-CC4D-9B00-9B21088D2F23}" srcOrd="0" destOrd="0" presId="urn:microsoft.com/office/officeart/2005/8/layout/hierarchy1"/>
    <dgm:cxn modelId="{2CAB1C90-B4BB-4462-B83B-D977E89C9399}" srcId="{BF18D076-481F-47C0-A394-2072D2A8964A}" destId="{B8DD182B-441F-47BF-A3ED-E2A73DC75CE5}" srcOrd="0" destOrd="0" parTransId="{C9E8733D-B3A5-4C69-B00D-3102A5FE4175}" sibTransId="{F5B5B26A-74BE-4330-82D5-4DA9EA48F59F}"/>
    <dgm:cxn modelId="{F2161095-42BC-9B4B-876E-BB9FDA901B18}" type="presOf" srcId="{032D4B32-36FB-4FDF-B298-8A11B6F9BFAA}" destId="{1FC61A8D-82D5-094D-8362-6A3AFC02F947}" srcOrd="0" destOrd="0" presId="urn:microsoft.com/office/officeart/2005/8/layout/hierarchy1"/>
    <dgm:cxn modelId="{1B706EA7-758D-CE4B-9C18-9772A5D837FF}" type="presOf" srcId="{64BD2B21-2F4D-48D7-9626-81E76046192D}" destId="{FF277E01-9CEB-7346-9C77-BA0192262C0A}" srcOrd="0" destOrd="0" presId="urn:microsoft.com/office/officeart/2005/8/layout/hierarchy1"/>
    <dgm:cxn modelId="{C639ECB7-B35B-4D28-AD62-F4CAA4372CFA}" srcId="{032D4B32-36FB-4FDF-B298-8A11B6F9BFAA}" destId="{61BB0E1E-2DAD-4742-BA80-8557155B4C24}" srcOrd="1" destOrd="0" parTransId="{D70B5C71-32FF-46FB-B670-2465D5B68D4A}" sibTransId="{3565E6ED-15BE-4A9E-9C78-DACC7EEFBB82}"/>
    <dgm:cxn modelId="{EB0163B8-5A61-144E-A4E3-E029FE5D47D4}" type="presOf" srcId="{B8DD182B-441F-47BF-A3ED-E2A73DC75CE5}" destId="{92CF1337-D23E-2A49-99A5-856BF317F564}" srcOrd="0" destOrd="0" presId="urn:microsoft.com/office/officeart/2005/8/layout/hierarchy1"/>
    <dgm:cxn modelId="{19CE2AC0-9089-B340-9E41-2431624D89C3}" type="presOf" srcId="{1F4E15ED-AE50-4111-B79F-4229F10AF8E0}" destId="{3D7B65BB-3625-F84A-94BC-0C197F19EBB4}" srcOrd="0" destOrd="0" presId="urn:microsoft.com/office/officeart/2005/8/layout/hierarchy1"/>
    <dgm:cxn modelId="{260E3DC1-688A-4DF5-80BC-144969BD6961}" srcId="{032D4B32-36FB-4FDF-B298-8A11B6F9BFAA}" destId="{1F4E15ED-AE50-4111-B79F-4229F10AF8E0}" srcOrd="0" destOrd="0" parTransId="{8EA84793-FE91-4DE2-AD0C-6B4287BBE762}" sibTransId="{C70BCBE0-7E68-40BC-A710-E619CF46D99E}"/>
    <dgm:cxn modelId="{308E8EE1-A5F7-AD4C-B873-9CB0CDA125A7}" type="presOf" srcId="{61BB0E1E-2DAD-4742-BA80-8557155B4C24}" destId="{B018224F-329E-B74A-B377-02D863E06D71}" srcOrd="0" destOrd="0" presId="urn:microsoft.com/office/officeart/2005/8/layout/hierarchy1"/>
    <dgm:cxn modelId="{091069F7-76B7-1B4A-AD85-3743631FC0D9}" type="presOf" srcId="{D70B5C71-32FF-46FB-B670-2465D5B68D4A}" destId="{BB821CA2-5AF0-5D45-8548-233574800209}" srcOrd="0" destOrd="0" presId="urn:microsoft.com/office/officeart/2005/8/layout/hierarchy1"/>
    <dgm:cxn modelId="{C16774F8-3A51-44FD-AE15-EF42CD5F4502}" srcId="{BF18D076-481F-47C0-A394-2072D2A8964A}" destId="{032D4B32-36FB-4FDF-B298-8A11B6F9BFAA}" srcOrd="1" destOrd="0" parTransId="{524C3FCD-E1A9-4498-98A8-652877EDD902}" sibTransId="{D4A76B58-ABF9-49F3-BE69-EBCE3AB37612}"/>
    <dgm:cxn modelId="{A3715A62-5853-334E-BFC6-A09C4495807D}" type="presParOf" srcId="{A9CA3F38-7B02-A645-A492-87751BBCE0CD}" destId="{05DD6A15-744A-B84A-907A-E0DC2DD88B45}" srcOrd="0" destOrd="0" presId="urn:microsoft.com/office/officeart/2005/8/layout/hierarchy1"/>
    <dgm:cxn modelId="{45642470-F837-454F-905D-D7C59251958B}" type="presParOf" srcId="{05DD6A15-744A-B84A-907A-E0DC2DD88B45}" destId="{C9B14B44-7899-6045-883D-7578FF88C4D1}" srcOrd="0" destOrd="0" presId="urn:microsoft.com/office/officeart/2005/8/layout/hierarchy1"/>
    <dgm:cxn modelId="{FD78EE0A-6D23-4746-8845-6FBB0AD894A2}" type="presParOf" srcId="{C9B14B44-7899-6045-883D-7578FF88C4D1}" destId="{C9C73916-237C-944C-A7F4-98C1F4ACBD67}" srcOrd="0" destOrd="0" presId="urn:microsoft.com/office/officeart/2005/8/layout/hierarchy1"/>
    <dgm:cxn modelId="{93619BD8-B4E0-5C40-9441-944BC80007FA}" type="presParOf" srcId="{C9B14B44-7899-6045-883D-7578FF88C4D1}" destId="{92CF1337-D23E-2A49-99A5-856BF317F564}" srcOrd="1" destOrd="0" presId="urn:microsoft.com/office/officeart/2005/8/layout/hierarchy1"/>
    <dgm:cxn modelId="{4ADA54C5-C217-6149-8F64-C1287088AEB5}" type="presParOf" srcId="{05DD6A15-744A-B84A-907A-E0DC2DD88B45}" destId="{1FE7AE84-7BF7-384C-B6EA-B26F1DA1A180}" srcOrd="1" destOrd="0" presId="urn:microsoft.com/office/officeart/2005/8/layout/hierarchy1"/>
    <dgm:cxn modelId="{A2154019-297E-9044-A26A-B72ADC9098C6}" type="presParOf" srcId="{A9CA3F38-7B02-A645-A492-87751BBCE0CD}" destId="{C0249870-2451-F043-8141-ED86C4852467}" srcOrd="1" destOrd="0" presId="urn:microsoft.com/office/officeart/2005/8/layout/hierarchy1"/>
    <dgm:cxn modelId="{28D5B3B4-B055-6A4A-9E0E-DB317BB5B16E}" type="presParOf" srcId="{C0249870-2451-F043-8141-ED86C4852467}" destId="{A0FADCC3-4B92-2F4A-B317-95EDBE82131F}" srcOrd="0" destOrd="0" presId="urn:microsoft.com/office/officeart/2005/8/layout/hierarchy1"/>
    <dgm:cxn modelId="{EA00744E-3308-3F43-B2E6-5256403961E1}" type="presParOf" srcId="{A0FADCC3-4B92-2F4A-B317-95EDBE82131F}" destId="{75092251-90B7-B946-ACCF-79B8C8A6FA01}" srcOrd="0" destOrd="0" presId="urn:microsoft.com/office/officeart/2005/8/layout/hierarchy1"/>
    <dgm:cxn modelId="{F085827B-D209-BF4E-ABB8-174D8EE074A1}" type="presParOf" srcId="{A0FADCC3-4B92-2F4A-B317-95EDBE82131F}" destId="{1FC61A8D-82D5-094D-8362-6A3AFC02F947}" srcOrd="1" destOrd="0" presId="urn:microsoft.com/office/officeart/2005/8/layout/hierarchy1"/>
    <dgm:cxn modelId="{E7FB75EC-6575-824C-AE1E-13B34D881277}" type="presParOf" srcId="{C0249870-2451-F043-8141-ED86C4852467}" destId="{725CF1A0-7B92-E949-AB6C-F8AE9F9BDAC5}" srcOrd="1" destOrd="0" presId="urn:microsoft.com/office/officeart/2005/8/layout/hierarchy1"/>
    <dgm:cxn modelId="{120A3AB1-01F7-2745-B134-9D39AE9FC48C}" type="presParOf" srcId="{725CF1A0-7B92-E949-AB6C-F8AE9F9BDAC5}" destId="{67055703-79F9-CC4D-9B00-9B21088D2F23}" srcOrd="0" destOrd="0" presId="urn:microsoft.com/office/officeart/2005/8/layout/hierarchy1"/>
    <dgm:cxn modelId="{F0150F06-AF6C-D74D-A4A2-F42EB77B6B43}" type="presParOf" srcId="{725CF1A0-7B92-E949-AB6C-F8AE9F9BDAC5}" destId="{72D800F1-1ABE-9142-8133-4CF4ABF481CE}" srcOrd="1" destOrd="0" presId="urn:microsoft.com/office/officeart/2005/8/layout/hierarchy1"/>
    <dgm:cxn modelId="{F2CC314C-F200-4447-89E2-BF5C807D174A}" type="presParOf" srcId="{72D800F1-1ABE-9142-8133-4CF4ABF481CE}" destId="{B755F80D-4F86-874D-87FD-562F91D304E0}" srcOrd="0" destOrd="0" presId="urn:microsoft.com/office/officeart/2005/8/layout/hierarchy1"/>
    <dgm:cxn modelId="{869FEFCB-CCB2-A043-BFD2-DABC08274788}" type="presParOf" srcId="{B755F80D-4F86-874D-87FD-562F91D304E0}" destId="{F08ADC47-A21A-2F4A-A2F2-9EA2417DEE3B}" srcOrd="0" destOrd="0" presId="urn:microsoft.com/office/officeart/2005/8/layout/hierarchy1"/>
    <dgm:cxn modelId="{E75E7936-5DEA-FA4E-9CBB-3AB5C1556F4E}" type="presParOf" srcId="{B755F80D-4F86-874D-87FD-562F91D304E0}" destId="{3D7B65BB-3625-F84A-94BC-0C197F19EBB4}" srcOrd="1" destOrd="0" presId="urn:microsoft.com/office/officeart/2005/8/layout/hierarchy1"/>
    <dgm:cxn modelId="{FB110A47-A20A-3A4E-A0D7-B7B36A3B3C48}" type="presParOf" srcId="{72D800F1-1ABE-9142-8133-4CF4ABF481CE}" destId="{B1D623A7-81FF-F344-B12B-46DDD48C96AC}" srcOrd="1" destOrd="0" presId="urn:microsoft.com/office/officeart/2005/8/layout/hierarchy1"/>
    <dgm:cxn modelId="{D9F0635C-2796-3449-9C6B-00EE01FD357F}" type="presParOf" srcId="{725CF1A0-7B92-E949-AB6C-F8AE9F9BDAC5}" destId="{BB821CA2-5AF0-5D45-8548-233574800209}" srcOrd="2" destOrd="0" presId="urn:microsoft.com/office/officeart/2005/8/layout/hierarchy1"/>
    <dgm:cxn modelId="{79F77ACF-F8EA-5C4A-A685-8194F625CC2A}" type="presParOf" srcId="{725CF1A0-7B92-E949-AB6C-F8AE9F9BDAC5}" destId="{74E93E27-76A2-2C43-835C-A8690C810742}" srcOrd="3" destOrd="0" presId="urn:microsoft.com/office/officeart/2005/8/layout/hierarchy1"/>
    <dgm:cxn modelId="{41788BB2-4451-D240-BC5F-88B698778B20}" type="presParOf" srcId="{74E93E27-76A2-2C43-835C-A8690C810742}" destId="{6FE17384-CF11-FD40-87CE-68BC3757C4AB}" srcOrd="0" destOrd="0" presId="urn:microsoft.com/office/officeart/2005/8/layout/hierarchy1"/>
    <dgm:cxn modelId="{3169245D-55ED-6B4F-A8BC-B730BD3488D9}" type="presParOf" srcId="{6FE17384-CF11-FD40-87CE-68BC3757C4AB}" destId="{35972406-13FA-494E-BF12-2F323E4D62B4}" srcOrd="0" destOrd="0" presId="urn:microsoft.com/office/officeart/2005/8/layout/hierarchy1"/>
    <dgm:cxn modelId="{9FCB5463-8F34-C744-AAA9-14FF2216F992}" type="presParOf" srcId="{6FE17384-CF11-FD40-87CE-68BC3757C4AB}" destId="{B018224F-329E-B74A-B377-02D863E06D71}" srcOrd="1" destOrd="0" presId="urn:microsoft.com/office/officeart/2005/8/layout/hierarchy1"/>
    <dgm:cxn modelId="{E95B705C-5E01-9943-8B95-3CD6F0BC5D21}" type="presParOf" srcId="{74E93E27-76A2-2C43-835C-A8690C810742}" destId="{094A4AD7-2070-C245-B29B-260777555148}" srcOrd="1" destOrd="0" presId="urn:microsoft.com/office/officeart/2005/8/layout/hierarchy1"/>
    <dgm:cxn modelId="{FF1DA13B-CA5D-4543-8B01-FEAE711A0C20}" type="presParOf" srcId="{725CF1A0-7B92-E949-AB6C-F8AE9F9BDAC5}" destId="{FF277E01-9CEB-7346-9C77-BA0192262C0A}" srcOrd="4" destOrd="0" presId="urn:microsoft.com/office/officeart/2005/8/layout/hierarchy1"/>
    <dgm:cxn modelId="{2D676E8F-5FE7-CD49-9A6F-6649C323C921}" type="presParOf" srcId="{725CF1A0-7B92-E949-AB6C-F8AE9F9BDAC5}" destId="{D2CCAA8B-48E2-5E4C-B579-AF4002684828}" srcOrd="5" destOrd="0" presId="urn:microsoft.com/office/officeart/2005/8/layout/hierarchy1"/>
    <dgm:cxn modelId="{5FA138DE-DE69-1B48-B814-40EBC6C68067}" type="presParOf" srcId="{D2CCAA8B-48E2-5E4C-B579-AF4002684828}" destId="{1ADC8491-D8BA-4744-A6C1-1777F07C4ABD}" srcOrd="0" destOrd="0" presId="urn:microsoft.com/office/officeart/2005/8/layout/hierarchy1"/>
    <dgm:cxn modelId="{40A00199-0266-C148-BA43-34DDC764826F}" type="presParOf" srcId="{1ADC8491-D8BA-4744-A6C1-1777F07C4ABD}" destId="{43DAB381-2D41-1349-A658-53A56488A070}" srcOrd="0" destOrd="0" presId="urn:microsoft.com/office/officeart/2005/8/layout/hierarchy1"/>
    <dgm:cxn modelId="{2A33F5A1-45A8-C345-933B-37A7DF67DEE2}" type="presParOf" srcId="{1ADC8491-D8BA-4744-A6C1-1777F07C4ABD}" destId="{5423D276-EEB3-9E4A-832A-4D47B3C8FFB1}" srcOrd="1" destOrd="0" presId="urn:microsoft.com/office/officeart/2005/8/layout/hierarchy1"/>
    <dgm:cxn modelId="{FE69C82F-EC52-6144-9138-7EB72E74404A}" type="presParOf" srcId="{D2CCAA8B-48E2-5E4C-B579-AF4002684828}" destId="{9E2BB5D3-DD00-8D41-90D3-D6A87F626B1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E529A-C2FD-C143-A980-501893518CAE}">
      <dsp:nvSpPr>
        <dsp:cNvPr id="0" name=""/>
        <dsp:cNvSpPr/>
      </dsp:nvSpPr>
      <dsp:spPr>
        <a:xfrm>
          <a:off x="3449" y="406501"/>
          <a:ext cx="3434483" cy="24996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6E9586-8317-0240-8826-007B1E6FB456}">
      <dsp:nvSpPr>
        <dsp:cNvPr id="0" name=""/>
        <dsp:cNvSpPr/>
      </dsp:nvSpPr>
      <dsp:spPr>
        <a:xfrm>
          <a:off x="376825" y="761209"/>
          <a:ext cx="3434483" cy="24996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dataset used in this project is sourced from Kaggle’s Twitter US Airline Sentiment dataset, originally from Crowdflower’s Data for Everyone library. It includes approximately 14,640 tweets from travelers discussing their experiences with six major US airlines. This dataset is rich with unstructured text data, capturing sentiments as positive, negative, or neutral based on customer feedback and real-time experiences.</a:t>
          </a:r>
        </a:p>
      </dsp:txBody>
      <dsp:txXfrm>
        <a:off x="450039" y="834423"/>
        <a:ext cx="3288055" cy="2353265"/>
      </dsp:txXfrm>
    </dsp:sp>
    <dsp:sp modelId="{D95586CD-DC42-D548-A484-D8CDFD707330}">
      <dsp:nvSpPr>
        <dsp:cNvPr id="0" name=""/>
        <dsp:cNvSpPr/>
      </dsp:nvSpPr>
      <dsp:spPr>
        <a:xfrm>
          <a:off x="4039785" y="281330"/>
          <a:ext cx="3634359" cy="25216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6EA415-180C-2E4B-B477-E115E1893D03}">
      <dsp:nvSpPr>
        <dsp:cNvPr id="0" name=""/>
        <dsp:cNvSpPr/>
      </dsp:nvSpPr>
      <dsp:spPr>
        <a:xfrm>
          <a:off x="4413162" y="636038"/>
          <a:ext cx="3634359" cy="25216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The primary objective of this project is to perform sentiment analysis on tweets related to US airlines using fine-tuned </a:t>
          </a:r>
          <a:r>
            <a:rPr lang="en-US" sz="1100" b="1" i="0" kern="1200" dirty="0"/>
            <a:t>Large Language Models (LLMs)</a:t>
          </a:r>
          <a:r>
            <a:rPr lang="en-US" sz="1100" b="0" i="0" kern="1200" dirty="0"/>
            <a:t>. By leveraging advanced transformer-based architectures, we aim to preprocess, classify, and analyze the data to reveal patterns in customer sentiment, satisfaction, and areas for service improvement. This process involves cleaning and transforming unstructured textual data, fine-tuning pre-trained models like </a:t>
          </a:r>
          <a:r>
            <a:rPr lang="en-US" sz="1100" b="1" i="0" kern="1200" dirty="0"/>
            <a:t>BERT and </a:t>
          </a:r>
          <a:r>
            <a:rPr lang="en-US" sz="1100" b="1" i="0" kern="1200" dirty="0" err="1"/>
            <a:t>RoBERTa</a:t>
          </a:r>
          <a:r>
            <a:rPr lang="en-US" sz="1100" b="0" i="0" kern="1200" dirty="0"/>
            <a:t>, and evaluating their performance. The insights derived from these models will enable airlines to better understand customer feedback and make data-driven decisions to enhance their services and overall customer experience.</a:t>
          </a:r>
        </a:p>
      </dsp:txBody>
      <dsp:txXfrm>
        <a:off x="4487020" y="709896"/>
        <a:ext cx="3486643" cy="2373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77E01-9CEB-7346-9C77-BA0192262C0A}">
      <dsp:nvSpPr>
        <dsp:cNvPr id="0" name=""/>
        <dsp:cNvSpPr/>
      </dsp:nvSpPr>
      <dsp:spPr>
        <a:xfrm>
          <a:off x="3975077" y="1406406"/>
          <a:ext cx="2702876" cy="643161"/>
        </a:xfrm>
        <a:custGeom>
          <a:avLst/>
          <a:gdLst/>
          <a:ahLst/>
          <a:cxnLst/>
          <a:rect l="0" t="0" r="0" b="0"/>
          <a:pathLst>
            <a:path>
              <a:moveTo>
                <a:pt x="0" y="0"/>
              </a:moveTo>
              <a:lnTo>
                <a:pt x="0" y="438296"/>
              </a:lnTo>
              <a:lnTo>
                <a:pt x="2702876" y="438296"/>
              </a:lnTo>
              <a:lnTo>
                <a:pt x="2702876" y="64316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821CA2-5AF0-5D45-8548-233574800209}">
      <dsp:nvSpPr>
        <dsp:cNvPr id="0" name=""/>
        <dsp:cNvSpPr/>
      </dsp:nvSpPr>
      <dsp:spPr>
        <a:xfrm>
          <a:off x="3929357" y="1406406"/>
          <a:ext cx="91440" cy="643161"/>
        </a:xfrm>
        <a:custGeom>
          <a:avLst/>
          <a:gdLst/>
          <a:ahLst/>
          <a:cxnLst/>
          <a:rect l="0" t="0" r="0" b="0"/>
          <a:pathLst>
            <a:path>
              <a:moveTo>
                <a:pt x="45720" y="0"/>
              </a:moveTo>
              <a:lnTo>
                <a:pt x="45720" y="64316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55703-79F9-CC4D-9B00-9B21088D2F23}">
      <dsp:nvSpPr>
        <dsp:cNvPr id="0" name=""/>
        <dsp:cNvSpPr/>
      </dsp:nvSpPr>
      <dsp:spPr>
        <a:xfrm>
          <a:off x="1272200" y="1406406"/>
          <a:ext cx="2702876" cy="643161"/>
        </a:xfrm>
        <a:custGeom>
          <a:avLst/>
          <a:gdLst/>
          <a:ahLst/>
          <a:cxnLst/>
          <a:rect l="0" t="0" r="0" b="0"/>
          <a:pathLst>
            <a:path>
              <a:moveTo>
                <a:pt x="2702876" y="0"/>
              </a:moveTo>
              <a:lnTo>
                <a:pt x="2702876" y="438296"/>
              </a:lnTo>
              <a:lnTo>
                <a:pt x="0" y="438296"/>
              </a:lnTo>
              <a:lnTo>
                <a:pt x="0" y="64316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C73916-237C-944C-A7F4-98C1F4ACBD67}">
      <dsp:nvSpPr>
        <dsp:cNvPr id="0" name=""/>
        <dsp:cNvSpPr/>
      </dsp:nvSpPr>
      <dsp:spPr>
        <a:xfrm>
          <a:off x="166478" y="2139"/>
          <a:ext cx="2211444" cy="14042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F1337-D23E-2A49-99A5-856BF317F564}">
      <dsp:nvSpPr>
        <dsp:cNvPr id="0" name=""/>
        <dsp:cNvSpPr/>
      </dsp:nvSpPr>
      <dsp:spPr>
        <a:xfrm>
          <a:off x="412194" y="235569"/>
          <a:ext cx="2211444" cy="14042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hlinkClick xmlns:r="http://schemas.openxmlformats.org/officeDocument/2006/relationships" r:id="rId1"/>
            </a:rPr>
            <a:t>Twitter US Airline Sentiment dataset</a:t>
          </a:r>
          <a:r>
            <a:rPr lang="en-US" sz="2000" kern="1200" dirty="0">
              <a:hlinkClick xmlns:r="http://schemas.openxmlformats.org/officeDocument/2006/relationships" r:id="rId2"/>
            </a:rPr>
            <a:t>, </a:t>
          </a:r>
          <a:r>
            <a:rPr lang="en-US" sz="2000" kern="1200" dirty="0"/>
            <a:t>from Kaggle.</a:t>
          </a:r>
        </a:p>
      </dsp:txBody>
      <dsp:txXfrm>
        <a:off x="453324" y="276699"/>
        <a:ext cx="2129184" cy="1322007"/>
      </dsp:txXfrm>
    </dsp:sp>
    <dsp:sp modelId="{75092251-90B7-B946-ACCF-79B8C8A6FA01}">
      <dsp:nvSpPr>
        <dsp:cNvPr id="0" name=""/>
        <dsp:cNvSpPr/>
      </dsp:nvSpPr>
      <dsp:spPr>
        <a:xfrm>
          <a:off x="2869355" y="2139"/>
          <a:ext cx="2211444" cy="14042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C61A8D-82D5-094D-8362-6A3AFC02F947}">
      <dsp:nvSpPr>
        <dsp:cNvPr id="0" name=""/>
        <dsp:cNvSpPr/>
      </dsp:nvSpPr>
      <dsp:spPr>
        <a:xfrm>
          <a:off x="3115071" y="235569"/>
          <a:ext cx="2211444" cy="14042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Features of Data:</a:t>
          </a:r>
          <a:endParaRPr lang="en-US" sz="2000" kern="1200"/>
        </a:p>
      </dsp:txBody>
      <dsp:txXfrm>
        <a:off x="3156201" y="276699"/>
        <a:ext cx="2129184" cy="1322007"/>
      </dsp:txXfrm>
    </dsp:sp>
    <dsp:sp modelId="{F08ADC47-A21A-2F4A-A2F2-9EA2417DEE3B}">
      <dsp:nvSpPr>
        <dsp:cNvPr id="0" name=""/>
        <dsp:cNvSpPr/>
      </dsp:nvSpPr>
      <dsp:spPr>
        <a:xfrm>
          <a:off x="166478" y="2049568"/>
          <a:ext cx="2211444" cy="14042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7B65BB-3625-F84A-94BC-0C197F19EBB4}">
      <dsp:nvSpPr>
        <dsp:cNvPr id="0" name=""/>
        <dsp:cNvSpPr/>
      </dsp:nvSpPr>
      <dsp:spPr>
        <a:xfrm>
          <a:off x="412194" y="2282998"/>
          <a:ext cx="2211444" cy="140426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Number of Instances: 14640</a:t>
          </a:r>
        </a:p>
      </dsp:txBody>
      <dsp:txXfrm>
        <a:off x="453324" y="2324128"/>
        <a:ext cx="2129184" cy="1322007"/>
      </dsp:txXfrm>
    </dsp:sp>
    <dsp:sp modelId="{35972406-13FA-494E-BF12-2F323E4D62B4}">
      <dsp:nvSpPr>
        <dsp:cNvPr id="0" name=""/>
        <dsp:cNvSpPr/>
      </dsp:nvSpPr>
      <dsp:spPr>
        <a:xfrm>
          <a:off x="2869355" y="2049568"/>
          <a:ext cx="2211444" cy="14042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18224F-329E-B74A-B377-02D863E06D71}">
      <dsp:nvSpPr>
        <dsp:cNvPr id="0" name=""/>
        <dsp:cNvSpPr/>
      </dsp:nvSpPr>
      <dsp:spPr>
        <a:xfrm>
          <a:off x="3115071" y="2282998"/>
          <a:ext cx="2211444" cy="140426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Number of Class: 3 (positive, negative, neutral)</a:t>
          </a:r>
        </a:p>
      </dsp:txBody>
      <dsp:txXfrm>
        <a:off x="3156201" y="2324128"/>
        <a:ext cx="2129184" cy="1322007"/>
      </dsp:txXfrm>
    </dsp:sp>
    <dsp:sp modelId="{43DAB381-2D41-1349-A658-53A56488A070}">
      <dsp:nvSpPr>
        <dsp:cNvPr id="0" name=""/>
        <dsp:cNvSpPr/>
      </dsp:nvSpPr>
      <dsp:spPr>
        <a:xfrm>
          <a:off x="5572231" y="2049568"/>
          <a:ext cx="2211444" cy="140426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23D276-EEB3-9E4A-832A-4D47B3C8FFB1}">
      <dsp:nvSpPr>
        <dsp:cNvPr id="0" name=""/>
        <dsp:cNvSpPr/>
      </dsp:nvSpPr>
      <dsp:spPr>
        <a:xfrm>
          <a:off x="5817947" y="2282998"/>
          <a:ext cx="2211444" cy="140426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Number of Attributes: 15</a:t>
          </a:r>
        </a:p>
      </dsp:txBody>
      <dsp:txXfrm>
        <a:off x="5859077" y="2324128"/>
        <a:ext cx="2129184" cy="13220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9" name="Rectangle 105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lane flying above clouds&#10;&#10;Description automatically generated">
            <a:extLst>
              <a:ext uri="{FF2B5EF4-FFF2-40B4-BE49-F238E27FC236}">
                <a16:creationId xmlns:a16="http://schemas.microsoft.com/office/drawing/2014/main" id="{FDDE3542-DBBB-0DF5-C234-DC1A03C756C4}"/>
              </a:ext>
            </a:extLst>
          </p:cNvPr>
          <p:cNvPicPr>
            <a:picLocks noChangeAspect="1"/>
          </p:cNvPicPr>
          <p:nvPr/>
        </p:nvPicPr>
        <p:blipFill>
          <a:blip r:embed="rId2">
            <a:alphaModFix amt="50000"/>
          </a:blip>
          <a:srcRect r="2690" b="-1"/>
          <a:stretch/>
        </p:blipFill>
        <p:spPr>
          <a:xfrm>
            <a:off x="20" y="10"/>
            <a:ext cx="9141692" cy="6857990"/>
          </a:xfrm>
          <a:prstGeom prst="rect">
            <a:avLst/>
          </a:prstGeom>
        </p:spPr>
      </p:pic>
      <p:sp>
        <p:nvSpPr>
          <p:cNvPr id="2" name="Title 1"/>
          <p:cNvSpPr>
            <a:spLocks noGrp="1"/>
          </p:cNvSpPr>
          <p:nvPr>
            <p:ph type="ctrTitle"/>
          </p:nvPr>
        </p:nvSpPr>
        <p:spPr>
          <a:xfrm>
            <a:off x="1143000" y="1122363"/>
            <a:ext cx="6858000" cy="3063240"/>
          </a:xfrm>
        </p:spPr>
        <p:txBody>
          <a:bodyPr>
            <a:normAutofit/>
          </a:bodyPr>
          <a:lstStyle/>
          <a:p>
            <a:r>
              <a:rPr lang="en-US" sz="5700" b="1">
                <a:solidFill>
                  <a:schemeClr val="bg1"/>
                </a:solidFill>
              </a:rPr>
              <a:t>Sentiment Analysis of US Airlines: An NLP Approach</a:t>
            </a:r>
          </a:p>
        </p:txBody>
      </p:sp>
      <p:sp>
        <p:nvSpPr>
          <p:cNvPr id="3" name="Subtitle 2"/>
          <p:cNvSpPr>
            <a:spLocks noGrp="1"/>
          </p:cNvSpPr>
          <p:nvPr>
            <p:ph type="subTitle" idx="1"/>
          </p:nvPr>
        </p:nvSpPr>
        <p:spPr>
          <a:xfrm>
            <a:off x="1145286" y="4599432"/>
            <a:ext cx="6858000" cy="1536192"/>
          </a:xfrm>
        </p:spPr>
        <p:txBody>
          <a:bodyPr>
            <a:normAutofit/>
          </a:bodyPr>
          <a:lstStyle/>
          <a:p>
            <a:pPr>
              <a:lnSpc>
                <a:spcPct val="90000"/>
              </a:lnSpc>
            </a:pPr>
            <a:r>
              <a:rPr lang="en-US" sz="3000" b="1">
                <a:solidFill>
                  <a:schemeClr val="bg1"/>
                </a:solidFill>
              </a:rPr>
              <a:t>Under the Guidance of Khaled Sayed</a:t>
            </a:r>
          </a:p>
          <a:p>
            <a:pPr>
              <a:lnSpc>
                <a:spcPct val="90000"/>
              </a:lnSpc>
            </a:pPr>
            <a:r>
              <a:rPr lang="en-US" sz="3000" b="1">
                <a:solidFill>
                  <a:schemeClr val="bg1"/>
                </a:solidFill>
              </a:rPr>
              <a:t>By Avinash Reddy Polireddy</a:t>
            </a:r>
          </a:p>
          <a:p>
            <a:pPr>
              <a:lnSpc>
                <a:spcPct val="90000"/>
              </a:lnSpc>
            </a:pPr>
            <a:r>
              <a:rPr lang="en-US" sz="3000" b="1">
                <a:solidFill>
                  <a:schemeClr val="bg1"/>
                </a:solidFill>
              </a:rPr>
              <a:t>Krishna Chaitanya Vutukuru</a:t>
            </a:r>
          </a:p>
          <a:p>
            <a:pPr>
              <a:lnSpc>
                <a:spcPct val="90000"/>
              </a:lnSpc>
            </a:pPr>
            <a:endParaRPr lang="en-US" sz="3000">
              <a:solidFill>
                <a:schemeClr val="bg1"/>
              </a:solidFill>
            </a:endParaRPr>
          </a:p>
        </p:txBody>
      </p:sp>
      <p:sp>
        <p:nvSpPr>
          <p:cNvPr id="105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4368623"/>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on tarmac">
            <a:extLst>
              <a:ext uri="{FF2B5EF4-FFF2-40B4-BE49-F238E27FC236}">
                <a16:creationId xmlns:a16="http://schemas.microsoft.com/office/drawing/2014/main" id="{8173BBCB-1420-ECD7-EAFE-FEDCFE6B0772}"/>
              </a:ext>
            </a:extLst>
          </p:cNvPr>
          <p:cNvPicPr>
            <a:picLocks noChangeAspect="1"/>
          </p:cNvPicPr>
          <p:nvPr/>
        </p:nvPicPr>
        <p:blipFill>
          <a:blip r:embed="rId2">
            <a:alphaModFix amt="35000"/>
          </a:blip>
          <a:srcRect l="11000" r="-1" b="-1"/>
          <a:stretch/>
        </p:blipFill>
        <p:spPr>
          <a:xfrm>
            <a:off x="0" y="10"/>
            <a:ext cx="9143980" cy="6857990"/>
          </a:xfrm>
          <a:prstGeom prst="rect">
            <a:avLst/>
          </a:prstGeom>
        </p:spPr>
      </p:pic>
      <p:sp>
        <p:nvSpPr>
          <p:cNvPr id="3" name="Content Placeholder 2">
            <a:extLst>
              <a:ext uri="{FF2B5EF4-FFF2-40B4-BE49-F238E27FC236}">
                <a16:creationId xmlns:a16="http://schemas.microsoft.com/office/drawing/2014/main" id="{78B4821F-4BCD-5170-305B-070FA5D712CE}"/>
              </a:ext>
            </a:extLst>
          </p:cNvPr>
          <p:cNvSpPr>
            <a:spLocks noGrp="1"/>
          </p:cNvSpPr>
          <p:nvPr>
            <p:ph idx="1"/>
          </p:nvPr>
        </p:nvSpPr>
        <p:spPr>
          <a:xfrm>
            <a:off x="267143" y="3090900"/>
            <a:ext cx="7886700" cy="2310440"/>
          </a:xfrm>
        </p:spPr>
        <p:txBody>
          <a:bodyPr>
            <a:normAutofit/>
          </a:bodyPr>
          <a:lstStyle/>
          <a:p>
            <a:pPr marL="0" indent="0">
              <a:buNone/>
            </a:pPr>
            <a:r>
              <a:rPr lang="en-US" sz="4400" b="1" dirty="0">
                <a:solidFill>
                  <a:srgbClr val="FFFFFF"/>
                </a:solidFill>
              </a:rPr>
              <a:t>Thank You</a:t>
            </a:r>
            <a:endParaRPr lang="en-US" sz="4400" dirty="0">
              <a:solidFill>
                <a:srgbClr val="FFFFFF"/>
              </a:solidFill>
            </a:endParaRPr>
          </a:p>
        </p:txBody>
      </p:sp>
    </p:spTree>
    <p:extLst>
      <p:ext uri="{BB962C8B-B14F-4D97-AF65-F5344CB8AC3E}">
        <p14:creationId xmlns:p14="http://schemas.microsoft.com/office/powerpoint/2010/main" val="15709915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vert="horz" lIns="91440" tIns="45720" rIns="91440" bIns="45720" rtlCol="0" anchor="b">
            <a:normAutofit/>
          </a:bodyPr>
          <a:lstStyle/>
          <a:p>
            <a:pPr algn="r" defTabSz="914400">
              <a:lnSpc>
                <a:spcPct val="90000"/>
              </a:lnSpc>
            </a:pPr>
            <a:r>
              <a:rPr lang="en-US" sz="3500" kern="1200">
                <a:solidFill>
                  <a:srgbClr val="FFFFFF"/>
                </a:solidFill>
                <a:latin typeface="+mj-lt"/>
                <a:ea typeface="+mj-ea"/>
                <a:cs typeface="+mj-cs"/>
              </a:rPr>
              <a:t>Statement of Project Objectives</a:t>
            </a:r>
          </a:p>
        </p:txBody>
      </p:sp>
      <p:sp>
        <p:nvSpPr>
          <p:cNvPr id="6" name="TextBox 5">
            <a:extLst>
              <a:ext uri="{FF2B5EF4-FFF2-40B4-BE49-F238E27FC236}">
                <a16:creationId xmlns:a16="http://schemas.microsoft.com/office/drawing/2014/main" id="{95487AA2-5904-8300-6E9A-21DBF03E3F53}"/>
              </a:ext>
            </a:extLst>
          </p:cNvPr>
          <p:cNvSpPr txBox="1"/>
          <p:nvPr/>
        </p:nvSpPr>
        <p:spPr>
          <a:xfrm>
            <a:off x="3101107" y="158496"/>
            <a:ext cx="5933165" cy="6498336"/>
          </a:xfrm>
          <a:prstGeom prst="rect">
            <a:avLst/>
          </a:prstGeom>
        </p:spPr>
        <p:txBody>
          <a:bodyPr vert="horz" lIns="91440" tIns="45720" rIns="91440" bIns="45720" rtlCol="0" anchor="ctr">
            <a:noAutofit/>
          </a:bodyPr>
          <a:lstStyle/>
          <a:p>
            <a:pPr indent="-228600" defTabSz="914400">
              <a:lnSpc>
                <a:spcPct val="90000"/>
              </a:lnSpc>
              <a:spcAft>
                <a:spcPts val="600"/>
              </a:spcAft>
              <a:buFont typeface="Arial" panose="020B0604020202020204" pitchFamily="34" charset="0"/>
              <a:buChar char="•"/>
            </a:pPr>
            <a:r>
              <a:rPr lang="en-US" dirty="0"/>
              <a:t>Analyzing customer feedback from survey responses and social media conversations enables brands to understand their customers better and tailor their products and services accordingly. However, opinionated data from Twitter is predominantly unstructured text, making it challenging to analyze, interpret, and process efficiently.</a:t>
            </a:r>
          </a:p>
          <a:p>
            <a:pPr indent="-228600" defTabSz="914400">
              <a:lnSpc>
                <a:spcPct val="90000"/>
              </a:lnSpc>
              <a:spcAft>
                <a:spcPts val="600"/>
              </a:spcAft>
              <a:buFont typeface="Arial" panose="020B0604020202020204" pitchFamily="34" charset="0"/>
              <a:buChar char="•"/>
            </a:pPr>
            <a:r>
              <a:rPr lang="en-US" dirty="0"/>
              <a:t>This project aims to perform sentiment analysis on tweets related to six major US airlines using state-of-the-art Large Language Models (LLMs). By leveraging advanced natural language processing (NLP) techniques, we will:</a:t>
            </a:r>
          </a:p>
          <a:p>
            <a:pPr marL="114300" indent="-342900" defTabSz="914400">
              <a:lnSpc>
                <a:spcPct val="90000"/>
              </a:lnSpc>
              <a:spcAft>
                <a:spcPts val="600"/>
              </a:spcAft>
              <a:buFont typeface="+mj-lt"/>
              <a:buAutoNum type="arabicPeriod"/>
            </a:pPr>
            <a:r>
              <a:rPr lang="en-US" dirty="0"/>
              <a:t>Transform unstructured textual data into structured insights by fine-tuning pre-trained transformer models like BERT and </a:t>
            </a:r>
            <a:r>
              <a:rPr lang="en-US" dirty="0" err="1"/>
              <a:t>RoBERTa</a:t>
            </a:r>
            <a:r>
              <a:rPr lang="en-US" dirty="0"/>
              <a:t> to understand, process, and classify customer sentiments automatically.</a:t>
            </a:r>
          </a:p>
          <a:p>
            <a:pPr marL="114300" indent="-342900" defTabSz="914400">
              <a:lnSpc>
                <a:spcPct val="90000"/>
              </a:lnSpc>
              <a:spcAft>
                <a:spcPts val="600"/>
              </a:spcAft>
              <a:buFont typeface="+mj-lt"/>
              <a:buAutoNum type="arabicPeriod"/>
            </a:pPr>
            <a:r>
              <a:rPr lang="en-US" dirty="0"/>
              <a:t>Categorize tweets into positive, negative, or neutral sentiments, enabling airlines to gain valuable and actionable feedback from their customers.</a:t>
            </a:r>
          </a:p>
          <a:p>
            <a:pPr marL="114300" indent="-342900" defTabSz="914400">
              <a:lnSpc>
                <a:spcPct val="90000"/>
              </a:lnSpc>
              <a:spcAft>
                <a:spcPts val="600"/>
              </a:spcAft>
              <a:buFont typeface="+mj-lt"/>
              <a:buAutoNum type="arabicPeriod"/>
            </a:pPr>
            <a:r>
              <a:rPr lang="en-US" dirty="0"/>
              <a:t>Analyze traveler expressions on Twitter to understand customer perceptions, interactions, and overall satisfaction with these airlines.</a:t>
            </a:r>
          </a:p>
          <a:p>
            <a:pPr indent="-228600" defTabSz="914400">
              <a:lnSpc>
                <a:spcPct val="90000"/>
              </a:lnSpc>
              <a:spcAft>
                <a:spcPts val="600"/>
              </a:spcAft>
              <a:buFont typeface="Arial" panose="020B0604020202020204" pitchFamily="34" charset="0"/>
              <a:buChar char="•"/>
            </a:pPr>
            <a:r>
              <a:rPr lang="en-US" dirty="0"/>
              <a:t>By addressing the challenges associated with unstructured data through cutting-edge LLMs, this project will empower airlines with precise and scalable insights from customer feedback, ultimately enhancing their ability to improve service quality and customer satisfaction.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26227" y="952740"/>
            <a:ext cx="2974893" cy="1131880"/>
          </a:xfrm>
        </p:spPr>
        <p:txBody>
          <a:bodyPr vert="horz" lIns="91440" tIns="45720" rIns="91440" bIns="45720" rtlCol="0" anchor="t">
            <a:normAutofit/>
          </a:bodyPr>
          <a:lstStyle/>
          <a:p>
            <a:pPr algn="l" defTabSz="914400">
              <a:lnSpc>
                <a:spcPct val="90000"/>
              </a:lnSpc>
            </a:pPr>
            <a:r>
              <a:rPr lang="en-US" sz="2200" dirty="0">
                <a:solidFill>
                  <a:srgbClr val="FFFFFF"/>
                </a:solidFill>
                <a:effectLst/>
              </a:rPr>
              <a:t>Statement of Value</a:t>
            </a:r>
          </a:p>
        </p:txBody>
      </p:sp>
      <p:sp>
        <p:nvSpPr>
          <p:cNvPr id="8" name="TextBox 7">
            <a:extLst>
              <a:ext uri="{FF2B5EF4-FFF2-40B4-BE49-F238E27FC236}">
                <a16:creationId xmlns:a16="http://schemas.microsoft.com/office/drawing/2014/main" id="{3C49F719-6C08-E2C5-D668-5C0BBCF917FA}"/>
              </a:ext>
            </a:extLst>
          </p:cNvPr>
          <p:cNvSpPr txBox="1"/>
          <p:nvPr/>
        </p:nvSpPr>
        <p:spPr>
          <a:xfrm>
            <a:off x="355247" y="547338"/>
            <a:ext cx="2106633" cy="1382392"/>
          </a:xfrm>
          <a:prstGeom prst="rect">
            <a:avLst/>
          </a:prstGeom>
        </p:spPr>
        <p:txBody>
          <a:bodyPr vert="horz" lIns="91440" tIns="45720" rIns="91440" bIns="45720" rtlCol="0" anchor="b">
            <a:normAutofit/>
          </a:bodyPr>
          <a:lstStyle/>
          <a:p>
            <a:pPr algn="r" defTabSz="914400">
              <a:lnSpc>
                <a:spcPct val="90000"/>
              </a:lnSpc>
              <a:spcBef>
                <a:spcPts val="1000"/>
              </a:spcBef>
            </a:pPr>
            <a:r>
              <a:rPr lang="en-US" sz="700" dirty="0">
                <a:solidFill>
                  <a:srgbClr val="FFFFFF"/>
                </a:solidFill>
              </a:rPr>
              <a:t>.</a:t>
            </a:r>
          </a:p>
        </p:txBody>
      </p:sp>
      <p:sp>
        <p:nvSpPr>
          <p:cNvPr id="6" name="TextBox 5">
            <a:extLst>
              <a:ext uri="{FF2B5EF4-FFF2-40B4-BE49-F238E27FC236}">
                <a16:creationId xmlns:a16="http://schemas.microsoft.com/office/drawing/2014/main" id="{6E8BFFA6-1D19-1884-FA70-0293BAF27E9C}"/>
              </a:ext>
            </a:extLst>
          </p:cNvPr>
          <p:cNvSpPr txBox="1"/>
          <p:nvPr/>
        </p:nvSpPr>
        <p:spPr>
          <a:xfrm>
            <a:off x="3143708" y="134091"/>
            <a:ext cx="5298197" cy="3416320"/>
          </a:xfrm>
          <a:prstGeom prst="rect">
            <a:avLst/>
          </a:prstGeom>
          <a:noFill/>
        </p:spPr>
        <p:txBody>
          <a:bodyPr wrap="square">
            <a:spAutoFit/>
          </a:bodyPr>
          <a:lstStyle/>
          <a:p>
            <a:pPr>
              <a:spcAft>
                <a:spcPts val="600"/>
              </a:spcAft>
            </a:pPr>
            <a:r>
              <a:rPr lang="en-US" b="0" i="0" dirty="0">
                <a:solidFill>
                  <a:srgbClr val="0D0D0D"/>
                </a:solidFill>
                <a:effectLst/>
                <a:latin typeface="ui-sans-serif"/>
              </a:rPr>
              <a:t>This project aims to perform sentiment analysis on customer feedback from US airline tweets using fine-tuned Large Language Models (LLMs) such as BERT and </a:t>
            </a:r>
            <a:r>
              <a:rPr lang="en-US" b="0" i="0" dirty="0" err="1">
                <a:solidFill>
                  <a:srgbClr val="0D0D0D"/>
                </a:solidFill>
                <a:effectLst/>
                <a:latin typeface="ui-sans-serif"/>
              </a:rPr>
              <a:t>RoBERTa</a:t>
            </a:r>
            <a:r>
              <a:rPr lang="en-US" b="0" i="0" dirty="0">
                <a:solidFill>
                  <a:srgbClr val="0D0D0D"/>
                </a:solidFill>
                <a:effectLst/>
                <a:latin typeface="ui-sans-serif"/>
              </a:rPr>
              <a:t>. By categorizing tweets into positive, neutral, and negative sentiments, we aim to provide airlines with actionable insights to improve customer service and understand passenger experiences. Leveraging pre-trained LLMs, our approach emphasizes state-of-the-art performance, adaptability to unstructured data, and a deep understanding of natural language processing, ensuring a robust and scalable solution for sentiment analysis.</a:t>
            </a:r>
            <a:endParaRPr lang="en-US" dirty="0"/>
          </a:p>
        </p:txBody>
      </p:sp>
      <p:sp>
        <p:nvSpPr>
          <p:cNvPr id="10" name="TextBox 9">
            <a:extLst>
              <a:ext uri="{FF2B5EF4-FFF2-40B4-BE49-F238E27FC236}">
                <a16:creationId xmlns:a16="http://schemas.microsoft.com/office/drawing/2014/main" id="{261A3C67-D56D-2AF6-3A36-EE78C77720FF}"/>
              </a:ext>
            </a:extLst>
          </p:cNvPr>
          <p:cNvSpPr txBox="1"/>
          <p:nvPr/>
        </p:nvSpPr>
        <p:spPr>
          <a:xfrm>
            <a:off x="3229052" y="4099238"/>
            <a:ext cx="4630478" cy="2214965"/>
          </a:xfrm>
          <a:prstGeom prst="rect">
            <a:avLst/>
          </a:prstGeom>
          <a:noFill/>
        </p:spPr>
        <p:txBody>
          <a:bodyPr wrap="square">
            <a:spAutoFit/>
          </a:bodyPr>
          <a:lstStyle/>
          <a:p>
            <a:pPr defTabSz="914400">
              <a:lnSpc>
                <a:spcPct val="90000"/>
              </a:lnSpc>
              <a:spcBef>
                <a:spcPts val="1000"/>
              </a:spcBef>
            </a:pPr>
            <a:endParaRPr lang="en-US" b="1" dirty="0"/>
          </a:p>
          <a:p>
            <a:pPr defTabSz="914400">
              <a:lnSpc>
                <a:spcPct val="90000"/>
              </a:lnSpc>
              <a:spcBef>
                <a:spcPts val="1000"/>
              </a:spcBef>
            </a:pPr>
            <a:r>
              <a:rPr lang="en-US" dirty="0"/>
              <a:t>Sentiment analysis provides airlines with actionable insights into passenger satisfaction, enabling data-driven improvements to customer service. This project not only supports strategic decision-making for airlines but also demonstrates the flexibility of custom NLP solutions across various industries</a:t>
            </a:r>
          </a:p>
        </p:txBody>
      </p:sp>
      <p:sp>
        <p:nvSpPr>
          <p:cNvPr id="12" name="TextBox 11">
            <a:extLst>
              <a:ext uri="{FF2B5EF4-FFF2-40B4-BE49-F238E27FC236}">
                <a16:creationId xmlns:a16="http://schemas.microsoft.com/office/drawing/2014/main" id="{58B15595-8DBD-10DE-D2D3-6199F3D2B118}"/>
              </a:ext>
            </a:extLst>
          </p:cNvPr>
          <p:cNvSpPr txBox="1"/>
          <p:nvPr/>
        </p:nvSpPr>
        <p:spPr>
          <a:xfrm>
            <a:off x="53251" y="4155084"/>
            <a:ext cx="2849437" cy="590931"/>
          </a:xfrm>
          <a:prstGeom prst="rect">
            <a:avLst/>
          </a:prstGeom>
          <a:noFill/>
        </p:spPr>
        <p:txBody>
          <a:bodyPr wrap="square">
            <a:spAutoFit/>
          </a:bodyPr>
          <a:lstStyle/>
          <a:p>
            <a:pPr defTabSz="914400">
              <a:lnSpc>
                <a:spcPct val="90000"/>
              </a:lnSpc>
              <a:spcBef>
                <a:spcPts val="1000"/>
              </a:spcBef>
            </a:pPr>
            <a:r>
              <a:rPr lang="en-US" sz="1800" b="1" dirty="0">
                <a:solidFill>
                  <a:schemeClr val="bg1"/>
                </a:solidFill>
              </a:rPr>
              <a:t>Why This Project is Worth Doing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85C166-9060-3EE1-F17D-E36944B3E42F}"/>
              </a:ext>
            </a:extLst>
          </p:cNvPr>
          <p:cNvSpPr>
            <a:spLocks noGrp="1"/>
          </p:cNvSpPr>
          <p:nvPr>
            <p:ph type="title"/>
          </p:nvPr>
        </p:nvSpPr>
        <p:spPr>
          <a:xfrm>
            <a:off x="1037673" y="348865"/>
            <a:ext cx="7288583" cy="1576446"/>
          </a:xfrm>
        </p:spPr>
        <p:txBody>
          <a:bodyPr anchor="ctr">
            <a:normAutofit/>
          </a:bodyPr>
          <a:lstStyle/>
          <a:p>
            <a:r>
              <a:rPr lang="en-US" sz="3500">
                <a:solidFill>
                  <a:srgbClr val="FFFFFF"/>
                </a:solidFill>
              </a:rPr>
              <a:t>Review of State of Art</a:t>
            </a:r>
          </a:p>
        </p:txBody>
      </p:sp>
      <p:graphicFrame>
        <p:nvGraphicFramePr>
          <p:cNvPr id="37" name="Content Placeholder 2">
            <a:extLst>
              <a:ext uri="{FF2B5EF4-FFF2-40B4-BE49-F238E27FC236}">
                <a16:creationId xmlns:a16="http://schemas.microsoft.com/office/drawing/2014/main" id="{92E4E926-1ED1-3C57-4074-00589D4E17B1}"/>
              </a:ext>
            </a:extLst>
          </p:cNvPr>
          <p:cNvGraphicFramePr>
            <a:graphicFrameLocks noGrp="1"/>
          </p:cNvGraphicFramePr>
          <p:nvPr>
            <p:ph idx="1"/>
            <p:extLst>
              <p:ext uri="{D42A27DB-BD31-4B8C-83A1-F6EECF244321}">
                <p14:modId xmlns:p14="http://schemas.microsoft.com/office/powerpoint/2010/main" val="3019878847"/>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92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7A002C-7675-61C4-EB49-7215AEFBA2D3}"/>
              </a:ext>
            </a:extLst>
          </p:cNvPr>
          <p:cNvSpPr>
            <a:spLocks noGrp="1"/>
          </p:cNvSpPr>
          <p:nvPr>
            <p:ph type="title"/>
          </p:nvPr>
        </p:nvSpPr>
        <p:spPr>
          <a:xfrm>
            <a:off x="1037673" y="348865"/>
            <a:ext cx="7288583" cy="1576446"/>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Overview of Dataset</a:t>
            </a:r>
          </a:p>
        </p:txBody>
      </p:sp>
      <p:graphicFrame>
        <p:nvGraphicFramePr>
          <p:cNvPr id="9" name="TextBox 6">
            <a:extLst>
              <a:ext uri="{FF2B5EF4-FFF2-40B4-BE49-F238E27FC236}">
                <a16:creationId xmlns:a16="http://schemas.microsoft.com/office/drawing/2014/main" id="{9BD3D39E-9FE9-3732-992D-24C9693F565A}"/>
              </a:ext>
            </a:extLst>
          </p:cNvPr>
          <p:cNvGraphicFramePr/>
          <p:nvPr>
            <p:extLst>
              <p:ext uri="{D42A27DB-BD31-4B8C-83A1-F6EECF244321}">
                <p14:modId xmlns:p14="http://schemas.microsoft.com/office/powerpoint/2010/main" val="4152101718"/>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84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Project Methodology and Approach</a:t>
            </a:r>
          </a:p>
        </p:txBody>
      </p:sp>
      <p:sp>
        <p:nvSpPr>
          <p:cNvPr id="6" name="TextBox 5">
            <a:extLst>
              <a:ext uri="{FF2B5EF4-FFF2-40B4-BE49-F238E27FC236}">
                <a16:creationId xmlns:a16="http://schemas.microsoft.com/office/drawing/2014/main" id="{FB71D327-46B4-A1DB-7595-1DE9BE96729D}"/>
              </a:ext>
            </a:extLst>
          </p:cNvPr>
          <p:cNvSpPr txBox="1"/>
          <p:nvPr/>
        </p:nvSpPr>
        <p:spPr>
          <a:xfrm>
            <a:off x="265815" y="1701208"/>
            <a:ext cx="8676166" cy="5050465"/>
          </a:xfrm>
          <a:prstGeom prst="rect">
            <a:avLst/>
          </a:prstGeom>
        </p:spPr>
        <p:txBody>
          <a:bodyPr vert="horz" lIns="91440" tIns="45720" rIns="91440" bIns="45720" rtlCol="0" anchor="ctr">
            <a:noAutofit/>
          </a:bodyPr>
          <a:lstStyle/>
          <a:p>
            <a:pPr algn="l"/>
            <a:endParaRPr lang="en-US" sz="1200" b="0" i="0" dirty="0">
              <a:solidFill>
                <a:srgbClr val="0D0D0D"/>
              </a:solidFill>
              <a:effectLst/>
              <a:latin typeface="ui-sans-serif"/>
            </a:endParaRPr>
          </a:p>
        </p:txBody>
      </p:sp>
      <p:sp>
        <p:nvSpPr>
          <p:cNvPr id="7" name="TextBox 6">
            <a:extLst>
              <a:ext uri="{FF2B5EF4-FFF2-40B4-BE49-F238E27FC236}">
                <a16:creationId xmlns:a16="http://schemas.microsoft.com/office/drawing/2014/main" id="{52C439A1-96F0-98E1-B44E-4E5598524C5B}"/>
              </a:ext>
            </a:extLst>
          </p:cNvPr>
          <p:cNvSpPr txBox="1"/>
          <p:nvPr/>
        </p:nvSpPr>
        <p:spPr>
          <a:xfrm>
            <a:off x="202019" y="1707897"/>
            <a:ext cx="8818657" cy="4247317"/>
          </a:xfrm>
          <a:prstGeom prst="rect">
            <a:avLst/>
          </a:prstGeom>
          <a:noFill/>
        </p:spPr>
        <p:txBody>
          <a:bodyPr wrap="square">
            <a:spAutoFit/>
          </a:bodyPr>
          <a:lstStyle/>
          <a:p>
            <a:pPr algn="l"/>
            <a:r>
              <a:rPr lang="en-US" b="1" i="0" dirty="0">
                <a:solidFill>
                  <a:srgbClr val="0D0D0D"/>
                </a:solidFill>
                <a:effectLst/>
                <a:latin typeface="ui-sans-serif"/>
              </a:rPr>
              <a:t>Dataset:</a:t>
            </a:r>
          </a:p>
          <a:p>
            <a:pPr algn="l">
              <a:buFont typeface="Arial" panose="020B0604020202020204" pitchFamily="34" charset="0"/>
              <a:buChar char="•"/>
            </a:pPr>
            <a:r>
              <a:rPr lang="en-US" b="0" i="0" dirty="0">
                <a:solidFill>
                  <a:srgbClr val="0D0D0D"/>
                </a:solidFill>
                <a:effectLst/>
                <a:latin typeface="ui-sans-serif"/>
              </a:rPr>
              <a:t>Utilize the </a:t>
            </a:r>
            <a:r>
              <a:rPr lang="en-US" b="1" i="0" dirty="0">
                <a:solidFill>
                  <a:srgbClr val="0D0D0D"/>
                </a:solidFill>
                <a:effectLst/>
                <a:latin typeface="ui-sans-serif"/>
              </a:rPr>
              <a:t>Twitter US Airline Sentiment Dataset</a:t>
            </a:r>
            <a:r>
              <a:rPr lang="en-US" b="0" i="0" dirty="0">
                <a:solidFill>
                  <a:srgbClr val="0D0D0D"/>
                </a:solidFill>
                <a:effectLst/>
                <a:latin typeface="ui-sans-serif"/>
              </a:rPr>
              <a:t> from Kaggle, which includes labeled tweets categorized as positive, negative, or neutral sentiments about six major US airlines.</a:t>
            </a:r>
          </a:p>
          <a:p>
            <a:pPr algn="l"/>
            <a:endParaRPr lang="en-US" b="1" i="0" dirty="0">
              <a:solidFill>
                <a:srgbClr val="0D0D0D"/>
              </a:solidFill>
              <a:effectLst/>
              <a:latin typeface="ui-sans-serif"/>
            </a:endParaRPr>
          </a:p>
          <a:p>
            <a:pPr algn="l"/>
            <a:r>
              <a:rPr lang="en-US" b="1" i="0" dirty="0">
                <a:solidFill>
                  <a:srgbClr val="0D0D0D"/>
                </a:solidFill>
                <a:effectLst/>
                <a:latin typeface="ui-sans-serif"/>
              </a:rPr>
              <a:t>Algorithms and Models:</a:t>
            </a:r>
          </a:p>
          <a:p>
            <a:pPr algn="l">
              <a:buFont typeface="+mj-lt"/>
              <a:buAutoNum type="arabicPeriod"/>
            </a:pPr>
            <a:r>
              <a:rPr lang="en-US" b="1" i="0" dirty="0">
                <a:solidFill>
                  <a:srgbClr val="0D0D0D"/>
                </a:solidFill>
                <a:effectLst/>
                <a:latin typeface="ui-sans-serif"/>
              </a:rPr>
              <a:t>BERT (Bidirectional Encoder Representations from Transformers)</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Fine-tune the pre-trained </a:t>
            </a:r>
            <a:r>
              <a:rPr lang="en-US" b="0" i="0" dirty="0" err="1">
                <a:solidFill>
                  <a:srgbClr val="0D0D0D"/>
                </a:solidFill>
                <a:effectLst/>
                <a:latin typeface="ui-sans-serif"/>
              </a:rPr>
              <a:t>bert</a:t>
            </a:r>
            <a:r>
              <a:rPr lang="en-US" b="0" i="0" dirty="0">
                <a:solidFill>
                  <a:srgbClr val="0D0D0D"/>
                </a:solidFill>
                <a:effectLst/>
                <a:latin typeface="ui-sans-serif"/>
              </a:rPr>
              <a:t>-base-uncased model for sentiment analysis.</a:t>
            </a:r>
          </a:p>
          <a:p>
            <a:pPr algn="l">
              <a:buFont typeface="+mj-lt"/>
              <a:buAutoNum type="arabicPeriod"/>
            </a:pPr>
            <a:r>
              <a:rPr lang="en-US" b="1" i="0" dirty="0" err="1">
                <a:solidFill>
                  <a:srgbClr val="0D0D0D"/>
                </a:solidFill>
                <a:effectLst/>
                <a:latin typeface="ui-sans-serif"/>
              </a:rPr>
              <a:t>RoBERTa</a:t>
            </a:r>
            <a:r>
              <a:rPr lang="en-US" b="1" i="0" dirty="0">
                <a:solidFill>
                  <a:srgbClr val="0D0D0D"/>
                </a:solidFill>
                <a:effectLst/>
                <a:latin typeface="ui-sans-serif"/>
              </a:rPr>
              <a:t> (Robustly Optimized BERT)</a:t>
            </a:r>
            <a:r>
              <a:rPr lang="en-US" b="0" i="0" dirty="0">
                <a:solidFill>
                  <a:srgbClr val="0D0D0D"/>
                </a:solidFill>
                <a:effectLst/>
                <a:latin typeface="ui-sans-serif"/>
              </a:rPr>
              <a:t>:</a:t>
            </a:r>
          </a:p>
          <a:p>
            <a:pPr marL="742950" lvl="1" indent="-285750" algn="l">
              <a:buFont typeface="+mj-lt"/>
              <a:buAutoNum type="arabicPeriod"/>
            </a:pPr>
            <a:r>
              <a:rPr lang="en-US" b="0" i="0" dirty="0">
                <a:solidFill>
                  <a:srgbClr val="0D0D0D"/>
                </a:solidFill>
                <a:effectLst/>
                <a:latin typeface="ui-sans-serif"/>
              </a:rPr>
              <a:t>Fine-tune the </a:t>
            </a:r>
            <a:r>
              <a:rPr lang="en-US" b="0" i="0" dirty="0" err="1">
                <a:solidFill>
                  <a:srgbClr val="0D0D0D"/>
                </a:solidFill>
                <a:effectLst/>
                <a:latin typeface="ui-sans-serif"/>
              </a:rPr>
              <a:t>roberta</a:t>
            </a:r>
            <a:r>
              <a:rPr lang="en-US" b="0" i="0" dirty="0">
                <a:solidFill>
                  <a:srgbClr val="0D0D0D"/>
                </a:solidFill>
                <a:effectLst/>
                <a:latin typeface="ui-sans-serif"/>
              </a:rPr>
              <a:t>-base model for enhanced contextual understanding and performance.</a:t>
            </a:r>
          </a:p>
          <a:p>
            <a:pPr algn="l"/>
            <a:r>
              <a:rPr lang="en-US" b="1" i="0" dirty="0">
                <a:solidFill>
                  <a:srgbClr val="0D0D0D"/>
                </a:solidFill>
                <a:effectLst/>
                <a:latin typeface="ui-sans-serif"/>
              </a:rPr>
              <a:t>Tools:</a:t>
            </a:r>
          </a:p>
          <a:p>
            <a:pPr algn="l">
              <a:buFont typeface="Arial" panose="020B0604020202020204" pitchFamily="34" charset="0"/>
              <a:buChar char="•"/>
            </a:pPr>
            <a:r>
              <a:rPr lang="en-US" b="1" i="0" dirty="0">
                <a:solidFill>
                  <a:srgbClr val="0D0D0D"/>
                </a:solidFill>
                <a:effectLst/>
                <a:latin typeface="ui-sans-serif"/>
              </a:rPr>
              <a:t>Python</a:t>
            </a:r>
            <a:r>
              <a:rPr lang="en-US" b="0" i="0" dirty="0">
                <a:solidFill>
                  <a:srgbClr val="0D0D0D"/>
                </a:solidFill>
                <a:effectLst/>
                <a:latin typeface="ui-sans-serif"/>
              </a:rPr>
              <a:t>: The primary programming language for implementation.</a:t>
            </a:r>
          </a:p>
          <a:p>
            <a:pPr algn="l">
              <a:buFont typeface="Arial" panose="020B0604020202020204" pitchFamily="34" charset="0"/>
              <a:buChar char="•"/>
            </a:pPr>
            <a:r>
              <a:rPr lang="en-US" b="1" i="0" dirty="0">
                <a:solidFill>
                  <a:srgbClr val="0D0D0D"/>
                </a:solidFill>
                <a:effectLst/>
                <a:latin typeface="ui-sans-serif"/>
              </a:rPr>
              <a:t>Hugging Face Transformers</a:t>
            </a:r>
            <a:r>
              <a:rPr lang="en-US" b="0" i="0" dirty="0">
                <a:solidFill>
                  <a:srgbClr val="0D0D0D"/>
                </a:solidFill>
                <a:effectLst/>
                <a:latin typeface="ui-sans-serif"/>
              </a:rPr>
              <a:t>: A library for pre-trained LLMs and utilities for fine-tuning.</a:t>
            </a:r>
          </a:p>
          <a:p>
            <a:pPr algn="l">
              <a:buFont typeface="Arial" panose="020B0604020202020204" pitchFamily="34" charset="0"/>
              <a:buChar char="•"/>
            </a:pPr>
            <a:r>
              <a:rPr lang="en-US" b="1" i="0" dirty="0">
                <a:solidFill>
                  <a:srgbClr val="0D0D0D"/>
                </a:solidFill>
                <a:effectLst/>
                <a:latin typeface="ui-sans-serif"/>
              </a:rPr>
              <a:t>Google Collaboratory</a:t>
            </a:r>
            <a:r>
              <a:rPr lang="en-US" b="0" i="0" dirty="0">
                <a:solidFill>
                  <a:srgbClr val="0D0D0D"/>
                </a:solidFill>
                <a:effectLst/>
                <a:latin typeface="ui-sans-serif"/>
              </a:rPr>
              <a:t>: The development environment to leverage free GPU resources for training.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2FD175-38EA-D160-E4D0-F54FE64F989A}"/>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41AB72B-086F-26DF-2C29-5991A3673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9809358-E3FC-5974-75FE-30196062B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FAE048-DAEF-FF03-0683-AC5E656FA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D14595-9D1F-FE03-87BC-A035D1998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7DCE8FF-4CB6-D87E-5B4A-ECB11D6BD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6DB11-C9EF-779C-8CAD-A8EEE0266EAC}"/>
              </a:ext>
            </a:extLst>
          </p:cNvPr>
          <p:cNvSpPr>
            <a:spLocks noGrp="1"/>
          </p:cNvSpPr>
          <p:nvPr>
            <p:ph type="title"/>
          </p:nvPr>
        </p:nvSpPr>
        <p:spPr>
          <a:xfrm>
            <a:off x="1028699" y="294538"/>
            <a:ext cx="7421963" cy="1033669"/>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Project Methodology and Approach</a:t>
            </a:r>
          </a:p>
        </p:txBody>
      </p:sp>
      <p:sp>
        <p:nvSpPr>
          <p:cNvPr id="6" name="TextBox 5">
            <a:extLst>
              <a:ext uri="{FF2B5EF4-FFF2-40B4-BE49-F238E27FC236}">
                <a16:creationId xmlns:a16="http://schemas.microsoft.com/office/drawing/2014/main" id="{0E5FB7B1-6814-C800-8553-FCC7AD6AA95B}"/>
              </a:ext>
            </a:extLst>
          </p:cNvPr>
          <p:cNvSpPr txBox="1"/>
          <p:nvPr/>
        </p:nvSpPr>
        <p:spPr>
          <a:xfrm>
            <a:off x="265815" y="1701208"/>
            <a:ext cx="8676166" cy="5050465"/>
          </a:xfrm>
          <a:prstGeom prst="rect">
            <a:avLst/>
          </a:prstGeom>
        </p:spPr>
        <p:txBody>
          <a:bodyPr vert="horz" lIns="91440" tIns="45720" rIns="91440" bIns="45720" rtlCol="0" anchor="ctr">
            <a:noAutofit/>
          </a:bodyPr>
          <a:lstStyle/>
          <a:p>
            <a:pPr algn="l"/>
            <a:endParaRPr lang="en-US" sz="1200" b="0" i="0" dirty="0">
              <a:solidFill>
                <a:srgbClr val="0D0D0D"/>
              </a:solidFill>
              <a:effectLst/>
              <a:latin typeface="ui-sans-serif"/>
            </a:endParaRPr>
          </a:p>
        </p:txBody>
      </p:sp>
      <p:sp>
        <p:nvSpPr>
          <p:cNvPr id="7" name="TextBox 6">
            <a:extLst>
              <a:ext uri="{FF2B5EF4-FFF2-40B4-BE49-F238E27FC236}">
                <a16:creationId xmlns:a16="http://schemas.microsoft.com/office/drawing/2014/main" id="{3FFED708-2911-0AC1-778B-AC4CDC4E444D}"/>
              </a:ext>
            </a:extLst>
          </p:cNvPr>
          <p:cNvSpPr txBox="1"/>
          <p:nvPr/>
        </p:nvSpPr>
        <p:spPr>
          <a:xfrm>
            <a:off x="194569" y="1891970"/>
            <a:ext cx="8818657" cy="4401205"/>
          </a:xfrm>
          <a:prstGeom prst="rect">
            <a:avLst/>
          </a:prstGeom>
          <a:noFill/>
        </p:spPr>
        <p:txBody>
          <a:bodyPr wrap="square">
            <a:spAutoFit/>
          </a:bodyPr>
          <a:lstStyle/>
          <a:p>
            <a:pPr algn="l"/>
            <a:r>
              <a:rPr lang="en-US" sz="2000" b="1" i="0" dirty="0">
                <a:solidFill>
                  <a:srgbClr val="0D0D0D"/>
                </a:solidFill>
                <a:effectLst/>
                <a:latin typeface="ui-sans-serif"/>
              </a:rPr>
              <a:t>Techniques:</a:t>
            </a:r>
          </a:p>
          <a:p>
            <a:pPr lvl="1">
              <a:buFont typeface="+mj-lt"/>
              <a:buAutoNum type="arabicPeriod"/>
            </a:pPr>
            <a:r>
              <a:rPr lang="en-US" sz="2000" i="0" dirty="0">
                <a:solidFill>
                  <a:srgbClr val="0D0D0D"/>
                </a:solidFill>
                <a:effectLst/>
                <a:latin typeface="ui-sans-serif"/>
              </a:rPr>
              <a:t>Data Preprocessing:</a:t>
            </a:r>
          </a:p>
          <a:p>
            <a:pPr lvl="1">
              <a:buFont typeface="+mj-lt"/>
              <a:buAutoNum type="arabicPeriod"/>
            </a:pPr>
            <a:r>
              <a:rPr lang="en-US" sz="2000" i="0" dirty="0">
                <a:solidFill>
                  <a:srgbClr val="0D0D0D"/>
                </a:solidFill>
                <a:effectLst/>
                <a:latin typeface="ui-sans-serif"/>
              </a:rPr>
              <a:t>Fine-Tuning LLMs:</a:t>
            </a:r>
          </a:p>
          <a:p>
            <a:pPr lvl="1">
              <a:buFont typeface="+mj-lt"/>
              <a:buAutoNum type="arabicPeriod"/>
            </a:pPr>
            <a:r>
              <a:rPr lang="en-US" sz="2000" i="0" dirty="0">
                <a:solidFill>
                  <a:srgbClr val="0D0D0D"/>
                </a:solidFill>
                <a:effectLst/>
                <a:latin typeface="ui-sans-serif"/>
              </a:rPr>
              <a:t>Evaluation:</a:t>
            </a:r>
          </a:p>
          <a:p>
            <a:pPr marL="1200150" lvl="2" indent="-285750">
              <a:buFont typeface="+mj-lt"/>
              <a:buAutoNum type="arabicPeriod"/>
            </a:pPr>
            <a:r>
              <a:rPr lang="en-US" sz="2000" b="0" i="0" dirty="0">
                <a:solidFill>
                  <a:srgbClr val="0D0D0D"/>
                </a:solidFill>
                <a:effectLst/>
                <a:latin typeface="ui-sans-serif"/>
              </a:rPr>
              <a:t>Evaluate using metrics like:</a:t>
            </a:r>
          </a:p>
          <a:p>
            <a:pPr marL="1600200" lvl="3" indent="-228600">
              <a:buFont typeface="+mj-lt"/>
              <a:buAutoNum type="arabicPeriod"/>
            </a:pPr>
            <a:r>
              <a:rPr lang="en-US" sz="2000" b="1" i="0" dirty="0">
                <a:solidFill>
                  <a:srgbClr val="0D0D0D"/>
                </a:solidFill>
                <a:effectLst/>
                <a:latin typeface="ui-sans-serif"/>
              </a:rPr>
              <a:t>Accuracy 2.Precision</a:t>
            </a:r>
            <a:r>
              <a:rPr lang="en-US" sz="2000" dirty="0">
                <a:solidFill>
                  <a:srgbClr val="0D0D0D"/>
                </a:solidFill>
                <a:latin typeface="ui-sans-serif"/>
              </a:rPr>
              <a:t> 3.</a:t>
            </a:r>
            <a:r>
              <a:rPr lang="en-US" sz="2000" b="1" i="0" dirty="0">
                <a:solidFill>
                  <a:srgbClr val="0D0D0D"/>
                </a:solidFill>
                <a:effectLst/>
                <a:latin typeface="ui-sans-serif"/>
              </a:rPr>
              <a:t>Recall</a:t>
            </a:r>
            <a:r>
              <a:rPr lang="en-US" sz="2000" dirty="0">
                <a:solidFill>
                  <a:srgbClr val="0D0D0D"/>
                </a:solidFill>
                <a:latin typeface="ui-sans-serif"/>
              </a:rPr>
              <a:t> 4.</a:t>
            </a:r>
            <a:r>
              <a:rPr lang="en-US" sz="2000" b="1" i="0" dirty="0">
                <a:solidFill>
                  <a:srgbClr val="0D0D0D"/>
                </a:solidFill>
                <a:effectLst/>
                <a:latin typeface="ui-sans-serif"/>
              </a:rPr>
              <a:t>F1-score</a:t>
            </a:r>
            <a:endParaRPr lang="en-US" sz="2000" b="0" i="0" dirty="0">
              <a:solidFill>
                <a:srgbClr val="0D0D0D"/>
              </a:solidFill>
              <a:effectLst/>
              <a:latin typeface="ui-sans-serif"/>
            </a:endParaRPr>
          </a:p>
          <a:p>
            <a:pPr lvl="1">
              <a:buFont typeface="+mj-lt"/>
              <a:buAutoNum type="arabicPeriod"/>
            </a:pPr>
            <a:r>
              <a:rPr lang="en-US" sz="2000" i="0" dirty="0">
                <a:solidFill>
                  <a:srgbClr val="0D0D0D"/>
                </a:solidFill>
                <a:effectLst/>
                <a:latin typeface="ui-sans-serif"/>
              </a:rPr>
              <a:t>Comparative Analysis:</a:t>
            </a:r>
          </a:p>
          <a:p>
            <a:pPr algn="l"/>
            <a:r>
              <a:rPr lang="en-US" sz="2000" b="1" i="0" dirty="0">
                <a:solidFill>
                  <a:srgbClr val="0D0D0D"/>
                </a:solidFill>
                <a:effectLst/>
                <a:latin typeface="ui-sans-serif"/>
              </a:rPr>
              <a:t>Workflow:</a:t>
            </a:r>
          </a:p>
          <a:p>
            <a:pPr lvl="1">
              <a:buFont typeface="+mj-lt"/>
              <a:buAutoNum type="arabicPeriod"/>
            </a:pPr>
            <a:r>
              <a:rPr lang="en-US" sz="2000" b="0" i="0" dirty="0">
                <a:solidFill>
                  <a:srgbClr val="0D0D0D"/>
                </a:solidFill>
                <a:effectLst/>
                <a:latin typeface="ui-sans-serif"/>
              </a:rPr>
              <a:t>Import Libraries and Load Data.</a:t>
            </a:r>
          </a:p>
          <a:p>
            <a:pPr lvl="1">
              <a:buFont typeface="+mj-lt"/>
              <a:buAutoNum type="arabicPeriod"/>
            </a:pPr>
            <a:r>
              <a:rPr lang="en-US" sz="2000" b="0" i="0" dirty="0">
                <a:solidFill>
                  <a:srgbClr val="0D0D0D"/>
                </a:solidFill>
                <a:effectLst/>
                <a:latin typeface="ui-sans-serif"/>
              </a:rPr>
              <a:t>Preprocess Data (Tokenization, Normalization, Augmentation).</a:t>
            </a:r>
          </a:p>
          <a:p>
            <a:pPr lvl="1">
              <a:buFont typeface="+mj-lt"/>
              <a:buAutoNum type="arabicPeriod"/>
            </a:pPr>
            <a:r>
              <a:rPr lang="en-US" sz="2000" b="0" i="0" dirty="0">
                <a:solidFill>
                  <a:srgbClr val="0D0D0D"/>
                </a:solidFill>
                <a:effectLst/>
                <a:latin typeface="ui-sans-serif"/>
              </a:rPr>
              <a:t>Fine-Tune LLMs (BERT, </a:t>
            </a:r>
            <a:r>
              <a:rPr lang="en-US" sz="2000" b="0" i="0" dirty="0" err="1">
                <a:solidFill>
                  <a:srgbClr val="0D0D0D"/>
                </a:solidFill>
                <a:effectLst/>
                <a:latin typeface="ui-sans-serif"/>
              </a:rPr>
              <a:t>RoBERTa</a:t>
            </a:r>
            <a:r>
              <a:rPr lang="en-US" sz="2000" b="0" i="0" dirty="0">
                <a:solidFill>
                  <a:srgbClr val="0D0D0D"/>
                </a:solidFill>
                <a:effectLst/>
                <a:latin typeface="ui-sans-serif"/>
              </a:rPr>
              <a:t>).</a:t>
            </a:r>
          </a:p>
          <a:p>
            <a:pPr lvl="1">
              <a:buFont typeface="+mj-lt"/>
              <a:buAutoNum type="arabicPeriod"/>
            </a:pPr>
            <a:r>
              <a:rPr lang="en-US" sz="2000" b="0" i="0" dirty="0">
                <a:solidFill>
                  <a:srgbClr val="0D0D0D"/>
                </a:solidFill>
                <a:effectLst/>
                <a:latin typeface="ui-sans-serif"/>
              </a:rPr>
              <a:t>Train and Evaluate Models.</a:t>
            </a:r>
          </a:p>
          <a:p>
            <a:pPr lvl="1">
              <a:buFont typeface="+mj-lt"/>
              <a:buAutoNum type="arabicPeriod"/>
            </a:pPr>
            <a:r>
              <a:rPr lang="en-US" sz="2000" b="0" i="0" dirty="0">
                <a:solidFill>
                  <a:srgbClr val="0D0D0D"/>
                </a:solidFill>
                <a:effectLst/>
                <a:latin typeface="ui-sans-serif"/>
              </a:rPr>
              <a:t>Compare Performance Metrics.</a:t>
            </a:r>
          </a:p>
          <a:p>
            <a:pPr lvl="1">
              <a:buFont typeface="+mj-lt"/>
              <a:buAutoNum type="arabicPeriod"/>
            </a:pPr>
            <a:r>
              <a:rPr lang="en-US" sz="2000" b="0" i="0" dirty="0">
                <a:solidFill>
                  <a:srgbClr val="0D0D0D"/>
                </a:solidFill>
                <a:effectLst/>
                <a:latin typeface="ui-sans-serif"/>
              </a:rPr>
              <a:t>Document Insights and Recommendations.</a:t>
            </a:r>
          </a:p>
        </p:txBody>
      </p:sp>
    </p:spTree>
    <p:extLst>
      <p:ext uri="{BB962C8B-B14F-4D97-AF65-F5344CB8AC3E}">
        <p14:creationId xmlns:p14="http://schemas.microsoft.com/office/powerpoint/2010/main" val="7957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713953-5DB8-BBF2-1428-44685CAC96F4}"/>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271A7CB-BA23-6C4F-6C35-09A505B07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E8C2F93-AFE0-F861-2DB7-19FA1450A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4577AB-DFE1-24DE-9211-99F22846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1D811D4-EA3E-5666-5C45-E6E5A91F3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5C3DF53-2065-F3EB-72F4-6A70AE13B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C0E5AF8-4F03-B490-AF37-2D35ED3F12C4}"/>
              </a:ext>
            </a:extLst>
          </p:cNvPr>
          <p:cNvSpPr/>
          <p:nvPr/>
        </p:nvSpPr>
        <p:spPr>
          <a:xfrm>
            <a:off x="6295124" y="2636927"/>
            <a:ext cx="1100146" cy="1057887"/>
          </a:xfrm>
          <a:prstGeom prst="ellipse">
            <a:avLst/>
          </a:prstGeom>
          <a:gradFill flip="none" rotWithShape="1">
            <a:gsLst>
              <a:gs pos="6002">
                <a:srgbClr val="F0F4FA"/>
              </a:gs>
              <a:gs pos="7992">
                <a:srgbClr val="EEF3F9"/>
              </a:gs>
              <a:gs pos="7992">
                <a:srgbClr val="EEF3F9"/>
              </a:gs>
              <a:gs pos="0">
                <a:schemeClr val="accent1">
                  <a:lumMod val="5000"/>
                  <a:lumOff val="95000"/>
                </a:schemeClr>
              </a:gs>
              <a:gs pos="74000">
                <a:schemeClr val="accent1">
                  <a:lumMod val="45000"/>
                  <a:lumOff val="55000"/>
                </a:schemeClr>
              </a:gs>
              <a:gs pos="1000">
                <a:schemeClr val="accent1">
                  <a:lumMod val="45000"/>
                  <a:lumOff val="55000"/>
                </a:schemeClr>
              </a:gs>
              <a:gs pos="3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A62E7C5-2787-81ED-0575-E2DD310751EC}"/>
              </a:ext>
            </a:extLst>
          </p:cNvPr>
          <p:cNvSpPr/>
          <p:nvPr/>
        </p:nvSpPr>
        <p:spPr>
          <a:xfrm>
            <a:off x="3793652" y="2636927"/>
            <a:ext cx="1100146" cy="1057887"/>
          </a:xfrm>
          <a:prstGeom prst="ellipse">
            <a:avLst/>
          </a:prstGeom>
          <a:gradFill flip="none" rotWithShape="1">
            <a:gsLst>
              <a:gs pos="6002">
                <a:srgbClr val="F0F4FA"/>
              </a:gs>
              <a:gs pos="7992">
                <a:srgbClr val="EEF3F9"/>
              </a:gs>
              <a:gs pos="7992">
                <a:srgbClr val="EEF3F9"/>
              </a:gs>
              <a:gs pos="0">
                <a:schemeClr val="accent1">
                  <a:lumMod val="5000"/>
                  <a:lumOff val="95000"/>
                </a:schemeClr>
              </a:gs>
              <a:gs pos="74000">
                <a:schemeClr val="accent1">
                  <a:lumMod val="45000"/>
                  <a:lumOff val="55000"/>
                </a:schemeClr>
              </a:gs>
              <a:gs pos="1000">
                <a:schemeClr val="accent1">
                  <a:lumMod val="45000"/>
                  <a:lumOff val="55000"/>
                </a:schemeClr>
              </a:gs>
              <a:gs pos="3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7055FD5-6879-C7A2-612D-49214EE7538A}"/>
              </a:ext>
            </a:extLst>
          </p:cNvPr>
          <p:cNvSpPr/>
          <p:nvPr/>
        </p:nvSpPr>
        <p:spPr>
          <a:xfrm>
            <a:off x="1292180" y="2620979"/>
            <a:ext cx="1100146" cy="1057887"/>
          </a:xfrm>
          <a:prstGeom prst="ellipse">
            <a:avLst/>
          </a:prstGeom>
          <a:gradFill flip="none" rotWithShape="1">
            <a:gsLst>
              <a:gs pos="6002">
                <a:srgbClr val="F0F4FA"/>
              </a:gs>
              <a:gs pos="7992">
                <a:srgbClr val="EEF3F9"/>
              </a:gs>
              <a:gs pos="7992">
                <a:srgbClr val="EEF3F9"/>
              </a:gs>
              <a:gs pos="0">
                <a:schemeClr val="accent1">
                  <a:lumMod val="5000"/>
                  <a:lumOff val="95000"/>
                </a:schemeClr>
              </a:gs>
              <a:gs pos="74000">
                <a:schemeClr val="accent1">
                  <a:lumMod val="45000"/>
                  <a:lumOff val="55000"/>
                </a:schemeClr>
              </a:gs>
              <a:gs pos="1000">
                <a:schemeClr val="accent1">
                  <a:lumMod val="45000"/>
                  <a:lumOff val="55000"/>
                </a:schemeClr>
              </a:gs>
              <a:gs pos="3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Graphic 6" descr="Document with solid fill">
            <a:extLst>
              <a:ext uri="{FF2B5EF4-FFF2-40B4-BE49-F238E27FC236}">
                <a16:creationId xmlns:a16="http://schemas.microsoft.com/office/drawing/2014/main" id="{42A9DCE0-7D94-4CD4-2A1A-91B002DDD4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5053" y="2692723"/>
            <a:ext cx="914400" cy="914400"/>
          </a:xfrm>
          <a:prstGeom prst="rect">
            <a:avLst/>
          </a:prstGeom>
        </p:spPr>
      </p:pic>
      <p:pic>
        <p:nvPicPr>
          <p:cNvPr id="8" name="Graphic 7" descr="Projector screen with solid fill">
            <a:extLst>
              <a:ext uri="{FF2B5EF4-FFF2-40B4-BE49-F238E27FC236}">
                <a16:creationId xmlns:a16="http://schemas.microsoft.com/office/drawing/2014/main" id="{3B63D6D8-B49C-0669-435C-8412542910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86525" y="2764466"/>
            <a:ext cx="914400" cy="914400"/>
          </a:xfrm>
          <a:prstGeom prst="rect">
            <a:avLst/>
          </a:prstGeom>
        </p:spPr>
      </p:pic>
      <p:pic>
        <p:nvPicPr>
          <p:cNvPr id="9" name="Graphic 8" descr="Video camera with solid fill">
            <a:extLst>
              <a:ext uri="{FF2B5EF4-FFF2-40B4-BE49-F238E27FC236}">
                <a16:creationId xmlns:a16="http://schemas.microsoft.com/office/drawing/2014/main" id="{ED6CADDD-E9C0-E802-7043-0BF109C174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87997" y="2682143"/>
            <a:ext cx="914400" cy="914400"/>
          </a:xfrm>
          <a:prstGeom prst="rect">
            <a:avLst/>
          </a:prstGeom>
        </p:spPr>
      </p:pic>
      <p:sp>
        <p:nvSpPr>
          <p:cNvPr id="10" name="TextBox 9">
            <a:extLst>
              <a:ext uri="{FF2B5EF4-FFF2-40B4-BE49-F238E27FC236}">
                <a16:creationId xmlns:a16="http://schemas.microsoft.com/office/drawing/2014/main" id="{7914CBF9-28B2-8082-3CF0-5B595406D96D}"/>
              </a:ext>
            </a:extLst>
          </p:cNvPr>
          <p:cNvSpPr txBox="1"/>
          <p:nvPr/>
        </p:nvSpPr>
        <p:spPr>
          <a:xfrm>
            <a:off x="1074126" y="3836027"/>
            <a:ext cx="1536254" cy="646331"/>
          </a:xfrm>
          <a:prstGeom prst="rect">
            <a:avLst/>
          </a:prstGeom>
          <a:noFill/>
        </p:spPr>
        <p:txBody>
          <a:bodyPr wrap="none" rtlCol="0">
            <a:spAutoFit/>
          </a:bodyPr>
          <a:lstStyle/>
          <a:p>
            <a:r>
              <a:rPr lang="en-US" dirty="0"/>
              <a:t>Project Report</a:t>
            </a:r>
          </a:p>
          <a:p>
            <a:r>
              <a:rPr lang="en-US" dirty="0"/>
              <a:t>Python Code</a:t>
            </a:r>
          </a:p>
        </p:txBody>
      </p:sp>
      <p:sp>
        <p:nvSpPr>
          <p:cNvPr id="11" name="TextBox 10">
            <a:extLst>
              <a:ext uri="{FF2B5EF4-FFF2-40B4-BE49-F238E27FC236}">
                <a16:creationId xmlns:a16="http://schemas.microsoft.com/office/drawing/2014/main" id="{ACA05C9B-87CE-59A4-7B0C-DD93563A532E}"/>
              </a:ext>
            </a:extLst>
          </p:cNvPr>
          <p:cNvSpPr txBox="1"/>
          <p:nvPr/>
        </p:nvSpPr>
        <p:spPr>
          <a:xfrm>
            <a:off x="3390330" y="3967348"/>
            <a:ext cx="1968359" cy="369332"/>
          </a:xfrm>
          <a:prstGeom prst="rect">
            <a:avLst/>
          </a:prstGeom>
          <a:noFill/>
        </p:spPr>
        <p:txBody>
          <a:bodyPr wrap="none" rtlCol="0">
            <a:spAutoFit/>
          </a:bodyPr>
          <a:lstStyle/>
          <a:p>
            <a:r>
              <a:rPr lang="en-US" dirty="0"/>
              <a:t>Presentation Slides</a:t>
            </a:r>
          </a:p>
        </p:txBody>
      </p:sp>
      <p:sp>
        <p:nvSpPr>
          <p:cNvPr id="12" name="TextBox 11">
            <a:extLst>
              <a:ext uri="{FF2B5EF4-FFF2-40B4-BE49-F238E27FC236}">
                <a16:creationId xmlns:a16="http://schemas.microsoft.com/office/drawing/2014/main" id="{BF5D2781-6220-7E4B-20A6-0CF3AAFCF66B}"/>
              </a:ext>
            </a:extLst>
          </p:cNvPr>
          <p:cNvSpPr txBox="1"/>
          <p:nvPr/>
        </p:nvSpPr>
        <p:spPr>
          <a:xfrm>
            <a:off x="5881263" y="3967348"/>
            <a:ext cx="2188612" cy="369332"/>
          </a:xfrm>
          <a:prstGeom prst="rect">
            <a:avLst/>
          </a:prstGeom>
          <a:noFill/>
        </p:spPr>
        <p:txBody>
          <a:bodyPr wrap="none" rtlCol="0">
            <a:spAutoFit/>
          </a:bodyPr>
          <a:lstStyle/>
          <a:p>
            <a:r>
              <a:rPr lang="en-US" dirty="0"/>
              <a:t>Demonstration Video</a:t>
            </a:r>
          </a:p>
        </p:txBody>
      </p:sp>
      <p:sp>
        <p:nvSpPr>
          <p:cNvPr id="14" name="Title 13">
            <a:extLst>
              <a:ext uri="{FF2B5EF4-FFF2-40B4-BE49-F238E27FC236}">
                <a16:creationId xmlns:a16="http://schemas.microsoft.com/office/drawing/2014/main" id="{0F449748-E7E8-D398-F370-D7441C740FF9}"/>
              </a:ext>
            </a:extLst>
          </p:cNvPr>
          <p:cNvSpPr>
            <a:spLocks noGrp="1"/>
          </p:cNvSpPr>
          <p:nvPr>
            <p:ph type="title"/>
          </p:nvPr>
        </p:nvSpPr>
        <p:spPr/>
        <p:txBody>
          <a:bodyPr/>
          <a:lstStyle/>
          <a:p>
            <a:r>
              <a:rPr lang="en-US" dirty="0">
                <a:solidFill>
                  <a:schemeClr val="bg1"/>
                </a:solidFill>
              </a:rPr>
              <a:t>Deliverables</a:t>
            </a:r>
          </a:p>
        </p:txBody>
      </p:sp>
    </p:spTree>
    <p:extLst>
      <p:ext uri="{BB962C8B-B14F-4D97-AF65-F5344CB8AC3E}">
        <p14:creationId xmlns:p14="http://schemas.microsoft.com/office/powerpoint/2010/main" val="162969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8113C-D9F6-13BB-2DC6-94E340D05DD3}"/>
              </a:ext>
            </a:extLst>
          </p:cNvPr>
          <p:cNvSpPr>
            <a:spLocks noGrp="1"/>
          </p:cNvSpPr>
          <p:nvPr>
            <p:ph type="title"/>
          </p:nvPr>
        </p:nvSpPr>
        <p:spPr>
          <a:xfrm>
            <a:off x="1037673" y="348865"/>
            <a:ext cx="7288583" cy="1576446"/>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Evaluation methodology</a:t>
            </a:r>
          </a:p>
        </p:txBody>
      </p:sp>
      <p:sp>
        <p:nvSpPr>
          <p:cNvPr id="3" name="TextBox 2">
            <a:extLst>
              <a:ext uri="{FF2B5EF4-FFF2-40B4-BE49-F238E27FC236}">
                <a16:creationId xmlns:a16="http://schemas.microsoft.com/office/drawing/2014/main" id="{D2760352-B869-198B-CD77-2185E1C57417}"/>
              </a:ext>
            </a:extLst>
          </p:cNvPr>
          <p:cNvSpPr txBox="1"/>
          <p:nvPr/>
        </p:nvSpPr>
        <p:spPr>
          <a:xfrm>
            <a:off x="97536" y="2170031"/>
            <a:ext cx="9037486" cy="5262979"/>
          </a:xfrm>
          <a:prstGeom prst="rect">
            <a:avLst/>
          </a:prstGeom>
          <a:noFill/>
        </p:spPr>
        <p:txBody>
          <a:bodyPr wrap="square" rtlCol="0">
            <a:spAutoFit/>
          </a:bodyPr>
          <a:lstStyle/>
          <a:p>
            <a:pPr algn="l"/>
            <a:r>
              <a:rPr lang="en-US" sz="1600" b="0" i="0" dirty="0">
                <a:solidFill>
                  <a:srgbClr val="0D0D0D"/>
                </a:solidFill>
                <a:effectLst/>
                <a:latin typeface="ui-sans-serif"/>
              </a:rPr>
              <a:t>We fine-tuned Large Language Models (LLMs) with different configurations and preprocessing pipelines, focusing on their performance and efficiency. The steps include:</a:t>
            </a:r>
          </a:p>
          <a:p>
            <a:pPr algn="l">
              <a:buFont typeface="+mj-lt"/>
              <a:buAutoNum type="arabicPeriod"/>
            </a:pPr>
            <a:r>
              <a:rPr lang="en-US" sz="1600" b="1" i="0" dirty="0">
                <a:solidFill>
                  <a:srgbClr val="0D0D0D"/>
                </a:solidFill>
                <a:effectLst/>
                <a:latin typeface="ui-sans-serif"/>
              </a:rPr>
              <a:t>Model Selection</a:t>
            </a:r>
            <a:r>
              <a:rPr lang="en-US" sz="1600" b="0" i="0" dirty="0">
                <a:solidFill>
                  <a:srgbClr val="0D0D0D"/>
                </a:solidFill>
                <a:effectLst/>
                <a:latin typeface="ui-sans-serif"/>
              </a:rPr>
              <a:t>:</a:t>
            </a:r>
          </a:p>
          <a:p>
            <a:pPr marL="742950" lvl="1" indent="-285750" algn="l">
              <a:buFont typeface="+mj-lt"/>
              <a:buAutoNum type="arabicPeriod"/>
            </a:pPr>
            <a:r>
              <a:rPr lang="en-US" sz="1600" b="0" i="0" dirty="0">
                <a:solidFill>
                  <a:srgbClr val="0D0D0D"/>
                </a:solidFill>
                <a:effectLst/>
                <a:latin typeface="ui-sans-serif"/>
              </a:rPr>
              <a:t>Fine-tuning two pre-trained models: </a:t>
            </a:r>
            <a:r>
              <a:rPr lang="en-US" sz="1600" b="1" i="0" dirty="0">
                <a:solidFill>
                  <a:srgbClr val="0D0D0D"/>
                </a:solidFill>
                <a:effectLst/>
                <a:latin typeface="ui-sans-serif"/>
              </a:rPr>
              <a:t>BERT</a:t>
            </a:r>
            <a:r>
              <a:rPr lang="en-US" sz="1600" b="0" i="0" dirty="0">
                <a:solidFill>
                  <a:srgbClr val="0D0D0D"/>
                </a:solidFill>
                <a:effectLst/>
                <a:latin typeface="ui-sans-serif"/>
              </a:rPr>
              <a:t> and </a:t>
            </a:r>
            <a:r>
              <a:rPr lang="en-US" sz="1600" b="1" i="0" dirty="0" err="1">
                <a:solidFill>
                  <a:srgbClr val="0D0D0D"/>
                </a:solidFill>
                <a:effectLst/>
                <a:latin typeface="ui-sans-serif"/>
              </a:rPr>
              <a:t>RoBERTa</a:t>
            </a:r>
            <a:r>
              <a:rPr lang="en-US" sz="1600" b="0" i="0" dirty="0">
                <a:solidFill>
                  <a:srgbClr val="0D0D0D"/>
                </a:solidFill>
                <a:effectLst/>
                <a:latin typeface="ui-sans-serif"/>
              </a:rPr>
              <a:t>.</a:t>
            </a:r>
          </a:p>
          <a:p>
            <a:pPr marL="742950" lvl="1" indent="-285750" algn="l">
              <a:buFont typeface="+mj-lt"/>
              <a:buAutoNum type="arabicPeriod"/>
            </a:pPr>
            <a:r>
              <a:rPr lang="en-US" sz="1600" b="0" i="0" dirty="0">
                <a:solidFill>
                  <a:srgbClr val="0D0D0D"/>
                </a:solidFill>
                <a:effectLst/>
                <a:latin typeface="ui-sans-serif"/>
              </a:rPr>
              <a:t>Evaluating their suitability for sentiment classification tasks.</a:t>
            </a:r>
          </a:p>
          <a:p>
            <a:pPr algn="l">
              <a:buFont typeface="+mj-lt"/>
              <a:buAutoNum type="arabicPeriod"/>
            </a:pPr>
            <a:r>
              <a:rPr lang="en-US" sz="1600" b="1" i="0" dirty="0">
                <a:solidFill>
                  <a:srgbClr val="0D0D0D"/>
                </a:solidFill>
                <a:effectLst/>
                <a:latin typeface="ui-sans-serif"/>
              </a:rPr>
              <a:t>Preprocessing Variants</a:t>
            </a:r>
            <a:r>
              <a:rPr lang="en-US" sz="1600" b="0" i="0" dirty="0">
                <a:solidFill>
                  <a:srgbClr val="0D0D0D"/>
                </a:solidFill>
                <a:effectLst/>
                <a:latin typeface="ui-sans-serif"/>
              </a:rPr>
              <a:t>:</a:t>
            </a:r>
          </a:p>
          <a:p>
            <a:pPr marL="742950" lvl="1" indent="-285750" algn="l">
              <a:buFont typeface="+mj-lt"/>
              <a:buAutoNum type="arabicPeriod"/>
            </a:pPr>
            <a:r>
              <a:rPr lang="en-US" sz="1600" b="0" i="0" dirty="0">
                <a:solidFill>
                  <a:srgbClr val="0D0D0D"/>
                </a:solidFill>
                <a:effectLst/>
                <a:latin typeface="ui-sans-serif"/>
              </a:rPr>
              <a:t>Tokenized Data Only: Applying standard tokenization for consistency with transformer models.</a:t>
            </a:r>
          </a:p>
          <a:p>
            <a:pPr marL="742950" lvl="1" indent="-285750" algn="l">
              <a:buFont typeface="+mj-lt"/>
              <a:buAutoNum type="arabicPeriod"/>
            </a:pPr>
            <a:r>
              <a:rPr lang="en-US" sz="1600" b="0" i="0" dirty="0">
                <a:solidFill>
                  <a:srgbClr val="0D0D0D"/>
                </a:solidFill>
                <a:effectLst/>
                <a:latin typeface="ui-sans-serif"/>
              </a:rPr>
              <a:t>Lowercasing and Special Token Handling: Retaining hashtags, mentions, and emojis for contextual sentiment.</a:t>
            </a:r>
          </a:p>
          <a:p>
            <a:pPr marL="742950" lvl="1" indent="-285750" algn="l">
              <a:buFont typeface="+mj-lt"/>
              <a:buAutoNum type="arabicPeriod"/>
            </a:pPr>
            <a:r>
              <a:rPr lang="en-US" sz="1600" b="0" i="0" dirty="0">
                <a:solidFill>
                  <a:srgbClr val="0D0D0D"/>
                </a:solidFill>
                <a:effectLst/>
                <a:latin typeface="ui-sans-serif"/>
              </a:rPr>
              <a:t>Noise Removal: Removing typos and URLs while maintaining essential sentiment markers.</a:t>
            </a:r>
          </a:p>
          <a:p>
            <a:pPr algn="l">
              <a:buFont typeface="+mj-lt"/>
              <a:buAutoNum type="arabicPeriod"/>
            </a:pPr>
            <a:r>
              <a:rPr lang="en-US" sz="1600" b="1" i="0" dirty="0">
                <a:solidFill>
                  <a:srgbClr val="0D0D0D"/>
                </a:solidFill>
                <a:effectLst/>
                <a:latin typeface="ui-sans-serif"/>
              </a:rPr>
              <a:t>Performance Metrics</a:t>
            </a:r>
            <a:r>
              <a:rPr lang="en-US" sz="1600" b="0" i="0" dirty="0">
                <a:solidFill>
                  <a:srgbClr val="0D0D0D"/>
                </a:solidFill>
                <a:effectLst/>
                <a:latin typeface="ui-sans-serif"/>
              </a:rPr>
              <a:t>:</a:t>
            </a:r>
          </a:p>
          <a:p>
            <a:pPr marL="742950" lvl="1" indent="-285750" algn="l">
              <a:buFont typeface="+mj-lt"/>
              <a:buAutoNum type="arabicPeriod"/>
            </a:pPr>
            <a:r>
              <a:rPr lang="en-US" sz="1600" b="0" i="0" dirty="0">
                <a:solidFill>
                  <a:srgbClr val="0D0D0D"/>
                </a:solidFill>
                <a:effectLst/>
                <a:latin typeface="ui-sans-serif"/>
              </a:rPr>
              <a:t>Accuracy, Precision, Recall, F1-Score: To evaluate classification effectiveness.</a:t>
            </a:r>
          </a:p>
          <a:p>
            <a:pPr marL="742950" lvl="1" indent="-285750" algn="l">
              <a:buFont typeface="+mj-lt"/>
              <a:buAutoNum type="arabicPeriod"/>
            </a:pPr>
            <a:r>
              <a:rPr lang="en-US" sz="1600" b="0" i="0" dirty="0">
                <a:solidFill>
                  <a:srgbClr val="0D0D0D"/>
                </a:solidFill>
                <a:effectLst/>
                <a:latin typeface="ui-sans-serif"/>
              </a:rPr>
              <a:t>Computational Metrics: Time per epoch and inference time per tweet.</a:t>
            </a:r>
          </a:p>
          <a:p>
            <a:pPr algn="l">
              <a:buFont typeface="+mj-lt"/>
              <a:buAutoNum type="arabicPeriod"/>
            </a:pPr>
            <a:r>
              <a:rPr lang="en-US" sz="1600" b="1" i="0" dirty="0">
                <a:solidFill>
                  <a:srgbClr val="0D0D0D"/>
                </a:solidFill>
                <a:effectLst/>
                <a:latin typeface="ui-sans-serif"/>
              </a:rPr>
              <a:t>Evaluation Datasets</a:t>
            </a:r>
            <a:r>
              <a:rPr lang="en-US" sz="1600" b="0" i="0" dirty="0">
                <a:solidFill>
                  <a:srgbClr val="0D0D0D"/>
                </a:solidFill>
                <a:effectLst/>
                <a:latin typeface="ui-sans-serif"/>
              </a:rPr>
              <a:t>:</a:t>
            </a:r>
          </a:p>
          <a:p>
            <a:pPr marL="742950" lvl="1" indent="-285750" algn="l">
              <a:buFont typeface="+mj-lt"/>
              <a:buAutoNum type="arabicPeriod"/>
            </a:pPr>
            <a:r>
              <a:rPr lang="en-US" sz="1600" b="0" i="0" dirty="0">
                <a:solidFill>
                  <a:srgbClr val="0D0D0D"/>
                </a:solidFill>
                <a:effectLst/>
                <a:latin typeface="ui-sans-serif"/>
              </a:rPr>
              <a:t>Primary Dataset: </a:t>
            </a:r>
            <a:r>
              <a:rPr lang="en-US" sz="1600" b="1" i="0" dirty="0">
                <a:solidFill>
                  <a:srgbClr val="0D0D0D"/>
                </a:solidFill>
                <a:effectLst/>
                <a:latin typeface="ui-sans-serif"/>
              </a:rPr>
              <a:t>Twitter US Airline Sentiment Dataset</a:t>
            </a:r>
            <a:r>
              <a:rPr lang="en-US" sz="1600" b="0" i="0" dirty="0">
                <a:solidFill>
                  <a:srgbClr val="0D0D0D"/>
                </a:solidFill>
                <a:effectLst/>
                <a:latin typeface="ui-sans-serif"/>
              </a:rPr>
              <a:t>.</a:t>
            </a:r>
          </a:p>
          <a:p>
            <a:pPr marL="742950" lvl="1" indent="-285750" algn="l">
              <a:buFont typeface="+mj-lt"/>
              <a:buAutoNum type="arabicPeriod"/>
            </a:pPr>
            <a:r>
              <a:rPr lang="en-US" sz="1600" b="0" i="0" dirty="0">
                <a:solidFill>
                  <a:srgbClr val="0D0D0D"/>
                </a:solidFill>
                <a:effectLst/>
                <a:latin typeface="ui-sans-serif"/>
              </a:rPr>
              <a:t>Additional Datasets: Sentiment140 and </a:t>
            </a:r>
            <a:r>
              <a:rPr lang="en-US" sz="1600" b="0" i="0" dirty="0" err="1">
                <a:solidFill>
                  <a:srgbClr val="0D0D0D"/>
                </a:solidFill>
                <a:effectLst/>
                <a:latin typeface="ui-sans-serif"/>
              </a:rPr>
              <a:t>TweetEval</a:t>
            </a:r>
            <a:r>
              <a:rPr lang="en-US" sz="1600" b="0" i="0" dirty="0">
                <a:solidFill>
                  <a:srgbClr val="0D0D0D"/>
                </a:solidFill>
                <a:effectLst/>
                <a:latin typeface="ui-sans-serif"/>
              </a:rPr>
              <a:t> for robustness testing.</a:t>
            </a:r>
          </a:p>
          <a:p>
            <a:pPr algn="l">
              <a:buFont typeface="+mj-lt"/>
              <a:buAutoNum type="arabicPeriod"/>
            </a:pPr>
            <a:r>
              <a:rPr lang="en-US" sz="1600" b="1" i="0" dirty="0">
                <a:solidFill>
                  <a:srgbClr val="0D0D0D"/>
                </a:solidFill>
                <a:effectLst/>
                <a:latin typeface="ui-sans-serif"/>
              </a:rPr>
              <a:t>Comparative Analysis</a:t>
            </a:r>
            <a:r>
              <a:rPr lang="en-US" sz="1600" b="0" i="0" dirty="0">
                <a:solidFill>
                  <a:srgbClr val="0D0D0D"/>
                </a:solidFill>
                <a:effectLst/>
                <a:latin typeface="ui-sans-serif"/>
              </a:rPr>
              <a:t>:</a:t>
            </a:r>
          </a:p>
          <a:p>
            <a:pPr marL="742950" lvl="1" indent="-285750" algn="l">
              <a:buFont typeface="+mj-lt"/>
              <a:buAutoNum type="arabicPeriod"/>
            </a:pPr>
            <a:r>
              <a:rPr lang="en-US" sz="1600" b="0" i="0" dirty="0">
                <a:solidFill>
                  <a:srgbClr val="0D0D0D"/>
                </a:solidFill>
                <a:effectLst/>
                <a:latin typeface="ui-sans-serif"/>
              </a:rPr>
              <a:t>Comparing BERT and </a:t>
            </a:r>
            <a:r>
              <a:rPr lang="en-US" sz="1600" b="0" i="0" dirty="0" err="1">
                <a:solidFill>
                  <a:srgbClr val="0D0D0D"/>
                </a:solidFill>
                <a:effectLst/>
                <a:latin typeface="ui-sans-serif"/>
              </a:rPr>
              <a:t>RoBERTa</a:t>
            </a:r>
            <a:r>
              <a:rPr lang="en-US" sz="1600" b="0" i="0" dirty="0">
                <a:solidFill>
                  <a:srgbClr val="0D0D0D"/>
                </a:solidFill>
                <a:effectLst/>
                <a:latin typeface="ui-sans-serif"/>
              </a:rPr>
              <a:t> performance on all datasets.</a:t>
            </a:r>
          </a:p>
          <a:p>
            <a:pPr marL="742950" lvl="1" indent="-285750" algn="l">
              <a:buFont typeface="+mj-lt"/>
              <a:buAutoNum type="arabicPeriod"/>
            </a:pPr>
            <a:r>
              <a:rPr lang="en-US" sz="1600" b="0" i="0" dirty="0">
                <a:solidFill>
                  <a:srgbClr val="0D0D0D"/>
                </a:solidFill>
                <a:effectLst/>
                <a:latin typeface="ui-sans-serif"/>
              </a:rPr>
              <a:t>Highlighting differences in accuracy, contextual understanding, and robustness.</a:t>
            </a:r>
          </a:p>
          <a:p>
            <a:br>
              <a:rPr lang="en-US" sz="1600" dirty="0"/>
            </a:br>
            <a:endParaRPr lang="en-US" sz="1600" dirty="0"/>
          </a:p>
        </p:txBody>
      </p:sp>
    </p:spTree>
    <p:extLst>
      <p:ext uri="{BB962C8B-B14F-4D97-AF65-F5344CB8AC3E}">
        <p14:creationId xmlns:p14="http://schemas.microsoft.com/office/powerpoint/2010/main" val="3509039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410</TotalTime>
  <Words>935</Words>
  <Application>Microsoft Macintosh PowerPoint</Application>
  <PresentationFormat>On-screen Show (4:3)</PresentationFormat>
  <Paragraphs>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ui-sans-serif</vt:lpstr>
      <vt:lpstr>Office Theme</vt:lpstr>
      <vt:lpstr>Sentiment Analysis of US Airlines: An NLP Approach</vt:lpstr>
      <vt:lpstr>Statement of Project Objectives</vt:lpstr>
      <vt:lpstr>Statement of Value</vt:lpstr>
      <vt:lpstr>Review of State of Art</vt:lpstr>
      <vt:lpstr>Overview of Dataset</vt:lpstr>
      <vt:lpstr>Project Methodology and Approach</vt:lpstr>
      <vt:lpstr>Project Methodology and Approach</vt:lpstr>
      <vt:lpstr>Deliverables</vt:lpstr>
      <vt:lpstr>Evaluation methodology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Polireddy, Avinash Reddy</cp:lastModifiedBy>
  <cp:revision>4</cp:revision>
  <dcterms:created xsi:type="dcterms:W3CDTF">2013-01-27T09:14:16Z</dcterms:created>
  <dcterms:modified xsi:type="dcterms:W3CDTF">2024-11-29T01:54:35Z</dcterms:modified>
  <cp:category/>
</cp:coreProperties>
</file>