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50E6-5325-46DA-BC2A-58342F8EBAC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EC0F8-76E6-4D2B-85FA-155548D67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AES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Siva </a:t>
            </a:r>
            <a:r>
              <a:rPr lang="en-US" dirty="0" err="1" smtClean="0"/>
              <a:t>Chintapalli</a:t>
            </a:r>
            <a:r>
              <a:rPr lang="en-US" dirty="0" smtClean="0"/>
              <a:t> (20062580)</a:t>
            </a:r>
          </a:p>
          <a:p>
            <a:r>
              <a:rPr lang="en-US" dirty="0" err="1" smtClean="0"/>
              <a:t>Sourav</a:t>
            </a:r>
            <a:r>
              <a:rPr lang="en-US" dirty="0" smtClean="0"/>
              <a:t> </a:t>
            </a:r>
            <a:r>
              <a:rPr lang="en-US" dirty="0" err="1" smtClean="0"/>
              <a:t>Bhowmik</a:t>
            </a:r>
            <a:r>
              <a:rPr lang="en-US" dirty="0" smtClean="0"/>
              <a:t> (20061723)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8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Working of driver.java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driver can accept input in 2 ways:</a:t>
            </a:r>
          </a:p>
          <a:p>
            <a:pPr lvl="1"/>
            <a:r>
              <a:rPr lang="en-US" dirty="0"/>
              <a:t>From text file</a:t>
            </a:r>
          </a:p>
          <a:p>
            <a:pPr lvl="1"/>
            <a:r>
              <a:rPr lang="en-US" dirty="0"/>
              <a:t>From Standard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text File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</a:t>
            </a:r>
            <a:r>
              <a:rPr lang="en-US" dirty="0" smtClean="0"/>
              <a:t>xactly </a:t>
            </a:r>
            <a:r>
              <a:rPr lang="en-US" dirty="0"/>
              <a:t>4 lines.</a:t>
            </a:r>
          </a:p>
          <a:p>
            <a:pPr lvl="0"/>
            <a:r>
              <a:rPr lang="en-US" dirty="0"/>
              <a:t>The first line should contain exactly one of '0', '1' or '2'. </a:t>
            </a:r>
          </a:p>
          <a:p>
            <a:pPr lvl="0"/>
            <a:r>
              <a:rPr lang="en-US" dirty="0"/>
              <a:t>The second line should contain either 'e' or 'd'. </a:t>
            </a:r>
          </a:p>
          <a:p>
            <a:pPr lvl="0"/>
            <a:r>
              <a:rPr lang="en-US" dirty="0"/>
              <a:t>The </a:t>
            </a:r>
            <a:r>
              <a:rPr lang="en-US" dirty="0" smtClean="0"/>
              <a:t>key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</a:t>
            </a:r>
            <a:r>
              <a:rPr lang="en-US" dirty="0" smtClean="0"/>
              <a:t>message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Text File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rame2"/>
          <p:cNvSpPr txBox="1">
            <a:spLocks noChangeArrowheads="1"/>
          </p:cNvSpPr>
          <p:nvPr/>
        </p:nvSpPr>
        <p:spPr bwMode="auto">
          <a:xfrm>
            <a:off x="1120462" y="3311514"/>
            <a:ext cx="10135673" cy="738664"/>
          </a:xfrm>
          <a:prstGeom prst="rect">
            <a:avLst/>
          </a:prstGeom>
          <a:noFill/>
          <a:ln w="731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1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e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000102030405060708090a0b0c0d0e0f1011121314151617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/>
              </a:rPr>
              <a:t>5468617473206D79204B756E67204675</a:t>
            </a:r>
            <a:endParaRPr kumimoji="0" lang="hi-I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Standard Input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User enters </a:t>
            </a:r>
            <a:r>
              <a:rPr lang="en-US" dirty="0"/>
              <a:t>the data </a:t>
            </a:r>
            <a:r>
              <a:rPr lang="en-US" dirty="0" smtClean="0"/>
              <a:t>manually.</a:t>
            </a:r>
          </a:p>
          <a:p>
            <a:r>
              <a:rPr lang="en-US" dirty="0"/>
              <a:t> guided with appropriate </a:t>
            </a:r>
            <a:r>
              <a:rPr lang="en-US" dirty="0" smtClean="0"/>
              <a:t>prompts.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Padding Scheme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length of the message is first determined.</a:t>
            </a:r>
          </a:p>
          <a:p>
            <a:pPr lvl="0"/>
            <a:r>
              <a:rPr lang="en-US" dirty="0"/>
              <a:t>Next, the no. of characters(say n) needed to make the message a multiple of 32 is determined.</a:t>
            </a:r>
          </a:p>
          <a:p>
            <a:pPr lvl="0"/>
            <a:r>
              <a:rPr lang="en-US" dirty="0"/>
              <a:t>The message is padded n/2 times with the value n/2.</a:t>
            </a:r>
          </a:p>
          <a:p>
            <a:pPr marL="0" indent="0">
              <a:buNone/>
            </a:pPr>
            <a:r>
              <a:rPr lang="en-US" dirty="0"/>
              <a:t>This padding scheme was chosen because it is very simple to understand and easy to </a:t>
            </a:r>
            <a:r>
              <a:rPr lang="en-US" dirty="0" smtClean="0"/>
              <a:t>implement.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Suggested Authentication Mechanism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HMAC-SHA-3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HMAC </a:t>
            </a:r>
            <a:r>
              <a:rPr lang="en-US" dirty="0" smtClean="0"/>
              <a:t>is efficient and </a:t>
            </a:r>
            <a:r>
              <a:rPr lang="en-US" dirty="0"/>
              <a:t>easy to </a:t>
            </a:r>
            <a:r>
              <a:rPr lang="en-US" dirty="0" smtClean="0"/>
              <a:t>implement.</a:t>
            </a:r>
          </a:p>
          <a:p>
            <a:pPr lvl="1"/>
            <a:r>
              <a:rPr lang="en-US" dirty="0"/>
              <a:t>SHA-3 (Keccak</a:t>
            </a:r>
            <a:r>
              <a:rPr lang="en-US" dirty="0" smtClean="0"/>
              <a:t>) </a:t>
            </a:r>
            <a:r>
              <a:rPr lang="en-US" dirty="0"/>
              <a:t>not yet been </a:t>
            </a:r>
            <a:r>
              <a:rPr lang="en-US" dirty="0" smtClean="0"/>
              <a:t>broken, tough to break.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6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4098" name="Picture 2" descr="http://www.triumph-fit.com/wp-content/uploads/2013/08/Bring-it-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30" y="1825625"/>
            <a:ext cx="9257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Fun Fact</a:t>
            </a:r>
          </a:p>
          <a:p>
            <a:r>
              <a:rPr lang="en-US" dirty="0" smtClean="0"/>
              <a:t>Coming back to point</a:t>
            </a:r>
          </a:p>
          <a:p>
            <a:r>
              <a:rPr lang="en-US" dirty="0" smtClean="0"/>
              <a:t>Changes made</a:t>
            </a:r>
          </a:p>
          <a:p>
            <a:r>
              <a:rPr lang="en-US" dirty="0" smtClean="0"/>
              <a:t>Approaching Decryption</a:t>
            </a:r>
          </a:p>
          <a:p>
            <a:r>
              <a:rPr lang="en-US" dirty="0" smtClean="0"/>
              <a:t>Working of Driver</a:t>
            </a:r>
          </a:p>
          <a:p>
            <a:r>
              <a:rPr lang="en-US" dirty="0" smtClean="0"/>
              <a:t>Padding</a:t>
            </a:r>
          </a:p>
          <a:p>
            <a:r>
              <a:rPr lang="en-US" smtClean="0"/>
              <a:t>Authentication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6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AES implementation?</a:t>
            </a:r>
          </a:p>
          <a:p>
            <a:pPr lvl="1"/>
            <a:r>
              <a:rPr lang="en-US" dirty="0" smtClean="0"/>
              <a:t>Not easy</a:t>
            </a:r>
          </a:p>
          <a:p>
            <a:pPr lvl="1"/>
            <a:r>
              <a:rPr lang="en-US" dirty="0" smtClean="0"/>
              <a:t>AES is very popular</a:t>
            </a:r>
          </a:p>
          <a:p>
            <a:r>
              <a:rPr lang="en-US" dirty="0" smtClean="0"/>
              <a:t>What is AES?</a:t>
            </a:r>
          </a:p>
          <a:p>
            <a:pPr lvl="1"/>
            <a:r>
              <a:rPr lang="en-US" dirty="0" smtClean="0"/>
              <a:t>Encrypts messages</a:t>
            </a:r>
          </a:p>
          <a:p>
            <a:pPr lvl="1"/>
            <a:r>
              <a:rPr lang="en-US" dirty="0" smtClean="0"/>
              <a:t>NIST standard</a:t>
            </a:r>
          </a:p>
          <a:p>
            <a:pPr lvl="1"/>
            <a:r>
              <a:rPr lang="en-US" dirty="0" smtClean="0"/>
              <a:t>Very secure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5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Accepting Moore’s Law, doubling the processor speed every 18 months, AES will be secure for another 109.5 years.</a:t>
            </a:r>
          </a:p>
          <a:p>
            <a:pPr marL="3657600" lvl="8" indent="0">
              <a:buNone/>
            </a:pPr>
            <a:r>
              <a:rPr lang="en-US" dirty="0" smtClean="0"/>
              <a:t>Source: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moserware.com/assets/stick-figure-guide-to-advanced/aes_act_3_scene_18_security_margin_57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3" y="618186"/>
            <a:ext cx="8384146" cy="55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2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back to the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started with……</a:t>
            </a:r>
          </a:p>
          <a:p>
            <a:pPr lvl="1"/>
            <a:r>
              <a:rPr lang="en-US" dirty="0" smtClean="0"/>
              <a:t>128-bit encryption implementation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we achieved</a:t>
            </a:r>
          </a:p>
          <a:p>
            <a:pPr lvl="1"/>
            <a:r>
              <a:rPr lang="en-US" dirty="0" smtClean="0"/>
              <a:t>128-bit decryption implementation</a:t>
            </a:r>
          </a:p>
          <a:p>
            <a:pPr lvl="1"/>
            <a:r>
              <a:rPr lang="en-US" dirty="0" smtClean="0"/>
              <a:t>192-bit, 256-bit encryption and decryption implementation</a:t>
            </a:r>
          </a:p>
          <a:p>
            <a:pPr lvl="1"/>
            <a:r>
              <a:rPr lang="en-US" dirty="0" smtClean="0"/>
              <a:t>Padding scheme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made for extending from 128-bits to 192 and 256-bits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73711"/>
              </p:ext>
            </p:extLst>
          </p:nvPr>
        </p:nvGraphicFramePr>
        <p:xfrm>
          <a:off x="1523998" y="3698247"/>
          <a:ext cx="9144004" cy="159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128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192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256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Size of W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4*44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4*52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4*60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32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No. of Rounds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12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14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smtClean="0">
                          <a:effectLst/>
                        </a:rPr>
                        <a:t>Changes in Code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=4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=6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r>
                        <a:rPr lang="en-US" sz="1200" kern="150" dirty="0" err="1" smtClean="0">
                          <a:effectLst/>
                        </a:rPr>
                        <a:t>Nw</a:t>
                      </a:r>
                      <a:r>
                        <a:rPr lang="en-US" sz="1200" kern="150" dirty="0" smtClean="0">
                          <a:effectLst/>
                        </a:rPr>
                        <a:t>=8,</a:t>
                      </a:r>
                      <a:r>
                        <a:rPr lang="en-US" sz="1200" kern="150" baseline="0" dirty="0" smtClean="0">
                          <a:effectLst/>
                        </a:rPr>
                        <a:t>  </a:t>
                      </a:r>
                      <a:r>
                        <a:rPr lang="en-US" sz="1200" kern="150" baseline="0" smtClean="0">
                          <a:effectLst/>
                        </a:rPr>
                        <a:t>extra AES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baseline="0" smtClean="0">
                          <a:effectLst/>
                        </a:rPr>
                        <a:t>S-</a:t>
                      </a:r>
                      <a:r>
                        <a:rPr lang="en-US" sz="1200" kern="150" baseline="0" dirty="0" err="1" smtClean="0">
                          <a:effectLst/>
                        </a:rPr>
                        <a:t>boxSubstitution</a:t>
                      </a:r>
                      <a:r>
                        <a:rPr lang="en-US" sz="1200" kern="150" baseline="0" dirty="0" smtClean="0">
                          <a:effectLst/>
                        </a:rPr>
                        <a:t>() for column no divisible by 4 and not by 8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reverse of encryption process</a:t>
            </a:r>
          </a:p>
          <a:p>
            <a:r>
              <a:rPr lang="en-US" dirty="0" smtClean="0"/>
              <a:t>Three additional methods implemented</a:t>
            </a:r>
          </a:p>
          <a:p>
            <a:pPr lvl="1"/>
            <a:r>
              <a:rPr lang="en-US" dirty="0" err="1"/>
              <a:t>InverseShiftRow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replaces </a:t>
            </a:r>
            <a:r>
              <a:rPr lang="en-US" dirty="0" err="1" smtClean="0"/>
              <a:t>aesShiftRow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InverseSBoxSub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 replaces </a:t>
            </a:r>
            <a:r>
              <a:rPr lang="en-US" dirty="0" err="1" smtClean="0"/>
              <a:t>InverseSBoxSub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InverseColumnMix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replaces </a:t>
            </a:r>
            <a:r>
              <a:rPr lang="en-US" dirty="0" err="1" smtClean="0"/>
              <a:t>InverseColumnMix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InverseGaloisMatrix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        0E 0B 0D 09</a:t>
            </a:r>
          </a:p>
          <a:p>
            <a:pPr marL="0" indent="0">
              <a:buNone/>
            </a:pPr>
            <a:r>
              <a:rPr lang="en-US" dirty="0"/>
              <a:t>        09 0E 0B 0D</a:t>
            </a:r>
          </a:p>
          <a:p>
            <a:pPr marL="0" indent="0">
              <a:buNone/>
            </a:pPr>
            <a:r>
              <a:rPr lang="en-US" dirty="0"/>
              <a:t>        0D 09 0E 0B</a:t>
            </a:r>
          </a:p>
          <a:p>
            <a:pPr marL="0" indent="0">
              <a:buNone/>
            </a:pPr>
            <a:r>
              <a:rPr lang="en-US" dirty="0"/>
              <a:t>        0B 0D 09 0E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dirty="0"/>
              <a:t>	x*9=(((x*2)*2)*2)^x</a:t>
            </a:r>
          </a:p>
          <a:p>
            <a:pPr marL="0" indent="0">
              <a:buNone/>
            </a:pPr>
            <a:r>
              <a:rPr lang="en-US" dirty="0"/>
              <a:t>	x*11=	((((x*2)*2)^x)*2)^x</a:t>
            </a:r>
          </a:p>
          <a:p>
            <a:pPr marL="0" indent="0">
              <a:buNone/>
            </a:pPr>
            <a:r>
              <a:rPr lang="en-US" dirty="0"/>
              <a:t>	x*13=((((x*2)^x)*2)*2)^x</a:t>
            </a:r>
          </a:p>
          <a:p>
            <a:pPr marL="0" indent="0">
              <a:buNone/>
            </a:pPr>
            <a:r>
              <a:rPr lang="en-US" dirty="0"/>
              <a:t>	x*14=((((x*2)^x)*2)^x)*2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361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宋体</vt:lpstr>
      <vt:lpstr>Arial</vt:lpstr>
      <vt:lpstr>Calibri</vt:lpstr>
      <vt:lpstr>Calibri Light</vt:lpstr>
      <vt:lpstr>Mangal</vt:lpstr>
      <vt:lpstr>Times New Roman</vt:lpstr>
      <vt:lpstr>Office Theme</vt:lpstr>
      <vt:lpstr>AES Implementation</vt:lpstr>
      <vt:lpstr>Talking Points</vt:lpstr>
      <vt:lpstr>INTRODUCTION</vt:lpstr>
      <vt:lpstr>Fun Fact!</vt:lpstr>
      <vt:lpstr>PowerPoint Presentation</vt:lpstr>
      <vt:lpstr>Coming back to the point</vt:lpstr>
      <vt:lpstr>Changes made for extending from 128-bits to 192 and 256-bits</vt:lpstr>
      <vt:lpstr>Approaching Decryption</vt:lpstr>
      <vt:lpstr>Continued….</vt:lpstr>
      <vt:lpstr>Working of driver.java:</vt:lpstr>
      <vt:lpstr>From text File:</vt:lpstr>
      <vt:lpstr>Sample Text File</vt:lpstr>
      <vt:lpstr>From Standard Input:</vt:lpstr>
      <vt:lpstr>Padding Scheme:</vt:lpstr>
      <vt:lpstr>Suggested Authentication Mechanism:</vt:lpstr>
      <vt:lpstr>Got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RAMA KRISHNA PRASAD CHINTAPALLI</dc:creator>
  <cp:lastModifiedBy>SIVA RAMA KRISHNA PRASAD CHINTAPALLI</cp:lastModifiedBy>
  <cp:revision>13</cp:revision>
  <dcterms:created xsi:type="dcterms:W3CDTF">2016-05-03T02:32:44Z</dcterms:created>
  <dcterms:modified xsi:type="dcterms:W3CDTF">2016-05-03T13:37:28Z</dcterms:modified>
</cp:coreProperties>
</file>