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handoutMasterIdLst>
    <p:handoutMasterId r:id="rId27"/>
  </p:handoutMasterIdLst>
  <p:sldIdLst>
    <p:sldId id="256" r:id="rId2"/>
    <p:sldId id="274" r:id="rId3"/>
    <p:sldId id="271" r:id="rId4"/>
    <p:sldId id="275" r:id="rId5"/>
    <p:sldId id="276" r:id="rId6"/>
    <p:sldId id="277" r:id="rId7"/>
    <p:sldId id="259" r:id="rId8"/>
    <p:sldId id="272" r:id="rId9"/>
    <p:sldId id="278" r:id="rId10"/>
    <p:sldId id="260" r:id="rId11"/>
    <p:sldId id="279" r:id="rId12"/>
    <p:sldId id="280" r:id="rId13"/>
    <p:sldId id="281" r:id="rId14"/>
    <p:sldId id="282" r:id="rId15"/>
    <p:sldId id="283" r:id="rId16"/>
    <p:sldId id="284" r:id="rId17"/>
    <p:sldId id="288" r:id="rId18"/>
    <p:sldId id="285" r:id="rId19"/>
    <p:sldId id="289" r:id="rId20"/>
    <p:sldId id="286" r:id="rId21"/>
    <p:sldId id="287" r:id="rId22"/>
    <p:sldId id="290" r:id="rId23"/>
    <p:sldId id="262"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SASTRA DEEMED TO BE UNIVERSITY, SCHOOL OF COMPUTING</a:t>
            </a: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68E637-EF5D-403D-9723-DD7F512CA5DB}" type="datetimeFigureOut">
              <a:rPr lang="en-IN" smtClean="0"/>
              <a:t>22-03-2024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679F34-3996-4C93-B59A-4B96EA14DC51}" type="slidenum">
              <a:rPr lang="en-IN" smtClean="0"/>
              <a:t>‹#›</a:t>
            </a:fld>
            <a:endParaRPr lang="en-IN"/>
          </a:p>
        </p:txBody>
      </p:sp>
    </p:spTree>
    <p:extLst>
      <p:ext uri="{BB962C8B-B14F-4D97-AF65-F5344CB8AC3E}">
        <p14:creationId xmlns:p14="http://schemas.microsoft.com/office/powerpoint/2010/main" val="340601236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SASTRA DEEMED TO BE UNIVERSITY, SCHOOL OF COMPUTING</a:t>
            </a: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2CF3C-6206-4E10-9299-A075EACD113F}" type="datetimeFigureOut">
              <a:rPr lang="en-IN" smtClean="0"/>
              <a:t>22-03-2024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8F3E5-34FD-4FA6-A5A5-6FBA02AC037A}" type="slidenum">
              <a:rPr lang="en-IN" smtClean="0"/>
              <a:t>‹#›</a:t>
            </a:fld>
            <a:endParaRPr lang="en-IN"/>
          </a:p>
        </p:txBody>
      </p:sp>
    </p:spTree>
    <p:extLst>
      <p:ext uri="{BB962C8B-B14F-4D97-AF65-F5344CB8AC3E}">
        <p14:creationId xmlns:p14="http://schemas.microsoft.com/office/powerpoint/2010/main" val="1150812943"/>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FB8F3E5-34FD-4FA6-A5A5-6FBA02AC037A}" type="slidenum">
              <a:rPr lang="en-IN" smtClean="0"/>
              <a:t>1</a:t>
            </a:fld>
            <a:endParaRPr lang="en-IN"/>
          </a:p>
        </p:txBody>
      </p:sp>
      <p:sp>
        <p:nvSpPr>
          <p:cNvPr id="5" name="Header Placeholder 4"/>
          <p:cNvSpPr>
            <a:spLocks noGrp="1"/>
          </p:cNvSpPr>
          <p:nvPr>
            <p:ph type="hdr" sz="quarter" idx="11"/>
          </p:nvPr>
        </p:nvSpPr>
        <p:spPr/>
        <p:txBody>
          <a:bodyPr/>
          <a:lstStyle/>
          <a:p>
            <a:r>
              <a:rPr lang="en-US"/>
              <a:t>SASTRA DEEMED TO BE UNIVERSITY, SCHOOL OF COMPUTING</a:t>
            </a:r>
            <a:endParaRPr lang="en-IN"/>
          </a:p>
        </p:txBody>
      </p:sp>
      <p:sp>
        <p:nvSpPr>
          <p:cNvPr id="6" name="Date Placeholder 5"/>
          <p:cNvSpPr>
            <a:spLocks noGrp="1"/>
          </p:cNvSpPr>
          <p:nvPr>
            <p:ph type="dt" idx="12"/>
          </p:nvPr>
        </p:nvSpPr>
        <p:spPr/>
        <p:txBody>
          <a:bodyPr/>
          <a:lstStyle/>
          <a:p>
            <a:fld id="{72AA79C6-49AF-49AD-B138-D1CF885B6201}" type="datetime1">
              <a:rPr lang="en-IN" smtClean="0"/>
              <a:t>22-03-2024</a:t>
            </a:fld>
            <a:endParaRPr lang="en-IN"/>
          </a:p>
        </p:txBody>
      </p:sp>
    </p:spTree>
    <p:extLst>
      <p:ext uri="{BB962C8B-B14F-4D97-AF65-F5344CB8AC3E}">
        <p14:creationId xmlns:p14="http://schemas.microsoft.com/office/powerpoint/2010/main" val="3219390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SASTRA DEEMED TO BE UNIVERSITY, SCHOOL OF COMPUTING</a:t>
            </a:r>
            <a:endParaRPr lang="en-IN"/>
          </a:p>
        </p:txBody>
      </p:sp>
      <p:sp>
        <p:nvSpPr>
          <p:cNvPr id="5" name="Date Placeholder 4"/>
          <p:cNvSpPr>
            <a:spLocks noGrp="1"/>
          </p:cNvSpPr>
          <p:nvPr>
            <p:ph type="dt" idx="1"/>
          </p:nvPr>
        </p:nvSpPr>
        <p:spPr/>
        <p:txBody>
          <a:bodyPr/>
          <a:lstStyle/>
          <a:p>
            <a:fld id="{5E246497-229A-42ED-92A8-208FE0C37E86}" type="datetime1">
              <a:rPr lang="en-IN" smtClean="0"/>
              <a:t>22-03-2024</a:t>
            </a:fld>
            <a:endParaRPr lang="en-IN"/>
          </a:p>
        </p:txBody>
      </p:sp>
      <p:sp>
        <p:nvSpPr>
          <p:cNvPr id="6" name="Slide Number Placeholder 5"/>
          <p:cNvSpPr>
            <a:spLocks noGrp="1"/>
          </p:cNvSpPr>
          <p:nvPr>
            <p:ph type="sldNum" sz="quarter" idx="5"/>
          </p:nvPr>
        </p:nvSpPr>
        <p:spPr/>
        <p:txBody>
          <a:bodyPr/>
          <a:lstStyle/>
          <a:p>
            <a:fld id="{4FB8F3E5-34FD-4FA6-A5A5-6FBA02AC037A}" type="slidenum">
              <a:rPr lang="en-IN" smtClean="0"/>
              <a:t>9</a:t>
            </a:fld>
            <a:endParaRPr lang="en-IN"/>
          </a:p>
        </p:txBody>
      </p:sp>
    </p:spTree>
    <p:extLst>
      <p:ext uri="{BB962C8B-B14F-4D97-AF65-F5344CB8AC3E}">
        <p14:creationId xmlns:p14="http://schemas.microsoft.com/office/powerpoint/2010/main" val="113449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35ACF0E-3ABA-42C2-A36D-EF7384A3F7D5}" type="datetime1">
              <a:rPr lang="en-IN" smtClean="0"/>
              <a:t>22-03-2024</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E24311CC-E1A4-45F4-8734-CE9E717F3737}" type="slidenum">
              <a:rPr lang="en-IN" smtClean="0"/>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13F112-9FFB-412F-A3A3-D641231AD066}" type="datetime1">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311CC-E1A4-45F4-8734-CE9E717F373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17F1561-5F2D-48D7-AA64-F9FCB0A3DC6F}" type="datetime1">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311CC-E1A4-45F4-8734-CE9E717F3737}" type="slidenum">
              <a:rPr lang="en-IN" smtClean="0"/>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AD972B8-CD70-467E-B72E-3C984BA5EE17}" type="datetime1">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311CC-E1A4-45F4-8734-CE9E717F3737}" type="slidenum">
              <a:rPr lang="en-IN" smtClean="0"/>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D2E335D-ECFB-43EB-9796-61FAA54BCF65}" type="datetime1">
              <a:rPr lang="en-IN" smtClean="0"/>
              <a:t>22-03-2024</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E24311CC-E1A4-45F4-8734-CE9E717F3737}" type="slidenum">
              <a:rPr lang="en-IN" smtClean="0"/>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23ABE85-AED0-44E3-BF83-FB5C5EE38A22}" type="datetime1">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311CC-E1A4-45F4-8734-CE9E717F3737}" type="slidenum">
              <a:rPr lang="en-IN" smtClean="0"/>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F9EB6DA-0964-4872-8463-7EAFC78CE29D}" type="datetime1">
              <a:rPr lang="en-IN" smtClean="0"/>
              <a:t>22-03-2024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4311CC-E1A4-45F4-8734-CE9E717F3737}" type="slidenum">
              <a:rPr lang="en-IN" smtClean="0"/>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7459D31-AD8F-4D12-A556-C8DF8A244AE6}" type="datetime1">
              <a:rPr lang="en-IN" smtClean="0"/>
              <a:t>22-03-2024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06B66-9F57-4E70-B5E2-D65714184240}" type="datetime1">
              <a:rPr lang="en-IN" smtClean="0"/>
              <a:t>22-03-2024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4311CC-E1A4-45F4-8734-CE9E717F3737}" type="slidenum">
              <a:rPr lang="en-IN" smtClean="0"/>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E05C141-B717-4CC3-AF05-410D41E5348E}" type="datetime1">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311CC-E1A4-45F4-8734-CE9E717F3737}"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3099F9F-67BF-46E8-9B79-329A7196281B}" type="datetime1">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311CC-E1A4-45F4-8734-CE9E717F3737}"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64B1DE8-4307-4F5F-B41D-E98F52F84068}" type="datetime1">
              <a:rPr lang="en-IN" smtClean="0"/>
              <a:t>22-03-2024</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24311CC-E1A4-45F4-8734-CE9E717F3737}" type="slidenum">
              <a:rPr lang="en-IN" smtClean="0"/>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hilipSanjay/Detection-of-Sensitive-Data-Exposure-in-Images/tree/main/text_datas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447800"/>
            <a:ext cx="8458200" cy="1219200"/>
          </a:xfrm>
        </p:spPr>
        <p:txBody>
          <a:bodyPr>
            <a:normAutofit/>
          </a:bodyPr>
          <a:lstStyle/>
          <a:p>
            <a:pPr algn="ctr"/>
            <a:r>
              <a:rPr lang="en-IN" sz="3200" b="1" dirty="0">
                <a:solidFill>
                  <a:srgbClr val="222222"/>
                </a:solidFill>
                <a:effectLst/>
                <a:latin typeface="Times New Roman" panose="02020603050405020304" pitchFamily="18" charset="0"/>
                <a:ea typeface="Times New Roman" panose="02020603050405020304" pitchFamily="18" charset="0"/>
              </a:rPr>
              <a:t>SENSITIVE ATTRIBUTE IDENTIFICATION AND PROTECTION</a:t>
            </a:r>
            <a:endParaRPr lang="en-IN" sz="3200" b="1"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FE3D3E41-4CC2-48E9-84BE-50E6CDD27A59}" type="datetime1">
              <a:rPr lang="en-IN" smtClean="0">
                <a:latin typeface="Times New Roman" pitchFamily="18" charset="0"/>
                <a:cs typeface="Times New Roman" pitchFamily="18" charset="0"/>
              </a:rPr>
              <a:t>22-03-2024</a:t>
            </a:fld>
            <a:endParaRPr lang="en-IN">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E24311CC-E1A4-45F4-8734-CE9E717F3737}" type="slidenum">
              <a:rPr lang="en-IN" smtClean="0">
                <a:latin typeface="Times New Roman" pitchFamily="18" charset="0"/>
                <a:cs typeface="Times New Roman" pitchFamily="18" charset="0"/>
              </a:rPr>
              <a:t>1</a:t>
            </a:fld>
            <a:endParaRPr lang="en-IN">
              <a:latin typeface="Times New Roman" pitchFamily="18" charset="0"/>
              <a:cs typeface="Times New Roman" pitchFamily="18" charset="0"/>
            </a:endParaRPr>
          </a:p>
        </p:txBody>
      </p:sp>
      <p:sp>
        <p:nvSpPr>
          <p:cNvPr id="5" name="Content Placeholder 4"/>
          <p:cNvSpPr>
            <a:spLocks noGrp="1"/>
          </p:cNvSpPr>
          <p:nvPr>
            <p:ph sz="quarter" idx="1"/>
          </p:nvPr>
        </p:nvSpPr>
        <p:spPr>
          <a:xfrm>
            <a:off x="533400" y="3048000"/>
            <a:ext cx="3733800" cy="2316163"/>
          </a:xfrm>
        </p:spPr>
        <p:txBody>
          <a:bodyPr>
            <a:normAutofit/>
          </a:bodyPr>
          <a:lstStyle/>
          <a:p>
            <a:pPr marL="0" indent="0">
              <a:buNone/>
            </a:pPr>
            <a:r>
              <a:rPr lang="en-US" sz="2000" dirty="0">
                <a:latin typeface="Times New Roman" pitchFamily="18" charset="0"/>
                <a:cs typeface="Times New Roman" pitchFamily="18" charset="0"/>
              </a:rPr>
              <a:t>Guided by</a:t>
            </a:r>
          </a:p>
          <a:p>
            <a:pPr marL="0" indent="0">
              <a:buNone/>
            </a:pPr>
            <a:r>
              <a:rPr lang="en-US" sz="2000" dirty="0">
                <a:latin typeface="Times New Roman" pitchFamily="18" charset="0"/>
                <a:cs typeface="Times New Roman" pitchFamily="18" charset="0"/>
              </a:rPr>
              <a:t>      Dr.M.Sumathi</a:t>
            </a:r>
          </a:p>
          <a:p>
            <a:pPr marL="0" indent="0">
              <a:buNone/>
            </a:pPr>
            <a:r>
              <a:rPr lang="en-US" sz="2000" dirty="0">
                <a:latin typeface="Times New Roman" pitchFamily="18" charset="0"/>
                <a:cs typeface="Times New Roman" pitchFamily="18" charset="0"/>
              </a:rPr>
              <a:t>      AP-III / IT/ SOC</a:t>
            </a:r>
            <a:endParaRPr lang="en-IN" sz="2000" dirty="0">
              <a:latin typeface="Times New Roman" pitchFamily="18" charset="0"/>
              <a:cs typeface="Times New Roman" pitchFamily="18" charset="0"/>
            </a:endParaRPr>
          </a:p>
        </p:txBody>
      </p:sp>
      <p:sp>
        <p:nvSpPr>
          <p:cNvPr id="6" name="Content Placeholder 5"/>
          <p:cNvSpPr>
            <a:spLocks noGrp="1"/>
          </p:cNvSpPr>
          <p:nvPr>
            <p:ph sz="quarter" idx="2"/>
          </p:nvPr>
        </p:nvSpPr>
        <p:spPr>
          <a:xfrm>
            <a:off x="5334000" y="2819400"/>
            <a:ext cx="3657600" cy="2316163"/>
          </a:xfrm>
        </p:spPr>
        <p:txBody>
          <a:bodyPr>
            <a:normAutofit/>
          </a:bodyPr>
          <a:lstStyle/>
          <a:p>
            <a:pPr marL="0" indent="0">
              <a:buNone/>
            </a:pPr>
            <a:r>
              <a:rPr lang="en-US" sz="2000" dirty="0">
                <a:latin typeface="Times New Roman" pitchFamily="18" charset="0"/>
                <a:cs typeface="Times New Roman" pitchFamily="18" charset="0"/>
              </a:rPr>
              <a:t>Presented by</a:t>
            </a:r>
          </a:p>
          <a:p>
            <a:pPr marL="274320" lvl="1" indent="0">
              <a:buNone/>
            </a:pPr>
            <a:r>
              <a:rPr lang="en-US" sz="2000" dirty="0">
                <a:latin typeface="Times New Roman" pitchFamily="18" charset="0"/>
                <a:cs typeface="Times New Roman" pitchFamily="18" charset="0"/>
              </a:rPr>
              <a:t>      Lakshmi Sri Lasya T</a:t>
            </a:r>
          </a:p>
          <a:p>
            <a:pPr marL="274320" lvl="1" indent="0">
              <a:buNone/>
            </a:pPr>
            <a:r>
              <a:rPr lang="en-US" sz="2000" dirty="0">
                <a:latin typeface="Times New Roman" pitchFamily="18" charset="0"/>
                <a:cs typeface="Times New Roman" pitchFamily="18" charset="0"/>
              </a:rPr>
              <a:t>      125156063</a:t>
            </a:r>
          </a:p>
          <a:p>
            <a:pPr marL="274320" lvl="1" indent="0">
              <a:buNone/>
            </a:pPr>
            <a:r>
              <a:rPr lang="en-US" sz="2000" dirty="0">
                <a:latin typeface="Times New Roman" pitchFamily="18" charset="0"/>
                <a:cs typeface="Times New Roman" pitchFamily="18" charset="0"/>
              </a:rPr>
              <a:t>      3</a:t>
            </a:r>
            <a:r>
              <a:rPr lang="en-US" sz="2000" baseline="30000" dirty="0">
                <a:latin typeface="Times New Roman" pitchFamily="18" charset="0"/>
                <a:cs typeface="Times New Roman" pitchFamily="18" charset="0"/>
              </a:rPr>
              <a:t>rd  </a:t>
            </a:r>
            <a:r>
              <a:rPr lang="en-US" sz="2000" dirty="0">
                <a:latin typeface="Times New Roman" pitchFamily="18" charset="0"/>
                <a:cs typeface="Times New Roman" pitchFamily="18" charset="0"/>
              </a:rPr>
              <a:t>Year / CSE(AI &amp; DS)</a:t>
            </a:r>
            <a:endParaRPr lang="en-IN" sz="2000" dirty="0">
              <a:latin typeface="Times New Roman" pitchFamily="18" charset="0"/>
              <a:cs typeface="Times New Roman" pitchFamily="18" charset="0"/>
            </a:endParaRPr>
          </a:p>
        </p:txBody>
      </p:sp>
      <p:sp>
        <p:nvSpPr>
          <p:cNvPr id="9" name="Title 3"/>
          <p:cNvSpPr txBox="1">
            <a:spLocks/>
          </p:cNvSpPr>
          <p:nvPr/>
        </p:nvSpPr>
        <p:spPr>
          <a:xfrm>
            <a:off x="762000" y="5383924"/>
            <a:ext cx="7391400" cy="533400"/>
          </a:xfrm>
          <a:prstGeom prst="rect">
            <a:avLst/>
          </a:prstGeom>
        </p:spPr>
        <p:txBody>
          <a:bodyPr anchor="ctr">
            <a:normAutofit fontScale="8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2800" dirty="0">
                <a:latin typeface="Times New Roman" pitchFamily="18" charset="0"/>
                <a:cs typeface="Times New Roman" pitchFamily="18" charset="0"/>
              </a:rPr>
              <a:t>SASTRA Deemed to be University, School of Computing</a:t>
            </a:r>
            <a:endParaRPr lang="en-IN" sz="2800" dirty="0">
              <a:latin typeface="Times New Roman" pitchFamily="18" charset="0"/>
              <a:cs typeface="Times New Roman" pitchFamily="18" charset="0"/>
            </a:endParaRPr>
          </a:p>
        </p:txBody>
      </p:sp>
      <p:pic>
        <p:nvPicPr>
          <p:cNvPr id="1026" name="Picture 2" descr="ICMSF-16">
            <a:extLst>
              <a:ext uri="{FF2B5EF4-FFF2-40B4-BE49-F238E27FC236}">
                <a16:creationId xmlns:a16="http://schemas.microsoft.com/office/drawing/2014/main" id="{12BE2292-0985-4756-B2DF-5B42F7F9B3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7944" y="0"/>
            <a:ext cx="2566056" cy="72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47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pPr algn="ctr"/>
            <a:r>
              <a:rPr lang="en-US" sz="3200" b="1" dirty="0">
                <a:latin typeface="Times New Roman" pitchFamily="18" charset="0"/>
                <a:cs typeface="Times New Roman" pitchFamily="18" charset="0"/>
              </a:rPr>
              <a:t>METHODOLOGY </a:t>
            </a:r>
            <a:endParaRPr lang="en-IN"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AD972B8-CD70-467E-B72E-3C984BA5EE17}" type="datetime1">
              <a:rPr lang="en-IN" smtClean="0"/>
              <a:t>22-03-2024</a:t>
            </a:fld>
            <a:endParaRPr lang="en-IN" dirty="0"/>
          </a:p>
        </p:txBody>
      </p:sp>
      <p:sp>
        <p:nvSpPr>
          <p:cNvPr id="5" name="Slide Number Placeholder 4"/>
          <p:cNvSpPr>
            <a:spLocks noGrp="1"/>
          </p:cNvSpPr>
          <p:nvPr>
            <p:ph type="sldNum" sz="quarter" idx="12"/>
          </p:nvPr>
        </p:nvSpPr>
        <p:spPr/>
        <p:txBody>
          <a:bodyPr/>
          <a:lstStyle/>
          <a:p>
            <a:fld id="{E24311CC-E1A4-45F4-8734-CE9E717F3737}" type="slidenum">
              <a:rPr lang="en-IN" smtClean="0"/>
              <a:t>10</a:t>
            </a:fld>
            <a:endParaRPr lang="en-IN"/>
          </a:p>
        </p:txBody>
      </p:sp>
      <p:sp>
        <p:nvSpPr>
          <p:cNvPr id="3" name="Content Placeholder 2"/>
          <p:cNvSpPr>
            <a:spLocks noGrp="1"/>
          </p:cNvSpPr>
          <p:nvPr>
            <p:ph sz="quarter" idx="1"/>
          </p:nvPr>
        </p:nvSpPr>
        <p:spPr>
          <a:xfrm>
            <a:off x="190500" y="1044575"/>
            <a:ext cx="8763000" cy="5029200"/>
          </a:xfrm>
        </p:spPr>
        <p:txBody>
          <a:bodyPr>
            <a:noAutofit/>
          </a:bodyPr>
          <a:lstStyle/>
          <a:p>
            <a:pPr algn="just">
              <a:lnSpc>
                <a:spcPct val="170000"/>
              </a:lnSpc>
            </a:pPr>
            <a:r>
              <a:rPr lang="en-IN" sz="2000" b="1" dirty="0">
                <a:solidFill>
                  <a:srgbClr val="222222"/>
                </a:solidFill>
                <a:latin typeface="Times New Roman" panose="02020603050405020304" pitchFamily="18" charset="0"/>
                <a:cs typeface="Times New Roman" pitchFamily="18" charset="0"/>
              </a:rPr>
              <a:t>Step1: </a:t>
            </a:r>
            <a:r>
              <a:rPr lang="en-IN" sz="2000" dirty="0">
                <a:solidFill>
                  <a:srgbClr val="222222"/>
                </a:solidFill>
                <a:latin typeface="Times New Roman" panose="02020603050405020304" pitchFamily="18" charset="0"/>
                <a:cs typeface="Times New Roman" pitchFamily="18" charset="0"/>
              </a:rPr>
              <a:t>The sensitive and non-sensitive dataset is loaded.</a:t>
            </a:r>
          </a:p>
          <a:p>
            <a:pPr algn="just">
              <a:lnSpc>
                <a:spcPct val="170000"/>
              </a:lnSpc>
            </a:pPr>
            <a:r>
              <a:rPr lang="en-IN" sz="2000" b="1" dirty="0">
                <a:solidFill>
                  <a:srgbClr val="222222"/>
                </a:solidFill>
                <a:latin typeface="Times New Roman" panose="02020603050405020304" pitchFamily="18" charset="0"/>
                <a:cs typeface="Times New Roman" pitchFamily="18" charset="0"/>
              </a:rPr>
              <a:t>Step2: </a:t>
            </a:r>
            <a:r>
              <a:rPr lang="en-IN" sz="2000" dirty="0">
                <a:solidFill>
                  <a:srgbClr val="222222"/>
                </a:solidFill>
                <a:latin typeface="Times New Roman" panose="02020603050405020304" pitchFamily="18" charset="0"/>
                <a:cs typeface="Times New Roman" pitchFamily="18" charset="0"/>
              </a:rPr>
              <a:t>The dataset is pre-processed for implementation of ML and DL algorithms.</a:t>
            </a:r>
          </a:p>
          <a:p>
            <a:pPr algn="just">
              <a:lnSpc>
                <a:spcPct val="170000"/>
              </a:lnSpc>
            </a:pPr>
            <a:r>
              <a:rPr lang="en-IN" sz="2000" b="1" dirty="0">
                <a:solidFill>
                  <a:srgbClr val="222222"/>
                </a:solidFill>
                <a:latin typeface="Times New Roman" panose="02020603050405020304" pitchFamily="18" charset="0"/>
                <a:cs typeface="Times New Roman" pitchFamily="18" charset="0"/>
              </a:rPr>
              <a:t>Step3: </a:t>
            </a:r>
            <a:r>
              <a:rPr lang="en-IN" sz="2000" dirty="0">
                <a:solidFill>
                  <a:srgbClr val="222222"/>
                </a:solidFill>
                <a:latin typeface="Times New Roman" panose="02020603050405020304" pitchFamily="18" charset="0"/>
                <a:cs typeface="Times New Roman" pitchFamily="18" charset="0"/>
              </a:rPr>
              <a:t>Now DL model such as CNN and ML models like Random Forest and Decision Tree are implemented.</a:t>
            </a:r>
          </a:p>
          <a:p>
            <a:pPr algn="just">
              <a:lnSpc>
                <a:spcPct val="170000"/>
              </a:lnSpc>
            </a:pPr>
            <a:r>
              <a:rPr lang="en-IN" sz="2000" b="1" dirty="0">
                <a:solidFill>
                  <a:srgbClr val="222222"/>
                </a:solidFill>
                <a:latin typeface="Times New Roman" panose="02020603050405020304" pitchFamily="18" charset="0"/>
                <a:cs typeface="Times New Roman" pitchFamily="18" charset="0"/>
              </a:rPr>
              <a:t>Step4: </a:t>
            </a:r>
            <a:r>
              <a:rPr lang="en-IN" sz="2000" dirty="0">
                <a:solidFill>
                  <a:srgbClr val="222222"/>
                </a:solidFill>
                <a:latin typeface="Times New Roman" panose="02020603050405020304" pitchFamily="18" charset="0"/>
                <a:cs typeface="Times New Roman" pitchFamily="18" charset="0"/>
              </a:rPr>
              <a:t>Fuzzy rules are made by observing the data in data sets. System is simulated.</a:t>
            </a:r>
          </a:p>
          <a:p>
            <a:pPr algn="just">
              <a:lnSpc>
                <a:spcPct val="170000"/>
              </a:lnSpc>
            </a:pPr>
            <a:r>
              <a:rPr lang="en-IN" sz="2000" b="1" dirty="0">
                <a:solidFill>
                  <a:srgbClr val="222222"/>
                </a:solidFill>
                <a:latin typeface="Times New Roman" panose="02020603050405020304" pitchFamily="18" charset="0"/>
                <a:cs typeface="Times New Roman" pitchFamily="18" charset="0"/>
              </a:rPr>
              <a:t>Step5: </a:t>
            </a:r>
            <a:r>
              <a:rPr lang="en-IN" sz="2000" dirty="0">
                <a:solidFill>
                  <a:srgbClr val="222222"/>
                </a:solidFill>
                <a:latin typeface="Times New Roman" panose="02020603050405020304" pitchFamily="18" charset="0"/>
                <a:cs typeface="Times New Roman" pitchFamily="18" charset="0"/>
              </a:rPr>
              <a:t>Now the ML and DL models are evaluated by their accuracy.</a:t>
            </a:r>
          </a:p>
          <a:p>
            <a:pPr algn="just">
              <a:lnSpc>
                <a:spcPct val="170000"/>
              </a:lnSpc>
            </a:pPr>
            <a:r>
              <a:rPr lang="en-IN" sz="2000" b="1" dirty="0">
                <a:solidFill>
                  <a:srgbClr val="222222"/>
                </a:solidFill>
                <a:latin typeface="Times New Roman" panose="02020603050405020304" pitchFamily="18" charset="0"/>
                <a:cs typeface="Times New Roman" pitchFamily="18" charset="0"/>
              </a:rPr>
              <a:t>Step6: </a:t>
            </a:r>
            <a:r>
              <a:rPr lang="en-IN" sz="2000" dirty="0">
                <a:solidFill>
                  <a:srgbClr val="222222"/>
                </a:solidFill>
                <a:latin typeface="Times New Roman" panose="02020603050405020304" pitchFamily="18" charset="0"/>
                <a:cs typeface="Times New Roman" pitchFamily="18" charset="0"/>
              </a:rPr>
              <a:t>Fuzzy system is evaluated by its sensitivity rate prediction.</a:t>
            </a:r>
          </a:p>
        </p:txBody>
      </p:sp>
      <p:pic>
        <p:nvPicPr>
          <p:cNvPr id="6" name="Picture 2" descr="ICMSF-16">
            <a:extLst>
              <a:ext uri="{FF2B5EF4-FFF2-40B4-BE49-F238E27FC236}">
                <a16:creationId xmlns:a16="http://schemas.microsoft.com/office/drawing/2014/main" id="{FCA1E051-79C7-4219-B153-059526FCE7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944" y="0"/>
            <a:ext cx="2566056" cy="72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52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FEF3B-A4C7-41D2-A7C2-152C06E41F7B}"/>
              </a:ext>
            </a:extLst>
          </p:cNvPr>
          <p:cNvSpPr>
            <a:spLocks noGrp="1"/>
          </p:cNvSpPr>
          <p:nvPr>
            <p:ph type="dt" sz="half" idx="10"/>
          </p:nvPr>
        </p:nvSpPr>
        <p:spPr/>
        <p:txBody>
          <a:bodyPr/>
          <a:lstStyle/>
          <a:p>
            <a:fld id="{EA606B66-9F57-4E70-B5E2-D65714184240}" type="datetime1">
              <a:rPr lang="en-IN" smtClean="0"/>
              <a:t>22-03-2024</a:t>
            </a:fld>
            <a:endParaRPr lang="en-IN"/>
          </a:p>
        </p:txBody>
      </p:sp>
      <p:sp>
        <p:nvSpPr>
          <p:cNvPr id="3" name="Slide Number Placeholder 2">
            <a:extLst>
              <a:ext uri="{FF2B5EF4-FFF2-40B4-BE49-F238E27FC236}">
                <a16:creationId xmlns:a16="http://schemas.microsoft.com/office/drawing/2014/main" id="{3C9767E4-A7C2-479E-8563-E354A687C941}"/>
              </a:ext>
            </a:extLst>
          </p:cNvPr>
          <p:cNvSpPr>
            <a:spLocks noGrp="1"/>
          </p:cNvSpPr>
          <p:nvPr>
            <p:ph type="sldNum" sz="quarter" idx="12"/>
          </p:nvPr>
        </p:nvSpPr>
        <p:spPr/>
        <p:txBody>
          <a:bodyPr/>
          <a:lstStyle/>
          <a:p>
            <a:fld id="{E24311CC-E1A4-45F4-8734-CE9E717F3737}" type="slidenum">
              <a:rPr lang="en-IN" smtClean="0"/>
              <a:t>11</a:t>
            </a:fld>
            <a:endParaRPr lang="en-IN"/>
          </a:p>
        </p:txBody>
      </p:sp>
      <p:sp>
        <p:nvSpPr>
          <p:cNvPr id="4" name="Title 1">
            <a:extLst>
              <a:ext uri="{FF2B5EF4-FFF2-40B4-BE49-F238E27FC236}">
                <a16:creationId xmlns:a16="http://schemas.microsoft.com/office/drawing/2014/main" id="{E43274CA-3105-4181-983B-ADA486AE3BC7}"/>
              </a:ext>
            </a:extLst>
          </p:cNvPr>
          <p:cNvSpPr txBox="1">
            <a:spLocks/>
          </p:cNvSpPr>
          <p:nvPr/>
        </p:nvSpPr>
        <p:spPr>
          <a:xfrm>
            <a:off x="1083564" y="765175"/>
            <a:ext cx="7498080" cy="1143000"/>
          </a:xfrm>
          <a:prstGeom prst="rect">
            <a:avLst/>
          </a:prstGeom>
        </p:spPr>
        <p:txBody>
          <a:bodyPr>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a:latin typeface="Times New Roman" pitchFamily="18" charset="0"/>
                <a:cs typeface="Times New Roman" pitchFamily="18" charset="0"/>
              </a:rPr>
              <a:t>Hardware and Software Requirements</a:t>
            </a:r>
            <a:endParaRPr lang="en-IN" b="1" dirty="0">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6EAF96DC-F93E-461F-AC5D-BE6E5FFA0737}"/>
              </a:ext>
            </a:extLst>
          </p:cNvPr>
          <p:cNvSpPr txBox="1">
            <a:spLocks/>
          </p:cNvSpPr>
          <p:nvPr/>
        </p:nvSpPr>
        <p:spPr>
          <a:xfrm>
            <a:off x="838200" y="1682750"/>
            <a:ext cx="7638288" cy="4800600"/>
          </a:xfrm>
          <a:prstGeom prst="rect">
            <a:avLst/>
          </a:prstGeom>
        </p:spPr>
        <p:txBody>
          <a:bodyPr>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nSpc>
                <a:spcPct val="150000"/>
              </a:lnSpc>
            </a:pPr>
            <a:r>
              <a:rPr lang="en-US" sz="2400" b="1" dirty="0">
                <a:latin typeface="Times New Roman" pitchFamily="18" charset="0"/>
                <a:cs typeface="Times New Roman" pitchFamily="18" charset="0"/>
              </a:rPr>
              <a:t>Hardware:</a:t>
            </a:r>
          </a:p>
          <a:p>
            <a:pPr lvl="1">
              <a:lnSpc>
                <a:spcPct val="150000"/>
              </a:lnSpc>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4GB RAM </a:t>
            </a:r>
          </a:p>
          <a:p>
            <a:pPr lvl="1">
              <a:lnSpc>
                <a:spcPct val="150000"/>
              </a:lnSpc>
            </a:pPr>
            <a:r>
              <a:rPr lang="en-US" sz="2400" dirty="0">
                <a:latin typeface="Times New Roman" pitchFamily="18" charset="0"/>
                <a:cs typeface="Times New Roman" pitchFamily="18" charset="0"/>
              </a:rPr>
              <a:t>256GB external memory </a:t>
            </a:r>
          </a:p>
          <a:p>
            <a:pPr>
              <a:lnSpc>
                <a:spcPct val="150000"/>
              </a:lnSpc>
            </a:pPr>
            <a:r>
              <a:rPr lang="en-US" sz="2400" b="1" dirty="0">
                <a:latin typeface="Times New Roman" pitchFamily="18" charset="0"/>
                <a:cs typeface="Times New Roman" pitchFamily="18" charset="0"/>
              </a:rPr>
              <a:t>Software:</a:t>
            </a:r>
          </a:p>
          <a:p>
            <a:pPr lvl="1">
              <a:lnSpc>
                <a:spcPct val="150000"/>
              </a:lnSpc>
            </a:pPr>
            <a:r>
              <a:rPr lang="en-US" sz="2000" dirty="0">
                <a:latin typeface="Times New Roman" pitchFamily="18" charset="0"/>
                <a:cs typeface="Times New Roman" pitchFamily="18" charset="0"/>
              </a:rPr>
              <a:t>Visual Studio</a:t>
            </a:r>
          </a:p>
          <a:p>
            <a:pPr lvl="1">
              <a:lnSpc>
                <a:spcPct val="150000"/>
              </a:lnSpc>
            </a:pPr>
            <a:r>
              <a:rPr lang="en-US" sz="2000" dirty="0">
                <a:latin typeface="Times New Roman" pitchFamily="18" charset="0"/>
                <a:cs typeface="Times New Roman" pitchFamily="18" charset="0"/>
              </a:rPr>
              <a:t>Python</a:t>
            </a:r>
            <a:endParaRPr lang="en-IN" sz="2000" dirty="0">
              <a:latin typeface="Times New Roman" pitchFamily="18" charset="0"/>
              <a:cs typeface="Times New Roman" pitchFamily="18" charset="0"/>
            </a:endParaRPr>
          </a:p>
        </p:txBody>
      </p:sp>
      <p:sp>
        <p:nvSpPr>
          <p:cNvPr id="6" name="Date Placeholder 3">
            <a:extLst>
              <a:ext uri="{FF2B5EF4-FFF2-40B4-BE49-F238E27FC236}">
                <a16:creationId xmlns:a16="http://schemas.microsoft.com/office/drawing/2014/main" id="{F7E7C76F-AC93-48D5-BB94-2D356FFBC1ED}"/>
              </a:ext>
            </a:extLst>
          </p:cNvPr>
          <p:cNvSpPr txBox="1">
            <a:spLocks/>
          </p:cNvSpPr>
          <p:nvPr/>
        </p:nvSpPr>
        <p:spPr>
          <a:xfrm>
            <a:off x="457200" y="6356350"/>
            <a:ext cx="2133600" cy="365125"/>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7" name="Slide Number Placeholder 4">
            <a:extLst>
              <a:ext uri="{FF2B5EF4-FFF2-40B4-BE49-F238E27FC236}">
                <a16:creationId xmlns:a16="http://schemas.microsoft.com/office/drawing/2014/main" id="{448693C8-9956-48F9-B509-D3EA8B6145B8}"/>
              </a:ext>
            </a:extLst>
          </p:cNvPr>
          <p:cNvSpPr txBox="1">
            <a:spLocks/>
          </p:cNvSpPr>
          <p:nvPr/>
        </p:nvSpPr>
        <p:spPr>
          <a:xfrm>
            <a:off x="6553200" y="6356350"/>
            <a:ext cx="2133600" cy="365125"/>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graphicFrame>
        <p:nvGraphicFramePr>
          <p:cNvPr id="8" name="Object 7">
            <a:extLst>
              <a:ext uri="{FF2B5EF4-FFF2-40B4-BE49-F238E27FC236}">
                <a16:creationId xmlns:a16="http://schemas.microsoft.com/office/drawing/2014/main" id="{82A7E173-41AD-4D75-9976-CEC67500D2BD}"/>
              </a:ext>
            </a:extLst>
          </p:cNvPr>
          <p:cNvGraphicFramePr>
            <a:graphicFrameLocks noChangeAspect="1"/>
          </p:cNvGraphicFramePr>
          <p:nvPr>
            <p:extLst>
              <p:ext uri="{D42A27DB-BD31-4B8C-83A1-F6EECF244321}">
                <p14:modId xmlns:p14="http://schemas.microsoft.com/office/powerpoint/2010/main" val="3830670654"/>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spid="_x0000_s4137" name="Bitmap Image" r:id="rId3" imgW="5858693" imgH="1428949" progId="Paint.Picture">
                  <p:embed/>
                </p:oleObj>
              </mc:Choice>
              <mc:Fallback>
                <p:oleObj name="Bitmap Image" r:id="rId3" imgW="5858693" imgH="1428949" progId="Paint.Picture">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14183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AEB753-96A2-41E4-889D-C41504F8FF2C}"/>
              </a:ext>
            </a:extLst>
          </p:cNvPr>
          <p:cNvSpPr>
            <a:spLocks noGrp="1"/>
          </p:cNvSpPr>
          <p:nvPr>
            <p:ph type="dt" sz="half" idx="10"/>
          </p:nvPr>
        </p:nvSpPr>
        <p:spPr/>
        <p:txBody>
          <a:bodyPr/>
          <a:lstStyle/>
          <a:p>
            <a:fld id="{EA606B66-9F57-4E70-B5E2-D65714184240}" type="datetime1">
              <a:rPr lang="en-IN" smtClean="0"/>
              <a:t>23-03-2024</a:t>
            </a:fld>
            <a:endParaRPr lang="en-IN"/>
          </a:p>
        </p:txBody>
      </p:sp>
      <p:sp>
        <p:nvSpPr>
          <p:cNvPr id="4" name="Date Placeholder 1">
            <a:extLst>
              <a:ext uri="{FF2B5EF4-FFF2-40B4-BE49-F238E27FC236}">
                <a16:creationId xmlns:a16="http://schemas.microsoft.com/office/drawing/2014/main" id="{FE0C3B1D-A965-4A30-B809-54BC6B1F84CB}"/>
              </a:ext>
            </a:extLst>
          </p:cNvPr>
          <p:cNvSpPr txBox="1">
            <a:spLocks/>
          </p:cNvSpPr>
          <p:nvPr/>
        </p:nvSpPr>
        <p:spPr>
          <a:xfrm>
            <a:off x="457200" y="6356350"/>
            <a:ext cx="2133600" cy="365125"/>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12</a:t>
            </a:r>
          </a:p>
        </p:txBody>
      </p:sp>
      <p:sp>
        <p:nvSpPr>
          <p:cNvPr id="5" name="Title 1">
            <a:extLst>
              <a:ext uri="{FF2B5EF4-FFF2-40B4-BE49-F238E27FC236}">
                <a16:creationId xmlns:a16="http://schemas.microsoft.com/office/drawing/2014/main" id="{3F071C25-67C9-4F27-B30F-799624CCA47B}"/>
              </a:ext>
            </a:extLst>
          </p:cNvPr>
          <p:cNvSpPr txBox="1">
            <a:spLocks/>
          </p:cNvSpPr>
          <p:nvPr/>
        </p:nvSpPr>
        <p:spPr>
          <a:xfrm>
            <a:off x="140364" y="444352"/>
            <a:ext cx="8581644" cy="529911"/>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System Architecture / Flow diagram of the work</a:t>
            </a:r>
            <a:endParaRPr lang="en-IN" sz="2800" b="1" dirty="0">
              <a:latin typeface="Times New Roman" pitchFamily="18" charset="0"/>
              <a:cs typeface="Times New Roman" pitchFamily="18" charset="0"/>
            </a:endParaRPr>
          </a:p>
        </p:txBody>
      </p:sp>
      <p:sp>
        <p:nvSpPr>
          <p:cNvPr id="6" name="Content Placeholder 2">
            <a:extLst>
              <a:ext uri="{FF2B5EF4-FFF2-40B4-BE49-F238E27FC236}">
                <a16:creationId xmlns:a16="http://schemas.microsoft.com/office/drawing/2014/main" id="{EC59911C-D160-421D-93E7-6DE948202E43}"/>
              </a:ext>
            </a:extLst>
          </p:cNvPr>
          <p:cNvSpPr txBox="1">
            <a:spLocks/>
          </p:cNvSpPr>
          <p:nvPr/>
        </p:nvSpPr>
        <p:spPr>
          <a:xfrm>
            <a:off x="838200" y="1682750"/>
            <a:ext cx="7638288" cy="4800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endParaRPr lang="en-IN" sz="2000" dirty="0">
              <a:latin typeface="Times New Roman" pitchFamily="18" charset="0"/>
              <a:cs typeface="Times New Roman" pitchFamily="18" charset="0"/>
            </a:endParaRPr>
          </a:p>
        </p:txBody>
      </p:sp>
      <p:sp>
        <p:nvSpPr>
          <p:cNvPr id="7" name="Date Placeholder 3">
            <a:extLst>
              <a:ext uri="{FF2B5EF4-FFF2-40B4-BE49-F238E27FC236}">
                <a16:creationId xmlns:a16="http://schemas.microsoft.com/office/drawing/2014/main" id="{B0B36DFD-5CD3-43A2-A1E0-8F402AE6EA78}"/>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8" name="Slide Number Placeholder 4">
            <a:extLst>
              <a:ext uri="{FF2B5EF4-FFF2-40B4-BE49-F238E27FC236}">
                <a16:creationId xmlns:a16="http://schemas.microsoft.com/office/drawing/2014/main" id="{162D6BE0-06AF-4B97-B2D8-A23F2C6C00D0}"/>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12</a:t>
            </a:fld>
            <a:endParaRPr lang="en-IN"/>
          </a:p>
        </p:txBody>
      </p:sp>
      <p:graphicFrame>
        <p:nvGraphicFramePr>
          <p:cNvPr id="9" name="Object 8">
            <a:extLst>
              <a:ext uri="{FF2B5EF4-FFF2-40B4-BE49-F238E27FC236}">
                <a16:creationId xmlns:a16="http://schemas.microsoft.com/office/drawing/2014/main" id="{0BE07FD1-85D0-44C9-8B43-69BDC410BCDC}"/>
              </a:ext>
            </a:extLst>
          </p:cNvPr>
          <p:cNvGraphicFramePr>
            <a:graphicFrameLocks noChangeAspect="1"/>
          </p:cNvGraphicFramePr>
          <p:nvPr>
            <p:extLst>
              <p:ext uri="{D42A27DB-BD31-4B8C-83A1-F6EECF244321}">
                <p14:modId xmlns:p14="http://schemas.microsoft.com/office/powerpoint/2010/main" val="2484523264"/>
              </p:ext>
            </p:extLst>
          </p:nvPr>
        </p:nvGraphicFramePr>
        <p:xfrm>
          <a:off x="7631082" y="76201"/>
          <a:ext cx="1436717" cy="453700"/>
        </p:xfrm>
        <a:graphic>
          <a:graphicData uri="http://schemas.openxmlformats.org/presentationml/2006/ole">
            <mc:AlternateContent xmlns:mc="http://schemas.openxmlformats.org/markup-compatibility/2006">
              <mc:Choice xmlns:v="urn:schemas-microsoft-com:vml" Requires="v">
                <p:oleObj spid="_x0000_s5161" name="Bitmap Image" r:id="rId3" imgW="5858693" imgH="1428949" progId="Paint.Picture">
                  <p:embed/>
                </p:oleObj>
              </mc:Choice>
              <mc:Fallback>
                <p:oleObj name="Bitmap Image" r:id="rId3" imgW="5858693" imgH="1428949" progId="Paint.Picture">
                  <p:embed/>
                  <p:pic>
                    <p:nvPicPr>
                      <p:cNvPr id="8" name="Object 7">
                        <a:extLst>
                          <a:ext uri="{FF2B5EF4-FFF2-40B4-BE49-F238E27FC236}">
                            <a16:creationId xmlns:a16="http://schemas.microsoft.com/office/drawing/2014/main" id="{C7B1E812-FC82-4757-A19E-C08D051F4F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1082" y="76201"/>
                        <a:ext cx="1436717" cy="453700"/>
                      </a:xfrm>
                      <a:prstGeom prst="rect">
                        <a:avLst/>
                      </a:prstGeom>
                      <a:noFill/>
                      <a:ln>
                        <a:noFill/>
                      </a:ln>
                    </p:spPr>
                  </p:pic>
                </p:oleObj>
              </mc:Fallback>
            </mc:AlternateContent>
          </a:graphicData>
        </a:graphic>
      </p:graphicFrame>
      <p:sp>
        <p:nvSpPr>
          <p:cNvPr id="10" name="Oval 9">
            <a:extLst>
              <a:ext uri="{FF2B5EF4-FFF2-40B4-BE49-F238E27FC236}">
                <a16:creationId xmlns:a16="http://schemas.microsoft.com/office/drawing/2014/main" id="{046D2241-0A3D-4974-87D0-29C99A8E5734}"/>
              </a:ext>
            </a:extLst>
          </p:cNvPr>
          <p:cNvSpPr/>
          <p:nvPr/>
        </p:nvSpPr>
        <p:spPr>
          <a:xfrm>
            <a:off x="53157" y="1459637"/>
            <a:ext cx="2757744" cy="1103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Load </a:t>
            </a:r>
          </a:p>
          <a:p>
            <a:pPr algn="ctr"/>
            <a:r>
              <a:rPr lang="en-IN" dirty="0"/>
              <a:t>Sensitive and non sensitive  </a:t>
            </a:r>
          </a:p>
          <a:p>
            <a:pPr algn="ctr"/>
            <a:r>
              <a:rPr lang="en-IN" dirty="0"/>
              <a:t>dataset</a:t>
            </a:r>
          </a:p>
        </p:txBody>
      </p:sp>
      <p:cxnSp>
        <p:nvCxnSpPr>
          <p:cNvPr id="11" name="Straight Arrow Connector 10">
            <a:extLst>
              <a:ext uri="{FF2B5EF4-FFF2-40B4-BE49-F238E27FC236}">
                <a16:creationId xmlns:a16="http://schemas.microsoft.com/office/drawing/2014/main" id="{F31015B8-5588-4EDA-B063-4172978F2DB0}"/>
              </a:ext>
            </a:extLst>
          </p:cNvPr>
          <p:cNvCxnSpPr>
            <a:cxnSpLocks/>
            <a:stCxn id="10" idx="6"/>
            <a:endCxn id="10" idx="6"/>
          </p:cNvCxnSpPr>
          <p:nvPr/>
        </p:nvCxnSpPr>
        <p:spPr>
          <a:xfrm>
            <a:off x="2810901" y="201162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573F996-F07C-4DCD-A54A-DA89DFE06C14}"/>
              </a:ext>
            </a:extLst>
          </p:cNvPr>
          <p:cNvCxnSpPr>
            <a:cxnSpLocks/>
            <a:stCxn id="10" idx="6"/>
          </p:cNvCxnSpPr>
          <p:nvPr/>
        </p:nvCxnSpPr>
        <p:spPr>
          <a:xfrm flipV="1">
            <a:off x="2810901" y="2001605"/>
            <a:ext cx="456485" cy="100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67534C43-56E3-4708-9035-E69B88BA3951}"/>
              </a:ext>
            </a:extLst>
          </p:cNvPr>
          <p:cNvSpPr/>
          <p:nvPr/>
        </p:nvSpPr>
        <p:spPr>
          <a:xfrm>
            <a:off x="3282579" y="1061385"/>
            <a:ext cx="1472760" cy="2080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Rectangle 59">
            <a:extLst>
              <a:ext uri="{FF2B5EF4-FFF2-40B4-BE49-F238E27FC236}">
                <a16:creationId xmlns:a16="http://schemas.microsoft.com/office/drawing/2014/main" id="{7198AC71-F9F0-4A42-81A0-9D5823AFA547}"/>
              </a:ext>
            </a:extLst>
          </p:cNvPr>
          <p:cNvSpPr/>
          <p:nvPr/>
        </p:nvSpPr>
        <p:spPr>
          <a:xfrm>
            <a:off x="3470090" y="1595990"/>
            <a:ext cx="1053427" cy="2333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t>ML</a:t>
            </a:r>
          </a:p>
        </p:txBody>
      </p:sp>
      <p:sp>
        <p:nvSpPr>
          <p:cNvPr id="61" name="Rectangle 60">
            <a:extLst>
              <a:ext uri="{FF2B5EF4-FFF2-40B4-BE49-F238E27FC236}">
                <a16:creationId xmlns:a16="http://schemas.microsoft.com/office/drawing/2014/main" id="{B1708BF2-C982-48FD-8078-9A11DF9BC705}"/>
              </a:ext>
            </a:extLst>
          </p:cNvPr>
          <p:cNvSpPr/>
          <p:nvPr/>
        </p:nvSpPr>
        <p:spPr>
          <a:xfrm>
            <a:off x="3464676" y="2052411"/>
            <a:ext cx="1053427" cy="2210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t>DL</a:t>
            </a:r>
          </a:p>
        </p:txBody>
      </p:sp>
      <p:sp>
        <p:nvSpPr>
          <p:cNvPr id="64" name="Rectangle 63">
            <a:extLst>
              <a:ext uri="{FF2B5EF4-FFF2-40B4-BE49-F238E27FC236}">
                <a16:creationId xmlns:a16="http://schemas.microsoft.com/office/drawing/2014/main" id="{4EB06469-5417-431B-BE63-10A4EB9621C1}"/>
              </a:ext>
            </a:extLst>
          </p:cNvPr>
          <p:cNvSpPr/>
          <p:nvPr/>
        </p:nvSpPr>
        <p:spPr>
          <a:xfrm>
            <a:off x="3559752" y="1243070"/>
            <a:ext cx="816933" cy="128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Models</a:t>
            </a:r>
          </a:p>
        </p:txBody>
      </p:sp>
      <p:sp>
        <p:nvSpPr>
          <p:cNvPr id="66" name="Rectangle 65">
            <a:extLst>
              <a:ext uri="{FF2B5EF4-FFF2-40B4-BE49-F238E27FC236}">
                <a16:creationId xmlns:a16="http://schemas.microsoft.com/office/drawing/2014/main" id="{32D09FDB-E1E5-455B-B721-0A9F238BD30B}"/>
              </a:ext>
            </a:extLst>
          </p:cNvPr>
          <p:cNvSpPr/>
          <p:nvPr/>
        </p:nvSpPr>
        <p:spPr>
          <a:xfrm>
            <a:off x="3486488" y="2492110"/>
            <a:ext cx="1053427" cy="44625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t>Fuzzy logic and NLP</a:t>
            </a:r>
          </a:p>
        </p:txBody>
      </p:sp>
      <p:cxnSp>
        <p:nvCxnSpPr>
          <p:cNvPr id="72" name="Straight Arrow Connector 71">
            <a:extLst>
              <a:ext uri="{FF2B5EF4-FFF2-40B4-BE49-F238E27FC236}">
                <a16:creationId xmlns:a16="http://schemas.microsoft.com/office/drawing/2014/main" id="{83D607F4-2D1C-4DBB-AE34-0E9408D5F242}"/>
              </a:ext>
            </a:extLst>
          </p:cNvPr>
          <p:cNvCxnSpPr>
            <a:cxnSpLocks/>
          </p:cNvCxnSpPr>
          <p:nvPr/>
        </p:nvCxnSpPr>
        <p:spPr>
          <a:xfrm flipV="1">
            <a:off x="4737685" y="1692773"/>
            <a:ext cx="48933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DC645E76-C07A-465E-A8F9-3E35F4623AF1}"/>
              </a:ext>
            </a:extLst>
          </p:cNvPr>
          <p:cNvCxnSpPr>
            <a:cxnSpLocks/>
          </p:cNvCxnSpPr>
          <p:nvPr/>
        </p:nvCxnSpPr>
        <p:spPr>
          <a:xfrm>
            <a:off x="4737685" y="2214184"/>
            <a:ext cx="4893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Rectangle: Rounded Corners 85">
            <a:extLst>
              <a:ext uri="{FF2B5EF4-FFF2-40B4-BE49-F238E27FC236}">
                <a16:creationId xmlns:a16="http://schemas.microsoft.com/office/drawing/2014/main" id="{0CB14971-79F3-468B-A1AD-A1D9D6F95BFE}"/>
              </a:ext>
            </a:extLst>
          </p:cNvPr>
          <p:cNvSpPr/>
          <p:nvPr/>
        </p:nvSpPr>
        <p:spPr>
          <a:xfrm>
            <a:off x="5203594" y="1114542"/>
            <a:ext cx="3448278" cy="136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lvl="3" algn="just"/>
            <a:endParaRPr lang="en-IN" dirty="0"/>
          </a:p>
          <a:p>
            <a:endParaRPr lang="en-IN" dirty="0"/>
          </a:p>
          <a:p>
            <a:endParaRPr lang="en-IN" dirty="0"/>
          </a:p>
          <a:p>
            <a:r>
              <a:rPr lang="en-IN" dirty="0"/>
              <a:t>			</a:t>
            </a:r>
          </a:p>
          <a:p>
            <a:endParaRPr lang="en-IN" dirty="0"/>
          </a:p>
        </p:txBody>
      </p:sp>
      <p:sp>
        <p:nvSpPr>
          <p:cNvPr id="89" name="Flowchart: Predefined Process 88">
            <a:extLst>
              <a:ext uri="{FF2B5EF4-FFF2-40B4-BE49-F238E27FC236}">
                <a16:creationId xmlns:a16="http://schemas.microsoft.com/office/drawing/2014/main" id="{4136FF59-9994-4012-AE9D-6EF41361EA68}"/>
              </a:ext>
            </a:extLst>
          </p:cNvPr>
          <p:cNvSpPr/>
          <p:nvPr/>
        </p:nvSpPr>
        <p:spPr>
          <a:xfrm>
            <a:off x="5277662" y="1526254"/>
            <a:ext cx="1574090" cy="694796"/>
          </a:xfrm>
          <a:prstGeom prst="flowChartPredefined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dirty="0"/>
              <a:t>  Pre-processing of text by Tokenizer</a:t>
            </a:r>
          </a:p>
        </p:txBody>
      </p:sp>
      <p:sp>
        <p:nvSpPr>
          <p:cNvPr id="90" name="Rectangle 89">
            <a:extLst>
              <a:ext uri="{FF2B5EF4-FFF2-40B4-BE49-F238E27FC236}">
                <a16:creationId xmlns:a16="http://schemas.microsoft.com/office/drawing/2014/main" id="{7D8ADA50-AE84-40BD-B5F1-4480BCD7B6C2}"/>
              </a:ext>
            </a:extLst>
          </p:cNvPr>
          <p:cNvSpPr/>
          <p:nvPr/>
        </p:nvSpPr>
        <p:spPr>
          <a:xfrm>
            <a:off x="5627077" y="1159977"/>
            <a:ext cx="2581656" cy="238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Pre-processing</a:t>
            </a:r>
          </a:p>
        </p:txBody>
      </p:sp>
      <p:sp>
        <p:nvSpPr>
          <p:cNvPr id="93" name="Flowchart: Predefined Process 92">
            <a:extLst>
              <a:ext uri="{FF2B5EF4-FFF2-40B4-BE49-F238E27FC236}">
                <a16:creationId xmlns:a16="http://schemas.microsoft.com/office/drawing/2014/main" id="{57B63448-C682-4C66-9D63-698779DA0021}"/>
              </a:ext>
            </a:extLst>
          </p:cNvPr>
          <p:cNvSpPr/>
          <p:nvPr/>
        </p:nvSpPr>
        <p:spPr>
          <a:xfrm>
            <a:off x="7068204" y="1526254"/>
            <a:ext cx="1495976" cy="687930"/>
          </a:xfrm>
          <a:prstGeom prst="flowChartPredefined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dirty="0"/>
              <a:t>Transform sentences to integers by word index</a:t>
            </a:r>
          </a:p>
        </p:txBody>
      </p:sp>
      <p:cxnSp>
        <p:nvCxnSpPr>
          <p:cNvPr id="101" name="Straight Arrow Connector 100">
            <a:extLst>
              <a:ext uri="{FF2B5EF4-FFF2-40B4-BE49-F238E27FC236}">
                <a16:creationId xmlns:a16="http://schemas.microsoft.com/office/drawing/2014/main" id="{81F974D1-0783-4804-A1D4-14BF49827050}"/>
              </a:ext>
            </a:extLst>
          </p:cNvPr>
          <p:cNvCxnSpPr>
            <a:cxnSpLocks/>
            <a:stCxn id="89" idx="3"/>
            <a:endCxn id="93" idx="1"/>
          </p:cNvCxnSpPr>
          <p:nvPr/>
        </p:nvCxnSpPr>
        <p:spPr>
          <a:xfrm flipV="1">
            <a:off x="6851752" y="1870219"/>
            <a:ext cx="216452" cy="343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12" name="Group 111">
            <a:extLst>
              <a:ext uri="{FF2B5EF4-FFF2-40B4-BE49-F238E27FC236}">
                <a16:creationId xmlns:a16="http://schemas.microsoft.com/office/drawing/2014/main" id="{61777401-8235-4893-97D1-500A9BD809CF}"/>
              </a:ext>
            </a:extLst>
          </p:cNvPr>
          <p:cNvGrpSpPr/>
          <p:nvPr/>
        </p:nvGrpSpPr>
        <p:grpSpPr>
          <a:xfrm>
            <a:off x="7365260" y="3270267"/>
            <a:ext cx="1686944" cy="2061479"/>
            <a:chOff x="7483423" y="3262619"/>
            <a:chExt cx="1823465" cy="2061479"/>
          </a:xfrm>
        </p:grpSpPr>
        <p:sp>
          <p:nvSpPr>
            <p:cNvPr id="77" name="Rectangle: Rounded Corners 76">
              <a:extLst>
                <a:ext uri="{FF2B5EF4-FFF2-40B4-BE49-F238E27FC236}">
                  <a16:creationId xmlns:a16="http://schemas.microsoft.com/office/drawing/2014/main" id="{8E848AF7-4C8D-4B7D-BF43-752E2106C176}"/>
                </a:ext>
              </a:extLst>
            </p:cNvPr>
            <p:cNvSpPr/>
            <p:nvPr/>
          </p:nvSpPr>
          <p:spPr>
            <a:xfrm>
              <a:off x="7483423" y="3262619"/>
              <a:ext cx="1823465" cy="20614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lvl="3" algn="just"/>
              <a:endParaRPr lang="en-IN" dirty="0"/>
            </a:p>
            <a:p>
              <a:endParaRPr lang="en-IN" dirty="0"/>
            </a:p>
            <a:p>
              <a:endParaRPr lang="en-IN" dirty="0"/>
            </a:p>
            <a:p>
              <a:r>
                <a:rPr lang="en-IN" dirty="0"/>
                <a:t>			</a:t>
              </a:r>
            </a:p>
            <a:p>
              <a:endParaRPr lang="en-IN" dirty="0"/>
            </a:p>
          </p:txBody>
        </p:sp>
        <p:sp>
          <p:nvSpPr>
            <p:cNvPr id="78" name="Flowchart: Magnetic Disk 77">
              <a:extLst>
                <a:ext uri="{FF2B5EF4-FFF2-40B4-BE49-F238E27FC236}">
                  <a16:creationId xmlns:a16="http://schemas.microsoft.com/office/drawing/2014/main" id="{30D51878-05E0-41F5-8506-0D9CFF29CBBB}"/>
                </a:ext>
              </a:extLst>
            </p:cNvPr>
            <p:cNvSpPr/>
            <p:nvPr/>
          </p:nvSpPr>
          <p:spPr>
            <a:xfrm>
              <a:off x="8076088" y="3561529"/>
              <a:ext cx="685800" cy="1132492"/>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Data</a:t>
              </a:r>
            </a:p>
          </p:txBody>
        </p:sp>
        <p:sp>
          <p:nvSpPr>
            <p:cNvPr id="80" name="Rectangle 79">
              <a:extLst>
                <a:ext uri="{FF2B5EF4-FFF2-40B4-BE49-F238E27FC236}">
                  <a16:creationId xmlns:a16="http://schemas.microsoft.com/office/drawing/2014/main" id="{B543D1CB-D93C-45C7-BB4A-9A7FCC255B2D}"/>
                </a:ext>
              </a:extLst>
            </p:cNvPr>
            <p:cNvSpPr/>
            <p:nvPr/>
          </p:nvSpPr>
          <p:spPr>
            <a:xfrm>
              <a:off x="7652243" y="3296202"/>
              <a:ext cx="1523998"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Splitting data</a:t>
              </a:r>
            </a:p>
          </p:txBody>
        </p:sp>
        <p:sp>
          <p:nvSpPr>
            <p:cNvPr id="81" name="Rectangle 80">
              <a:extLst>
                <a:ext uri="{FF2B5EF4-FFF2-40B4-BE49-F238E27FC236}">
                  <a16:creationId xmlns:a16="http://schemas.microsoft.com/office/drawing/2014/main" id="{93BF9F83-A13A-448E-9008-299FDD187587}"/>
                </a:ext>
              </a:extLst>
            </p:cNvPr>
            <p:cNvSpPr/>
            <p:nvPr/>
          </p:nvSpPr>
          <p:spPr>
            <a:xfrm>
              <a:off x="7636296" y="4856585"/>
              <a:ext cx="609600" cy="22523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dirty="0"/>
                <a:t>Test</a:t>
              </a:r>
            </a:p>
          </p:txBody>
        </p:sp>
        <p:cxnSp>
          <p:nvCxnSpPr>
            <p:cNvPr id="82" name="Straight Arrow Connector 81">
              <a:extLst>
                <a:ext uri="{FF2B5EF4-FFF2-40B4-BE49-F238E27FC236}">
                  <a16:creationId xmlns:a16="http://schemas.microsoft.com/office/drawing/2014/main" id="{6F131006-7F8C-4CC7-B431-97595CAD1CC2}"/>
                </a:ext>
              </a:extLst>
            </p:cNvPr>
            <p:cNvCxnSpPr>
              <a:cxnSpLocks/>
              <a:endCxn id="83" idx="0"/>
            </p:cNvCxnSpPr>
            <p:nvPr/>
          </p:nvCxnSpPr>
          <p:spPr>
            <a:xfrm>
              <a:off x="8761569" y="4563875"/>
              <a:ext cx="104896" cy="3266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Rectangle 82">
              <a:extLst>
                <a:ext uri="{FF2B5EF4-FFF2-40B4-BE49-F238E27FC236}">
                  <a16:creationId xmlns:a16="http://schemas.microsoft.com/office/drawing/2014/main" id="{AD5C9FDB-9F5B-40EF-BBDC-81D817CC410B}"/>
                </a:ext>
              </a:extLst>
            </p:cNvPr>
            <p:cNvSpPr/>
            <p:nvPr/>
          </p:nvSpPr>
          <p:spPr>
            <a:xfrm>
              <a:off x="8561669" y="4890493"/>
              <a:ext cx="609600" cy="2029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dirty="0"/>
                <a:t>Train</a:t>
              </a:r>
            </a:p>
          </p:txBody>
        </p:sp>
        <p:cxnSp>
          <p:nvCxnSpPr>
            <p:cNvPr id="108" name="Straight Arrow Connector 107">
              <a:extLst>
                <a:ext uri="{FF2B5EF4-FFF2-40B4-BE49-F238E27FC236}">
                  <a16:creationId xmlns:a16="http://schemas.microsoft.com/office/drawing/2014/main" id="{F5E30C75-0A94-4D39-9882-EF53878A3DF2}"/>
                </a:ext>
              </a:extLst>
            </p:cNvPr>
            <p:cNvCxnSpPr>
              <a:cxnSpLocks/>
            </p:cNvCxnSpPr>
            <p:nvPr/>
          </p:nvCxnSpPr>
          <p:spPr>
            <a:xfrm flipH="1">
              <a:off x="7922242" y="4541667"/>
              <a:ext cx="153845" cy="32833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110" name="Straight Arrow Connector 109">
            <a:extLst>
              <a:ext uri="{FF2B5EF4-FFF2-40B4-BE49-F238E27FC236}">
                <a16:creationId xmlns:a16="http://schemas.microsoft.com/office/drawing/2014/main" id="{D5B077F7-8180-454C-A1E8-5A0412FE8E11}"/>
              </a:ext>
            </a:extLst>
          </p:cNvPr>
          <p:cNvCxnSpPr>
            <a:cxnSpLocks/>
          </p:cNvCxnSpPr>
          <p:nvPr/>
        </p:nvCxnSpPr>
        <p:spPr>
          <a:xfrm>
            <a:off x="8188387" y="2476112"/>
            <a:ext cx="0" cy="7603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9" name="Rectangle 118">
            <a:extLst>
              <a:ext uri="{FF2B5EF4-FFF2-40B4-BE49-F238E27FC236}">
                <a16:creationId xmlns:a16="http://schemas.microsoft.com/office/drawing/2014/main" id="{8FE283B6-1A82-4F50-82AA-124D87C4338C}"/>
              </a:ext>
            </a:extLst>
          </p:cNvPr>
          <p:cNvSpPr/>
          <p:nvPr/>
        </p:nvSpPr>
        <p:spPr>
          <a:xfrm>
            <a:off x="2883324" y="3955411"/>
            <a:ext cx="2042160" cy="251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Models </a:t>
            </a:r>
          </a:p>
        </p:txBody>
      </p:sp>
      <p:sp>
        <p:nvSpPr>
          <p:cNvPr id="122" name="Rectangle: Rounded Corners 121">
            <a:extLst>
              <a:ext uri="{FF2B5EF4-FFF2-40B4-BE49-F238E27FC236}">
                <a16:creationId xmlns:a16="http://schemas.microsoft.com/office/drawing/2014/main" id="{B4439BCC-E4B0-42BA-9C32-4E491547D37F}"/>
              </a:ext>
            </a:extLst>
          </p:cNvPr>
          <p:cNvSpPr/>
          <p:nvPr/>
        </p:nvSpPr>
        <p:spPr>
          <a:xfrm>
            <a:off x="4909923" y="3428730"/>
            <a:ext cx="2129316" cy="18006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3" name="Rectangle 122">
            <a:extLst>
              <a:ext uri="{FF2B5EF4-FFF2-40B4-BE49-F238E27FC236}">
                <a16:creationId xmlns:a16="http://schemas.microsoft.com/office/drawing/2014/main" id="{E618FDE4-3B0F-44BB-9FFD-55FF1AA3F4D4}"/>
              </a:ext>
            </a:extLst>
          </p:cNvPr>
          <p:cNvSpPr/>
          <p:nvPr/>
        </p:nvSpPr>
        <p:spPr>
          <a:xfrm>
            <a:off x="5294760" y="3444817"/>
            <a:ext cx="1252681" cy="251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Models </a:t>
            </a:r>
          </a:p>
        </p:txBody>
      </p:sp>
      <p:sp>
        <p:nvSpPr>
          <p:cNvPr id="124" name="Rectangle 123">
            <a:extLst>
              <a:ext uri="{FF2B5EF4-FFF2-40B4-BE49-F238E27FC236}">
                <a16:creationId xmlns:a16="http://schemas.microsoft.com/office/drawing/2014/main" id="{48DAA3A7-9375-46AB-A76C-A13AE879E4F7}"/>
              </a:ext>
            </a:extLst>
          </p:cNvPr>
          <p:cNvSpPr/>
          <p:nvPr/>
        </p:nvSpPr>
        <p:spPr>
          <a:xfrm>
            <a:off x="5058890" y="3771331"/>
            <a:ext cx="1066800" cy="13198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ML</a:t>
            </a:r>
          </a:p>
          <a:p>
            <a:pPr algn="ctr"/>
            <a:r>
              <a:rPr lang="en-IN" dirty="0"/>
              <a:t>Random Forest, Decision Tree</a:t>
            </a:r>
          </a:p>
        </p:txBody>
      </p:sp>
      <p:sp>
        <p:nvSpPr>
          <p:cNvPr id="125" name="Rectangle 124">
            <a:extLst>
              <a:ext uri="{FF2B5EF4-FFF2-40B4-BE49-F238E27FC236}">
                <a16:creationId xmlns:a16="http://schemas.microsoft.com/office/drawing/2014/main" id="{918249A1-A82F-4C97-9EDE-74E19F26FFFD}"/>
              </a:ext>
            </a:extLst>
          </p:cNvPr>
          <p:cNvSpPr/>
          <p:nvPr/>
        </p:nvSpPr>
        <p:spPr>
          <a:xfrm>
            <a:off x="6264172" y="4011959"/>
            <a:ext cx="739497" cy="55141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DL</a:t>
            </a:r>
          </a:p>
          <a:p>
            <a:pPr algn="ctr"/>
            <a:r>
              <a:rPr lang="en-IN" dirty="0"/>
              <a:t>CNN</a:t>
            </a:r>
          </a:p>
        </p:txBody>
      </p:sp>
      <p:cxnSp>
        <p:nvCxnSpPr>
          <p:cNvPr id="128" name="Straight Arrow Connector 127">
            <a:extLst>
              <a:ext uri="{FF2B5EF4-FFF2-40B4-BE49-F238E27FC236}">
                <a16:creationId xmlns:a16="http://schemas.microsoft.com/office/drawing/2014/main" id="{E9FD59FF-8FC1-4803-A5E3-FF4289DC64BE}"/>
              </a:ext>
            </a:extLst>
          </p:cNvPr>
          <p:cNvCxnSpPr>
            <a:cxnSpLocks/>
            <a:stCxn id="77" idx="1"/>
            <a:endCxn id="125" idx="3"/>
          </p:cNvCxnSpPr>
          <p:nvPr/>
        </p:nvCxnSpPr>
        <p:spPr>
          <a:xfrm flipH="1" flipV="1">
            <a:off x="7003669" y="4287667"/>
            <a:ext cx="361591" cy="133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4" name="Rectangle: Rounded Corners 133">
            <a:extLst>
              <a:ext uri="{FF2B5EF4-FFF2-40B4-BE49-F238E27FC236}">
                <a16:creationId xmlns:a16="http://schemas.microsoft.com/office/drawing/2014/main" id="{05165749-21AE-4F47-B40E-976FEDAEF541}"/>
              </a:ext>
            </a:extLst>
          </p:cNvPr>
          <p:cNvSpPr/>
          <p:nvPr/>
        </p:nvSpPr>
        <p:spPr>
          <a:xfrm>
            <a:off x="2569734" y="3340892"/>
            <a:ext cx="1981200" cy="2853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5" name="Rectangle 134">
            <a:extLst>
              <a:ext uri="{FF2B5EF4-FFF2-40B4-BE49-F238E27FC236}">
                <a16:creationId xmlns:a16="http://schemas.microsoft.com/office/drawing/2014/main" id="{CDC413C2-4AFD-4B68-BA22-25DAEFAE66EC}"/>
              </a:ext>
            </a:extLst>
          </p:cNvPr>
          <p:cNvSpPr/>
          <p:nvPr/>
        </p:nvSpPr>
        <p:spPr>
          <a:xfrm>
            <a:off x="2911107" y="3640548"/>
            <a:ext cx="1317167" cy="4755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t>Fix Antecedent,</a:t>
            </a:r>
          </a:p>
          <a:p>
            <a:pPr algn="ctr"/>
            <a:r>
              <a:rPr lang="en-IN" sz="1400" dirty="0"/>
              <a:t>Consequent</a:t>
            </a:r>
          </a:p>
        </p:txBody>
      </p:sp>
      <p:sp>
        <p:nvSpPr>
          <p:cNvPr id="136" name="Rectangle 135">
            <a:extLst>
              <a:ext uri="{FF2B5EF4-FFF2-40B4-BE49-F238E27FC236}">
                <a16:creationId xmlns:a16="http://schemas.microsoft.com/office/drawing/2014/main" id="{C480312B-8FE0-4265-BA1D-BF299B85BDDF}"/>
              </a:ext>
            </a:extLst>
          </p:cNvPr>
          <p:cNvSpPr/>
          <p:nvPr/>
        </p:nvSpPr>
        <p:spPr>
          <a:xfrm>
            <a:off x="2776609" y="4208917"/>
            <a:ext cx="1621150" cy="62583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t>Formulate rules and membership functions</a:t>
            </a:r>
          </a:p>
        </p:txBody>
      </p:sp>
      <p:sp>
        <p:nvSpPr>
          <p:cNvPr id="137" name="Rectangle 136">
            <a:extLst>
              <a:ext uri="{FF2B5EF4-FFF2-40B4-BE49-F238E27FC236}">
                <a16:creationId xmlns:a16="http://schemas.microsoft.com/office/drawing/2014/main" id="{B2221521-3115-41B3-825F-8D7AEB9468A0}"/>
              </a:ext>
            </a:extLst>
          </p:cNvPr>
          <p:cNvSpPr/>
          <p:nvPr/>
        </p:nvSpPr>
        <p:spPr>
          <a:xfrm>
            <a:off x="2892394" y="3348519"/>
            <a:ext cx="1221171" cy="2541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Fuzzy System</a:t>
            </a:r>
          </a:p>
        </p:txBody>
      </p:sp>
      <p:sp>
        <p:nvSpPr>
          <p:cNvPr id="138" name="Rectangle 137">
            <a:extLst>
              <a:ext uri="{FF2B5EF4-FFF2-40B4-BE49-F238E27FC236}">
                <a16:creationId xmlns:a16="http://schemas.microsoft.com/office/drawing/2014/main" id="{66106B03-1493-4832-B9CB-44CF66643825}"/>
              </a:ext>
            </a:extLst>
          </p:cNvPr>
          <p:cNvSpPr/>
          <p:nvPr/>
        </p:nvSpPr>
        <p:spPr>
          <a:xfrm>
            <a:off x="2808030" y="4945437"/>
            <a:ext cx="1485862" cy="597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t>Set values for user input by re (NLP)</a:t>
            </a:r>
          </a:p>
        </p:txBody>
      </p:sp>
      <p:sp>
        <p:nvSpPr>
          <p:cNvPr id="154" name="Rectangle 153">
            <a:extLst>
              <a:ext uri="{FF2B5EF4-FFF2-40B4-BE49-F238E27FC236}">
                <a16:creationId xmlns:a16="http://schemas.microsoft.com/office/drawing/2014/main" id="{C7899DA5-6790-4EB5-8CA8-5B6CE046FD21}"/>
              </a:ext>
            </a:extLst>
          </p:cNvPr>
          <p:cNvSpPr/>
          <p:nvPr/>
        </p:nvSpPr>
        <p:spPr>
          <a:xfrm>
            <a:off x="2776609" y="5643677"/>
            <a:ext cx="1621149" cy="46943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600" dirty="0"/>
              <a:t>Simulate and compute results</a:t>
            </a:r>
          </a:p>
        </p:txBody>
      </p:sp>
      <p:sp>
        <p:nvSpPr>
          <p:cNvPr id="160" name="Rectangle: Rounded Corners 159">
            <a:extLst>
              <a:ext uri="{FF2B5EF4-FFF2-40B4-BE49-F238E27FC236}">
                <a16:creationId xmlns:a16="http://schemas.microsoft.com/office/drawing/2014/main" id="{B1B01588-31CB-40FA-A8F5-A4715056B55A}"/>
              </a:ext>
            </a:extLst>
          </p:cNvPr>
          <p:cNvSpPr/>
          <p:nvPr/>
        </p:nvSpPr>
        <p:spPr>
          <a:xfrm>
            <a:off x="254165" y="3771331"/>
            <a:ext cx="1952566" cy="1560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1" name="Rectangle 160">
            <a:extLst>
              <a:ext uri="{FF2B5EF4-FFF2-40B4-BE49-F238E27FC236}">
                <a16:creationId xmlns:a16="http://schemas.microsoft.com/office/drawing/2014/main" id="{5C566C74-CBCD-4AD3-B828-C2AB111DC0DB}"/>
              </a:ext>
            </a:extLst>
          </p:cNvPr>
          <p:cNvSpPr/>
          <p:nvPr/>
        </p:nvSpPr>
        <p:spPr>
          <a:xfrm>
            <a:off x="254165" y="3789504"/>
            <a:ext cx="2042160" cy="251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Evaluation Metrics </a:t>
            </a:r>
          </a:p>
        </p:txBody>
      </p:sp>
      <p:sp>
        <p:nvSpPr>
          <p:cNvPr id="162" name="Rectangle 161">
            <a:extLst>
              <a:ext uri="{FF2B5EF4-FFF2-40B4-BE49-F238E27FC236}">
                <a16:creationId xmlns:a16="http://schemas.microsoft.com/office/drawing/2014/main" id="{38626664-FEA6-46DE-8695-BCAE78ADA6B1}"/>
              </a:ext>
            </a:extLst>
          </p:cNvPr>
          <p:cNvSpPr/>
          <p:nvPr/>
        </p:nvSpPr>
        <p:spPr>
          <a:xfrm>
            <a:off x="624840" y="4885815"/>
            <a:ext cx="1066800" cy="2518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Accuracy</a:t>
            </a:r>
          </a:p>
        </p:txBody>
      </p:sp>
      <p:sp>
        <p:nvSpPr>
          <p:cNvPr id="168" name="Rectangle 167">
            <a:extLst>
              <a:ext uri="{FF2B5EF4-FFF2-40B4-BE49-F238E27FC236}">
                <a16:creationId xmlns:a16="http://schemas.microsoft.com/office/drawing/2014/main" id="{C999941F-261A-475A-9AB4-363A1B06F326}"/>
              </a:ext>
            </a:extLst>
          </p:cNvPr>
          <p:cNvSpPr/>
          <p:nvPr/>
        </p:nvSpPr>
        <p:spPr>
          <a:xfrm>
            <a:off x="426405" y="4166440"/>
            <a:ext cx="1578689" cy="525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Sensitivity measure</a:t>
            </a:r>
          </a:p>
        </p:txBody>
      </p:sp>
      <p:cxnSp>
        <p:nvCxnSpPr>
          <p:cNvPr id="169" name="Straight Arrow Connector 168">
            <a:extLst>
              <a:ext uri="{FF2B5EF4-FFF2-40B4-BE49-F238E27FC236}">
                <a16:creationId xmlns:a16="http://schemas.microsoft.com/office/drawing/2014/main" id="{ADB8F129-49D6-43A5-A6E9-ED1FEEB42D35}"/>
              </a:ext>
            </a:extLst>
          </p:cNvPr>
          <p:cNvCxnSpPr>
            <a:cxnSpLocks/>
          </p:cNvCxnSpPr>
          <p:nvPr/>
        </p:nvCxnSpPr>
        <p:spPr>
          <a:xfrm flipH="1">
            <a:off x="2218454" y="4417697"/>
            <a:ext cx="3411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E8D9E4ED-48F0-4620-9581-3F2FED54175E}"/>
              </a:ext>
            </a:extLst>
          </p:cNvPr>
          <p:cNvCxnSpPr>
            <a:cxnSpLocks/>
          </p:cNvCxnSpPr>
          <p:nvPr/>
        </p:nvCxnSpPr>
        <p:spPr>
          <a:xfrm flipH="1">
            <a:off x="1215749" y="6248400"/>
            <a:ext cx="47548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323D9FBD-699C-4C47-913D-34294000FA5A}"/>
              </a:ext>
            </a:extLst>
          </p:cNvPr>
          <p:cNvCxnSpPr>
            <a:cxnSpLocks/>
          </p:cNvCxnSpPr>
          <p:nvPr/>
        </p:nvCxnSpPr>
        <p:spPr>
          <a:xfrm flipV="1">
            <a:off x="1230448" y="5331747"/>
            <a:ext cx="4366" cy="9166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AF98E83B-9EA5-44AA-9394-BB482FD2ADD8}"/>
              </a:ext>
            </a:extLst>
          </p:cNvPr>
          <p:cNvCxnSpPr>
            <a:cxnSpLocks/>
            <a:stCxn id="122" idx="2"/>
          </p:cNvCxnSpPr>
          <p:nvPr/>
        </p:nvCxnSpPr>
        <p:spPr>
          <a:xfrm flipH="1">
            <a:off x="5970553" y="5229357"/>
            <a:ext cx="4028" cy="10190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E37CD036-3BF8-41A8-85EC-7B1B6E2DC382}"/>
              </a:ext>
            </a:extLst>
          </p:cNvPr>
          <p:cNvCxnSpPr>
            <a:cxnSpLocks/>
          </p:cNvCxnSpPr>
          <p:nvPr/>
        </p:nvCxnSpPr>
        <p:spPr>
          <a:xfrm>
            <a:off x="3904404" y="3048000"/>
            <a:ext cx="0" cy="3005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059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47CE5C59-7F99-4913-A1EB-67BE043F8661}"/>
              </a:ext>
            </a:extLst>
          </p:cNvPr>
          <p:cNvSpPr txBox="1">
            <a:spLocks/>
          </p:cNvSpPr>
          <p:nvPr/>
        </p:nvSpPr>
        <p:spPr>
          <a:xfrm>
            <a:off x="685800" y="304800"/>
            <a:ext cx="7498080" cy="676548"/>
          </a:xfrm>
          <a:prstGeom prst="rect">
            <a:avLst/>
          </a:prstGeom>
        </p:spPr>
        <p:txBody>
          <a:bodyPr>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latin typeface="Times New Roman" pitchFamily="18" charset="0"/>
                <a:cs typeface="Times New Roman" pitchFamily="18" charset="0"/>
              </a:rPr>
              <a:t>MODULES</a:t>
            </a:r>
            <a:endParaRPr lang="en-IN" b="1" dirty="0">
              <a:latin typeface="Times New Roman" pitchFamily="18" charset="0"/>
              <a:cs typeface="Times New Roman" pitchFamily="18" charset="0"/>
            </a:endParaRPr>
          </a:p>
        </p:txBody>
      </p:sp>
      <p:sp>
        <p:nvSpPr>
          <p:cNvPr id="21" name="Date Placeholder 3">
            <a:extLst>
              <a:ext uri="{FF2B5EF4-FFF2-40B4-BE49-F238E27FC236}">
                <a16:creationId xmlns:a16="http://schemas.microsoft.com/office/drawing/2014/main" id="{021DC242-82D8-4D95-AB5C-0DDBE47AC547}"/>
              </a:ext>
            </a:extLst>
          </p:cNvPr>
          <p:cNvSpPr>
            <a:spLocks noGrp="1"/>
          </p:cNvSpPr>
          <p:nvPr>
            <p:ph type="dt" sz="half" idx="10"/>
          </p:nvPr>
        </p:nvSpPr>
        <p:spPr>
          <a:xfrm>
            <a:off x="6400800" y="6356350"/>
            <a:ext cx="2289048" cy="365760"/>
          </a:xfrm>
        </p:spPr>
        <p:txBody>
          <a:bodyPr/>
          <a:lstStyle/>
          <a:p>
            <a:fld id="{0AD972B8-CD70-467E-B72E-3C984BA5EE17}" type="datetime1">
              <a:rPr lang="en-IN" smtClean="0"/>
              <a:t>22-03-2024</a:t>
            </a:fld>
            <a:endParaRPr lang="en-IN"/>
          </a:p>
        </p:txBody>
      </p:sp>
      <p:sp>
        <p:nvSpPr>
          <p:cNvPr id="22" name="Slide Number Placeholder 4">
            <a:extLst>
              <a:ext uri="{FF2B5EF4-FFF2-40B4-BE49-F238E27FC236}">
                <a16:creationId xmlns:a16="http://schemas.microsoft.com/office/drawing/2014/main" id="{70D8635A-5D03-48A1-BB4C-0F1A81C1C369}"/>
              </a:ext>
            </a:extLst>
          </p:cNvPr>
          <p:cNvSpPr>
            <a:spLocks noGrp="1"/>
          </p:cNvSpPr>
          <p:nvPr>
            <p:ph type="sldNum" sz="quarter" idx="12"/>
          </p:nvPr>
        </p:nvSpPr>
        <p:spPr>
          <a:xfrm>
            <a:off x="612648" y="6356350"/>
            <a:ext cx="1981200" cy="365760"/>
          </a:xfrm>
        </p:spPr>
        <p:txBody>
          <a:bodyPr/>
          <a:lstStyle/>
          <a:p>
            <a:fld id="{E24311CC-E1A4-45F4-8734-CE9E717F3737}" type="slidenum">
              <a:rPr lang="en-IN" smtClean="0"/>
              <a:t>13</a:t>
            </a:fld>
            <a:endParaRPr lang="en-IN"/>
          </a:p>
        </p:txBody>
      </p:sp>
      <p:sp>
        <p:nvSpPr>
          <p:cNvPr id="23" name="Content Placeholder 2">
            <a:extLst>
              <a:ext uri="{FF2B5EF4-FFF2-40B4-BE49-F238E27FC236}">
                <a16:creationId xmlns:a16="http://schemas.microsoft.com/office/drawing/2014/main" id="{D885BEDD-A032-4940-A49E-9CCB0716B975}"/>
              </a:ext>
            </a:extLst>
          </p:cNvPr>
          <p:cNvSpPr txBox="1">
            <a:spLocks/>
          </p:cNvSpPr>
          <p:nvPr/>
        </p:nvSpPr>
        <p:spPr>
          <a:xfrm>
            <a:off x="381000" y="1310524"/>
            <a:ext cx="8686800" cy="4800600"/>
          </a:xfrm>
          <a:prstGeom prst="rect">
            <a:avLst/>
          </a:prstGeom>
        </p:spPr>
        <p:txBody>
          <a:bodyPr>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82296" indent="0" algn="just">
              <a:lnSpc>
                <a:spcPct val="150000"/>
              </a:lnSpc>
              <a:buFont typeface="Wingdings 3"/>
              <a:buNone/>
            </a:pPr>
            <a:r>
              <a:rPr lang="en-IN" sz="2400" b="1" dirty="0">
                <a:latin typeface="Times New Roman" pitchFamily="18" charset="0"/>
                <a:cs typeface="Times New Roman" pitchFamily="18" charset="0"/>
              </a:rPr>
              <a:t>Module 1: </a:t>
            </a:r>
            <a:r>
              <a:rPr lang="en-IN" sz="2400" dirty="0">
                <a:latin typeface="Times New Roman" pitchFamily="18" charset="0"/>
                <a:cs typeface="Times New Roman" pitchFamily="18" charset="0"/>
              </a:rPr>
              <a:t>Data pre-processing and splitting.</a:t>
            </a:r>
            <a:endParaRPr lang="en-IN" sz="2400" b="1" dirty="0">
              <a:latin typeface="Times New Roman" pitchFamily="18" charset="0"/>
              <a:cs typeface="Times New Roman" pitchFamily="18" charset="0"/>
            </a:endParaRPr>
          </a:p>
          <a:p>
            <a:pPr marL="82296" indent="0" algn="just">
              <a:lnSpc>
                <a:spcPct val="150000"/>
              </a:lnSpc>
              <a:buFont typeface="Wingdings 3"/>
              <a:buNone/>
            </a:pPr>
            <a:r>
              <a:rPr lang="en-IN" sz="2400" b="1" dirty="0">
                <a:latin typeface="Times New Roman" pitchFamily="18" charset="0"/>
                <a:cs typeface="Times New Roman" pitchFamily="18" charset="0"/>
              </a:rPr>
              <a:t>Module 2: </a:t>
            </a:r>
            <a:r>
              <a:rPr lang="en-IN" sz="2400" dirty="0">
                <a:latin typeface="Times New Roman" pitchFamily="18" charset="0"/>
                <a:cs typeface="Times New Roman" pitchFamily="18" charset="0"/>
              </a:rPr>
              <a:t>Implementation of CNN on ‘Sensitive.json’ and 		       ‘NonSensitive.json’.</a:t>
            </a:r>
          </a:p>
          <a:p>
            <a:pPr marL="82296" indent="0" algn="just">
              <a:lnSpc>
                <a:spcPct val="150000"/>
              </a:lnSpc>
              <a:buFont typeface="Wingdings 3"/>
              <a:buNone/>
            </a:pPr>
            <a:r>
              <a:rPr lang="en-IN" sz="2400" b="1" dirty="0">
                <a:latin typeface="Times New Roman" pitchFamily="18" charset="0"/>
                <a:cs typeface="Times New Roman" pitchFamily="18" charset="0"/>
              </a:rPr>
              <a:t>Module 3: </a:t>
            </a:r>
            <a:r>
              <a:rPr lang="en-IN" sz="2400" dirty="0">
                <a:latin typeface="Times New Roman" pitchFamily="18" charset="0"/>
                <a:cs typeface="Times New Roman" pitchFamily="18" charset="0"/>
              </a:rPr>
              <a:t>Implementation of decision tree, random forest.</a:t>
            </a:r>
          </a:p>
          <a:p>
            <a:pPr marL="82296" indent="0" algn="just">
              <a:lnSpc>
                <a:spcPct val="150000"/>
              </a:lnSpc>
              <a:buFont typeface="Wingdings 3"/>
              <a:buNone/>
            </a:pPr>
            <a:r>
              <a:rPr lang="en-IN" sz="2400" b="1" dirty="0">
                <a:latin typeface="Times New Roman" pitchFamily="18" charset="0"/>
                <a:cs typeface="Times New Roman" pitchFamily="18" charset="0"/>
              </a:rPr>
              <a:t>Module 4: </a:t>
            </a:r>
            <a:r>
              <a:rPr lang="en-IN" sz="2400" dirty="0">
                <a:latin typeface="Times New Roman" pitchFamily="18" charset="0"/>
                <a:cs typeface="Times New Roman" pitchFamily="18" charset="0"/>
              </a:rPr>
              <a:t>Implementation of fuzzy logic.</a:t>
            </a:r>
            <a:endParaRPr lang="en-IN" sz="2400" b="1" dirty="0">
              <a:latin typeface="Times New Roman" pitchFamily="18" charset="0"/>
              <a:cs typeface="Times New Roman" pitchFamily="18" charset="0"/>
            </a:endParaRPr>
          </a:p>
        </p:txBody>
      </p:sp>
      <p:pic>
        <p:nvPicPr>
          <p:cNvPr id="24" name="Picture 2" descr="ICMSF-16">
            <a:extLst>
              <a:ext uri="{FF2B5EF4-FFF2-40B4-BE49-F238E27FC236}">
                <a16:creationId xmlns:a16="http://schemas.microsoft.com/office/drawing/2014/main" id="{F581E469-6949-4C51-83E8-8A5CF1E179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944" y="0"/>
            <a:ext cx="2566056" cy="72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154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FA8BC6-EBF5-4760-814C-315A2A9FFBC5}"/>
              </a:ext>
            </a:extLst>
          </p:cNvPr>
          <p:cNvSpPr>
            <a:spLocks noGrp="1"/>
          </p:cNvSpPr>
          <p:nvPr>
            <p:ph type="dt" sz="half" idx="10"/>
          </p:nvPr>
        </p:nvSpPr>
        <p:spPr/>
        <p:txBody>
          <a:bodyPr/>
          <a:lstStyle/>
          <a:p>
            <a:fld id="{EA606B66-9F57-4E70-B5E2-D65714184240}" type="datetime1">
              <a:rPr lang="en-IN" smtClean="0"/>
              <a:t>22-03-2024</a:t>
            </a:fld>
            <a:endParaRPr lang="en-IN"/>
          </a:p>
        </p:txBody>
      </p:sp>
      <p:sp>
        <p:nvSpPr>
          <p:cNvPr id="3" name="Slide Number Placeholder 2">
            <a:extLst>
              <a:ext uri="{FF2B5EF4-FFF2-40B4-BE49-F238E27FC236}">
                <a16:creationId xmlns:a16="http://schemas.microsoft.com/office/drawing/2014/main" id="{48D5D6D2-8DF7-4590-8D21-E1F9327F6F88}"/>
              </a:ext>
            </a:extLst>
          </p:cNvPr>
          <p:cNvSpPr>
            <a:spLocks noGrp="1"/>
          </p:cNvSpPr>
          <p:nvPr>
            <p:ph type="sldNum" sz="quarter" idx="12"/>
          </p:nvPr>
        </p:nvSpPr>
        <p:spPr/>
        <p:txBody>
          <a:bodyPr/>
          <a:lstStyle/>
          <a:p>
            <a:fld id="{E24311CC-E1A4-45F4-8734-CE9E717F3737}" type="slidenum">
              <a:rPr lang="en-IN" smtClean="0"/>
              <a:t>14</a:t>
            </a:fld>
            <a:endParaRPr lang="en-IN"/>
          </a:p>
        </p:txBody>
      </p:sp>
      <p:sp>
        <p:nvSpPr>
          <p:cNvPr id="14" name="Title 1">
            <a:extLst>
              <a:ext uri="{FF2B5EF4-FFF2-40B4-BE49-F238E27FC236}">
                <a16:creationId xmlns:a16="http://schemas.microsoft.com/office/drawing/2014/main" id="{1CE3DBF7-98FF-405E-B443-DD0885D53741}"/>
              </a:ext>
            </a:extLst>
          </p:cNvPr>
          <p:cNvSpPr txBox="1">
            <a:spLocks/>
          </p:cNvSpPr>
          <p:nvPr/>
        </p:nvSpPr>
        <p:spPr>
          <a:xfrm>
            <a:off x="2006436" y="114898"/>
            <a:ext cx="4805352" cy="676548"/>
          </a:xfrm>
          <a:prstGeom prst="rect">
            <a:avLst/>
          </a:prstGeom>
        </p:spPr>
        <p:txBody>
          <a:bodyPr>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latin typeface="Times New Roman" pitchFamily="18" charset="0"/>
                <a:cs typeface="Times New Roman" pitchFamily="18" charset="0"/>
              </a:rPr>
              <a:t>Module1</a:t>
            </a:r>
            <a:endParaRPr lang="en-IN" b="1" dirty="0">
              <a:latin typeface="Times New Roman" pitchFamily="18" charset="0"/>
              <a:cs typeface="Times New Roman" pitchFamily="18" charset="0"/>
            </a:endParaRPr>
          </a:p>
        </p:txBody>
      </p:sp>
      <p:sp>
        <p:nvSpPr>
          <p:cNvPr id="15" name="Date Placeholder 3">
            <a:extLst>
              <a:ext uri="{FF2B5EF4-FFF2-40B4-BE49-F238E27FC236}">
                <a16:creationId xmlns:a16="http://schemas.microsoft.com/office/drawing/2014/main" id="{EE59B8B8-3F94-43A3-A891-C0CC80D0EE64}"/>
              </a:ext>
            </a:extLst>
          </p:cNvPr>
          <p:cNvSpPr txBox="1">
            <a:spLocks/>
          </p:cNvSpPr>
          <p:nvPr/>
        </p:nvSpPr>
        <p:spPr>
          <a:xfrm>
            <a:off x="6400800" y="6356350"/>
            <a:ext cx="2289048"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22-03-2024</a:t>
            </a:fld>
            <a:endParaRPr lang="en-IN"/>
          </a:p>
        </p:txBody>
      </p:sp>
      <p:sp>
        <p:nvSpPr>
          <p:cNvPr id="16" name="Slide Number Placeholder 4">
            <a:extLst>
              <a:ext uri="{FF2B5EF4-FFF2-40B4-BE49-F238E27FC236}">
                <a16:creationId xmlns:a16="http://schemas.microsoft.com/office/drawing/2014/main" id="{A67AC7F3-5F24-4A23-8526-1ECFC70E980E}"/>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14</a:t>
            </a:fld>
            <a:endParaRPr lang="en-IN"/>
          </a:p>
        </p:txBody>
      </p:sp>
      <p:sp>
        <p:nvSpPr>
          <p:cNvPr id="17" name="Content Placeholder 2">
            <a:extLst>
              <a:ext uri="{FF2B5EF4-FFF2-40B4-BE49-F238E27FC236}">
                <a16:creationId xmlns:a16="http://schemas.microsoft.com/office/drawing/2014/main" id="{19208B35-AF3A-410F-9922-45EA464CED4D}"/>
              </a:ext>
            </a:extLst>
          </p:cNvPr>
          <p:cNvSpPr txBox="1">
            <a:spLocks/>
          </p:cNvSpPr>
          <p:nvPr/>
        </p:nvSpPr>
        <p:spPr>
          <a:xfrm>
            <a:off x="381000" y="1310524"/>
            <a:ext cx="8686800" cy="4800600"/>
          </a:xfrm>
          <a:prstGeom prst="rect">
            <a:avLst/>
          </a:prstGeom>
        </p:spPr>
        <p:txBody>
          <a:bodyPr>
            <a:normAutofit fontScale="850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82296" indent="0" algn="just">
              <a:lnSpc>
                <a:spcPct val="150000"/>
              </a:lnSpc>
              <a:buFont typeface="Wingdings 3"/>
              <a:buNone/>
            </a:pPr>
            <a:r>
              <a:rPr lang="en-IN" sz="2400" b="1" dirty="0">
                <a:latin typeface="Times New Roman" pitchFamily="18" charset="0"/>
                <a:cs typeface="Times New Roman" pitchFamily="18" charset="0"/>
              </a:rPr>
              <a:t>1.Load dataset: </a:t>
            </a:r>
            <a:r>
              <a:rPr lang="en-IN" sz="2400" dirty="0">
                <a:latin typeface="Times New Roman" pitchFamily="18" charset="0"/>
                <a:cs typeface="Times New Roman" pitchFamily="18" charset="0"/>
              </a:rPr>
              <a:t>use loadDataset(filename) to load JSON data</a:t>
            </a:r>
          </a:p>
          <a:p>
            <a:pPr marL="82296" indent="0" algn="just">
              <a:lnSpc>
                <a:spcPct val="150000"/>
              </a:lnSpc>
              <a:buFont typeface="Wingdings 3"/>
              <a:buNone/>
            </a:pPr>
            <a:r>
              <a:rPr lang="en-IN" sz="2400" b="1" dirty="0">
                <a:latin typeface="Times New Roman" pitchFamily="18" charset="0"/>
                <a:cs typeface="Times New Roman" pitchFamily="18" charset="0"/>
              </a:rPr>
              <a:t>2.Remove Stop words: </a:t>
            </a:r>
            <a:r>
              <a:rPr lang="en-IN" sz="2400" dirty="0">
                <a:latin typeface="Times New Roman" pitchFamily="18" charset="0"/>
                <a:cs typeface="Times New Roman" pitchFamily="18" charset="0"/>
              </a:rPr>
              <a:t>Extract and process sentences to remove stop words</a:t>
            </a:r>
            <a:r>
              <a:rPr lang="en-IN" sz="2400" b="1" dirty="0">
                <a:latin typeface="Times New Roman" pitchFamily="18" charset="0"/>
                <a:cs typeface="Times New Roman" pitchFamily="18" charset="0"/>
              </a:rPr>
              <a:t>.</a:t>
            </a:r>
          </a:p>
          <a:p>
            <a:pPr marL="82296" indent="0" algn="just">
              <a:lnSpc>
                <a:spcPct val="150000"/>
              </a:lnSpc>
              <a:buFont typeface="Wingdings 3"/>
              <a:buNone/>
            </a:pPr>
            <a:r>
              <a:rPr lang="en-IN" sz="2400" b="1" dirty="0">
                <a:latin typeface="Times New Roman" pitchFamily="18" charset="0"/>
                <a:cs typeface="Times New Roman" pitchFamily="18" charset="0"/>
              </a:rPr>
              <a:t>3</a:t>
            </a:r>
            <a:r>
              <a:rPr lang="en-IN" sz="2400" dirty="0">
                <a:latin typeface="Times New Roman" pitchFamily="18" charset="0"/>
                <a:cs typeface="Times New Roman" pitchFamily="18" charset="0"/>
              </a:rPr>
              <a:t>.</a:t>
            </a:r>
            <a:r>
              <a:rPr lang="en-IN" sz="2400" b="1" dirty="0">
                <a:latin typeface="Times New Roman" pitchFamily="18" charset="0"/>
                <a:cs typeface="Times New Roman" pitchFamily="18" charset="0"/>
              </a:rPr>
              <a:t>Create Data Frames: </a:t>
            </a:r>
            <a:r>
              <a:rPr lang="en-IN" sz="2400" dirty="0">
                <a:latin typeface="Times New Roman" pitchFamily="18" charset="0"/>
                <a:cs typeface="Times New Roman" pitchFamily="18" charset="0"/>
              </a:rPr>
              <a:t>Convert processed sentences and labels to data frame.</a:t>
            </a:r>
          </a:p>
          <a:p>
            <a:pPr marL="82296" indent="0" algn="just">
              <a:lnSpc>
                <a:spcPct val="150000"/>
              </a:lnSpc>
              <a:buFont typeface="Wingdings 3"/>
              <a:buNone/>
            </a:pPr>
            <a:r>
              <a:rPr lang="en-IN" sz="2400" b="1" dirty="0">
                <a:latin typeface="Times New Roman" pitchFamily="18" charset="0"/>
                <a:cs typeface="Times New Roman" pitchFamily="18" charset="0"/>
              </a:rPr>
              <a:t>4. Balance Data set: </a:t>
            </a:r>
            <a:r>
              <a:rPr lang="en-IN" sz="2400" dirty="0">
                <a:latin typeface="Times New Roman" pitchFamily="18" charset="0"/>
                <a:cs typeface="Times New Roman" pitchFamily="18" charset="0"/>
              </a:rPr>
              <a:t>Implement down sampling and then split into features(X) and labels(y)</a:t>
            </a:r>
            <a:r>
              <a:rPr lang="en-IN" sz="2400" b="1" dirty="0">
                <a:latin typeface="Times New Roman" pitchFamily="18" charset="0"/>
                <a:cs typeface="Times New Roman" pitchFamily="18" charset="0"/>
              </a:rPr>
              <a:t>.</a:t>
            </a:r>
          </a:p>
          <a:p>
            <a:pPr marL="82296" indent="0" algn="just">
              <a:lnSpc>
                <a:spcPct val="150000"/>
              </a:lnSpc>
              <a:buFont typeface="Wingdings 3"/>
              <a:buNone/>
            </a:pPr>
            <a:r>
              <a:rPr lang="en-IN" sz="2400" b="1" dirty="0">
                <a:latin typeface="Times New Roman" pitchFamily="18" charset="0"/>
                <a:cs typeface="Times New Roman" pitchFamily="18" charset="0"/>
              </a:rPr>
              <a:t>5.Tokenization: </a:t>
            </a:r>
            <a:r>
              <a:rPr lang="en-IN" sz="2400" dirty="0">
                <a:latin typeface="Times New Roman" pitchFamily="18" charset="0"/>
                <a:cs typeface="Times New Roman" pitchFamily="18" charset="0"/>
              </a:rPr>
              <a:t>Tokenize sentences into words.</a:t>
            </a:r>
          </a:p>
          <a:p>
            <a:pPr marL="82296" indent="0" algn="just">
              <a:lnSpc>
                <a:spcPct val="150000"/>
              </a:lnSpc>
              <a:buFont typeface="Wingdings 3"/>
              <a:buNone/>
            </a:pPr>
            <a:r>
              <a:rPr lang="en-IN" sz="2400" b="1" dirty="0">
                <a:latin typeface="Times New Roman" pitchFamily="18" charset="0"/>
                <a:cs typeface="Times New Roman" pitchFamily="18" charset="0"/>
              </a:rPr>
              <a:t>6.Word Index: </a:t>
            </a:r>
            <a:r>
              <a:rPr lang="en-IN" sz="2400" dirty="0">
                <a:latin typeface="Times New Roman" pitchFamily="18" charset="0"/>
                <a:cs typeface="Times New Roman" pitchFamily="18" charset="0"/>
              </a:rPr>
              <a:t>Map words to their numerical identifiers.</a:t>
            </a:r>
          </a:p>
          <a:p>
            <a:pPr marL="82296" indent="0" algn="just">
              <a:lnSpc>
                <a:spcPct val="150000"/>
              </a:lnSpc>
              <a:buFont typeface="Wingdings 3"/>
              <a:buNone/>
            </a:pPr>
            <a:r>
              <a:rPr lang="en-IN" sz="2400" b="1" dirty="0">
                <a:latin typeface="Times New Roman" pitchFamily="18" charset="0"/>
                <a:cs typeface="Times New Roman" pitchFamily="18" charset="0"/>
              </a:rPr>
              <a:t>7.Split Data set: </a:t>
            </a:r>
            <a:r>
              <a:rPr lang="en-IN" sz="2400" dirty="0">
                <a:latin typeface="Times New Roman" pitchFamily="18" charset="0"/>
                <a:cs typeface="Times New Roman" pitchFamily="18" charset="0"/>
              </a:rPr>
              <a:t>Use train_test_split to split dataset.</a:t>
            </a:r>
            <a:endParaRPr lang="en-IN" sz="2400" b="1" dirty="0">
              <a:latin typeface="Times New Roman" pitchFamily="18" charset="0"/>
              <a:cs typeface="Times New Roman" pitchFamily="18" charset="0"/>
            </a:endParaRPr>
          </a:p>
        </p:txBody>
      </p:sp>
      <p:pic>
        <p:nvPicPr>
          <p:cNvPr id="18" name="Picture 2" descr="ICMSF-16">
            <a:extLst>
              <a:ext uri="{FF2B5EF4-FFF2-40B4-BE49-F238E27FC236}">
                <a16:creationId xmlns:a16="http://schemas.microsoft.com/office/drawing/2014/main" id="{E9AF3BEB-4C3B-418D-9335-E526F6B776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944" y="0"/>
            <a:ext cx="2566056" cy="723930"/>
          </a:xfrm>
          <a:prstGeom prst="rect">
            <a:avLst/>
          </a:prstGeom>
          <a:noFill/>
          <a:extLst>
            <a:ext uri="{909E8E84-426E-40DD-AFC4-6F175D3DCCD1}">
              <a14:hiddenFill xmlns:a14="http://schemas.microsoft.com/office/drawing/2010/main">
                <a:solidFill>
                  <a:srgbClr val="FFFFFF"/>
                </a:solidFill>
              </a14:hiddenFill>
            </a:ext>
          </a:extLst>
        </p:spPr>
      </p:pic>
      <p:sp>
        <p:nvSpPr>
          <p:cNvPr id="23" name="Title 1">
            <a:extLst>
              <a:ext uri="{FF2B5EF4-FFF2-40B4-BE49-F238E27FC236}">
                <a16:creationId xmlns:a16="http://schemas.microsoft.com/office/drawing/2014/main" id="{2A3AF3DF-4593-4466-8FAE-D71839F559BD}"/>
              </a:ext>
            </a:extLst>
          </p:cNvPr>
          <p:cNvSpPr txBox="1">
            <a:spLocks/>
          </p:cNvSpPr>
          <p:nvPr/>
        </p:nvSpPr>
        <p:spPr>
          <a:xfrm>
            <a:off x="381000" y="873299"/>
            <a:ext cx="3048000" cy="676548"/>
          </a:xfrm>
          <a:prstGeom prst="rect">
            <a:avLst/>
          </a:prstGeom>
        </p:spPr>
        <p:txBody>
          <a:bodyPr>
            <a:normAutofit fontScale="77500" lnSpcReduction="20000"/>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latin typeface="Times New Roman" pitchFamily="18" charset="0"/>
                <a:cs typeface="Times New Roman" pitchFamily="18" charset="0"/>
              </a:rPr>
              <a:t>Data Pre-processing: </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21157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236F67-0AE8-4ABC-B8D7-A6F988874A5C}"/>
              </a:ext>
            </a:extLst>
          </p:cNvPr>
          <p:cNvSpPr>
            <a:spLocks noGrp="1"/>
          </p:cNvSpPr>
          <p:nvPr>
            <p:ph type="dt" sz="half" idx="10"/>
          </p:nvPr>
        </p:nvSpPr>
        <p:spPr/>
        <p:txBody>
          <a:bodyPr/>
          <a:lstStyle/>
          <a:p>
            <a:fld id="{EA606B66-9F57-4E70-B5E2-D65714184240}" type="datetime1">
              <a:rPr lang="en-IN" smtClean="0"/>
              <a:t>22-03-2024</a:t>
            </a:fld>
            <a:endParaRPr lang="en-IN"/>
          </a:p>
        </p:txBody>
      </p:sp>
      <p:sp>
        <p:nvSpPr>
          <p:cNvPr id="3" name="Slide Number Placeholder 2">
            <a:extLst>
              <a:ext uri="{FF2B5EF4-FFF2-40B4-BE49-F238E27FC236}">
                <a16:creationId xmlns:a16="http://schemas.microsoft.com/office/drawing/2014/main" id="{C1B00FEF-104A-4B6D-AD22-572B6C7302C4}"/>
              </a:ext>
            </a:extLst>
          </p:cNvPr>
          <p:cNvSpPr>
            <a:spLocks noGrp="1"/>
          </p:cNvSpPr>
          <p:nvPr>
            <p:ph type="sldNum" sz="quarter" idx="12"/>
          </p:nvPr>
        </p:nvSpPr>
        <p:spPr/>
        <p:txBody>
          <a:bodyPr/>
          <a:lstStyle/>
          <a:p>
            <a:fld id="{E24311CC-E1A4-45F4-8734-CE9E717F3737}" type="slidenum">
              <a:rPr lang="en-IN" smtClean="0"/>
              <a:t>15</a:t>
            </a:fld>
            <a:endParaRPr lang="en-IN"/>
          </a:p>
        </p:txBody>
      </p:sp>
      <p:sp>
        <p:nvSpPr>
          <p:cNvPr id="4" name="Date Placeholder 1">
            <a:extLst>
              <a:ext uri="{FF2B5EF4-FFF2-40B4-BE49-F238E27FC236}">
                <a16:creationId xmlns:a16="http://schemas.microsoft.com/office/drawing/2014/main" id="{EC1F6B1E-05E6-456A-B6DC-2CC1564278D5}"/>
              </a:ext>
            </a:extLst>
          </p:cNvPr>
          <p:cNvSpPr txBox="1">
            <a:spLocks/>
          </p:cNvSpPr>
          <p:nvPr/>
        </p:nvSpPr>
        <p:spPr>
          <a:xfrm>
            <a:off x="6400800" y="6356350"/>
            <a:ext cx="2289048"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22-03-2024</a:t>
            </a:fld>
            <a:endParaRPr lang="en-IN"/>
          </a:p>
        </p:txBody>
      </p:sp>
      <p:sp>
        <p:nvSpPr>
          <p:cNvPr id="5" name="Slide Number Placeholder 2">
            <a:extLst>
              <a:ext uri="{FF2B5EF4-FFF2-40B4-BE49-F238E27FC236}">
                <a16:creationId xmlns:a16="http://schemas.microsoft.com/office/drawing/2014/main" id="{773CAA70-55F1-4FCC-BC83-427C71E197F9}"/>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15</a:t>
            </a:fld>
            <a:endParaRPr lang="en-IN"/>
          </a:p>
        </p:txBody>
      </p:sp>
      <p:sp>
        <p:nvSpPr>
          <p:cNvPr id="6" name="Title 1">
            <a:extLst>
              <a:ext uri="{FF2B5EF4-FFF2-40B4-BE49-F238E27FC236}">
                <a16:creationId xmlns:a16="http://schemas.microsoft.com/office/drawing/2014/main" id="{5DE16D98-0C54-493A-993A-0A063670A279}"/>
              </a:ext>
            </a:extLst>
          </p:cNvPr>
          <p:cNvSpPr txBox="1">
            <a:spLocks/>
          </p:cNvSpPr>
          <p:nvPr/>
        </p:nvSpPr>
        <p:spPr>
          <a:xfrm>
            <a:off x="2743200" y="28091"/>
            <a:ext cx="3048000" cy="676548"/>
          </a:xfrm>
          <a:prstGeom prst="rect">
            <a:avLst/>
          </a:prstGeom>
        </p:spPr>
        <p:txBody>
          <a:bodyPr>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latin typeface="Times New Roman" pitchFamily="18" charset="0"/>
                <a:cs typeface="Times New Roman" pitchFamily="18" charset="0"/>
              </a:rPr>
              <a:t>Module2 </a:t>
            </a:r>
            <a:endParaRPr lang="en-IN" b="1" dirty="0">
              <a:latin typeface="Times New Roman" pitchFamily="18" charset="0"/>
              <a:cs typeface="Times New Roman" pitchFamily="18" charset="0"/>
            </a:endParaRPr>
          </a:p>
        </p:txBody>
      </p:sp>
      <p:sp>
        <p:nvSpPr>
          <p:cNvPr id="7" name="Date Placeholder 3">
            <a:extLst>
              <a:ext uri="{FF2B5EF4-FFF2-40B4-BE49-F238E27FC236}">
                <a16:creationId xmlns:a16="http://schemas.microsoft.com/office/drawing/2014/main" id="{E2F73196-5C15-4502-B006-49E382ED094D}"/>
              </a:ext>
            </a:extLst>
          </p:cNvPr>
          <p:cNvSpPr txBox="1">
            <a:spLocks/>
          </p:cNvSpPr>
          <p:nvPr/>
        </p:nvSpPr>
        <p:spPr>
          <a:xfrm>
            <a:off x="6400800" y="6356350"/>
            <a:ext cx="2289048"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22-03-2024</a:t>
            </a:fld>
            <a:endParaRPr lang="en-IN"/>
          </a:p>
        </p:txBody>
      </p:sp>
      <p:sp>
        <p:nvSpPr>
          <p:cNvPr id="8" name="Slide Number Placeholder 4">
            <a:extLst>
              <a:ext uri="{FF2B5EF4-FFF2-40B4-BE49-F238E27FC236}">
                <a16:creationId xmlns:a16="http://schemas.microsoft.com/office/drawing/2014/main" id="{E7ABEFCE-ABDB-4F9B-9C9D-CFEC9670F8DB}"/>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15</a:t>
            </a:fld>
            <a:endParaRPr lang="en-IN"/>
          </a:p>
        </p:txBody>
      </p:sp>
      <p:sp>
        <p:nvSpPr>
          <p:cNvPr id="9" name="Content Placeholder 2">
            <a:extLst>
              <a:ext uri="{FF2B5EF4-FFF2-40B4-BE49-F238E27FC236}">
                <a16:creationId xmlns:a16="http://schemas.microsoft.com/office/drawing/2014/main" id="{5E512433-724A-485D-AC87-F5FF0E17E1B1}"/>
              </a:ext>
            </a:extLst>
          </p:cNvPr>
          <p:cNvSpPr txBox="1">
            <a:spLocks/>
          </p:cNvSpPr>
          <p:nvPr/>
        </p:nvSpPr>
        <p:spPr>
          <a:xfrm>
            <a:off x="304800" y="1028730"/>
            <a:ext cx="8686800" cy="4800600"/>
          </a:xfrm>
          <a:prstGeom prst="rect">
            <a:avLst/>
          </a:prstGeom>
        </p:spPr>
        <p:txBody>
          <a:bodyPr>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82296" indent="0" algn="just">
              <a:lnSpc>
                <a:spcPct val="150000"/>
              </a:lnSpc>
              <a:buFont typeface="Wingdings 3"/>
              <a:buNone/>
            </a:pPr>
            <a:r>
              <a:rPr lang="en-IN" sz="2400" b="1" dirty="0">
                <a:latin typeface="Times New Roman" pitchFamily="18" charset="0"/>
                <a:cs typeface="Times New Roman" pitchFamily="18" charset="0"/>
              </a:rPr>
              <a:t>1.Model Creation:</a:t>
            </a:r>
            <a:r>
              <a:rPr lang="en-IN" sz="2400" dirty="0">
                <a:latin typeface="Times New Roman" pitchFamily="18" charset="0"/>
                <a:cs typeface="Times New Roman" pitchFamily="18" charset="0"/>
              </a:rPr>
              <a:t> A sequential model is created using Keras. The model includes an Embedding layer, a Batch Normalization layer, a 1D Convolution Layer, a Dropout layer, a Global Average Pooling layer, another Batch Normalization layer, a Dense layer with ReLU activation, another Dropout layer a final Dense layer with sigmoid activation.</a:t>
            </a:r>
          </a:p>
          <a:p>
            <a:pPr marL="82296" indent="0" algn="just">
              <a:lnSpc>
                <a:spcPct val="150000"/>
              </a:lnSpc>
              <a:buFont typeface="Wingdings 3"/>
              <a:buNone/>
            </a:pPr>
            <a:r>
              <a:rPr lang="en-IN" sz="2400" b="1" dirty="0">
                <a:latin typeface="Times New Roman" pitchFamily="18" charset="0"/>
                <a:cs typeface="Times New Roman" pitchFamily="18" charset="0"/>
              </a:rPr>
              <a:t>2.Compile Model: </a:t>
            </a:r>
            <a:r>
              <a:rPr lang="en-IN" sz="2400" dirty="0">
                <a:latin typeface="Times New Roman" pitchFamily="18" charset="0"/>
                <a:cs typeface="Times New Roman" pitchFamily="18" charset="0"/>
              </a:rPr>
              <a:t>The model is compiled with cross-entropy as the loss function, Adam as the optimizer.</a:t>
            </a:r>
          </a:p>
          <a:p>
            <a:pPr marL="82296" indent="0" algn="just">
              <a:lnSpc>
                <a:spcPct val="150000"/>
              </a:lnSpc>
              <a:buFont typeface="Wingdings 3"/>
              <a:buNone/>
            </a:pPr>
            <a:r>
              <a:rPr lang="en-IN" sz="2400" b="1" dirty="0">
                <a:latin typeface="Times New Roman" pitchFamily="18" charset="0"/>
                <a:cs typeface="Times New Roman" pitchFamily="18" charset="0"/>
              </a:rPr>
              <a:t>3.Display of model summary: </a:t>
            </a:r>
            <a:r>
              <a:rPr lang="en-IN" sz="2400" dirty="0">
                <a:latin typeface="Times New Roman" pitchFamily="18" charset="0"/>
                <a:cs typeface="Times New Roman" pitchFamily="18" charset="0"/>
              </a:rPr>
              <a:t>Model summary is displayed.</a:t>
            </a:r>
            <a:endParaRPr lang="en-IN" sz="2400" b="1" dirty="0">
              <a:latin typeface="Times New Roman" pitchFamily="18" charset="0"/>
              <a:cs typeface="Times New Roman" pitchFamily="18" charset="0"/>
            </a:endParaRPr>
          </a:p>
        </p:txBody>
      </p:sp>
      <p:pic>
        <p:nvPicPr>
          <p:cNvPr id="10" name="Picture 2" descr="ICMSF-16">
            <a:extLst>
              <a:ext uri="{FF2B5EF4-FFF2-40B4-BE49-F238E27FC236}">
                <a16:creationId xmlns:a16="http://schemas.microsoft.com/office/drawing/2014/main" id="{7C71D0BD-C5C2-45CA-833E-07B3E004B8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944" y="0"/>
            <a:ext cx="2566056" cy="72393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CF8067D2-72C8-4029-92E3-A4B856B74D5F}"/>
              </a:ext>
            </a:extLst>
          </p:cNvPr>
          <p:cNvSpPr txBox="1">
            <a:spLocks/>
          </p:cNvSpPr>
          <p:nvPr/>
        </p:nvSpPr>
        <p:spPr>
          <a:xfrm>
            <a:off x="152400" y="553629"/>
            <a:ext cx="1673352" cy="676548"/>
          </a:xfrm>
          <a:prstGeom prst="rect">
            <a:avLst/>
          </a:prstGeom>
        </p:spPr>
        <p:txBody>
          <a:bodyPr>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latin typeface="Times New Roman" pitchFamily="18" charset="0"/>
                <a:cs typeface="Times New Roman" pitchFamily="18" charset="0"/>
              </a:rPr>
              <a:t>CNN: </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625839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5C923-104A-4915-8489-D517939CDC0E}"/>
              </a:ext>
            </a:extLst>
          </p:cNvPr>
          <p:cNvSpPr>
            <a:spLocks noGrp="1"/>
          </p:cNvSpPr>
          <p:nvPr>
            <p:ph type="dt" sz="half" idx="10"/>
          </p:nvPr>
        </p:nvSpPr>
        <p:spPr/>
        <p:txBody>
          <a:bodyPr/>
          <a:lstStyle/>
          <a:p>
            <a:fld id="{EA606B66-9F57-4E70-B5E2-D65714184240}" type="datetime1">
              <a:rPr lang="en-IN" smtClean="0"/>
              <a:t>22-03-2024</a:t>
            </a:fld>
            <a:endParaRPr lang="en-IN"/>
          </a:p>
        </p:txBody>
      </p:sp>
      <p:sp>
        <p:nvSpPr>
          <p:cNvPr id="3" name="Slide Number Placeholder 2">
            <a:extLst>
              <a:ext uri="{FF2B5EF4-FFF2-40B4-BE49-F238E27FC236}">
                <a16:creationId xmlns:a16="http://schemas.microsoft.com/office/drawing/2014/main" id="{DA712582-A063-4056-8B44-7C996A8198F3}"/>
              </a:ext>
            </a:extLst>
          </p:cNvPr>
          <p:cNvSpPr>
            <a:spLocks noGrp="1"/>
          </p:cNvSpPr>
          <p:nvPr>
            <p:ph type="sldNum" sz="quarter" idx="12"/>
          </p:nvPr>
        </p:nvSpPr>
        <p:spPr/>
        <p:txBody>
          <a:bodyPr/>
          <a:lstStyle/>
          <a:p>
            <a:fld id="{E24311CC-E1A4-45F4-8734-CE9E717F3737}" type="slidenum">
              <a:rPr lang="en-IN" smtClean="0"/>
              <a:t>16</a:t>
            </a:fld>
            <a:endParaRPr lang="en-IN"/>
          </a:p>
        </p:txBody>
      </p:sp>
      <p:sp>
        <p:nvSpPr>
          <p:cNvPr id="4" name="Date Placeholder 1">
            <a:extLst>
              <a:ext uri="{FF2B5EF4-FFF2-40B4-BE49-F238E27FC236}">
                <a16:creationId xmlns:a16="http://schemas.microsoft.com/office/drawing/2014/main" id="{0D653DCE-9C36-44FA-88B9-06B2B8A305E9}"/>
              </a:ext>
            </a:extLst>
          </p:cNvPr>
          <p:cNvSpPr txBox="1">
            <a:spLocks/>
          </p:cNvSpPr>
          <p:nvPr/>
        </p:nvSpPr>
        <p:spPr>
          <a:xfrm>
            <a:off x="6400800" y="6356350"/>
            <a:ext cx="2289048"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22-03-2024</a:t>
            </a:fld>
            <a:endParaRPr lang="en-IN"/>
          </a:p>
        </p:txBody>
      </p:sp>
      <p:sp>
        <p:nvSpPr>
          <p:cNvPr id="5" name="Slide Number Placeholder 2">
            <a:extLst>
              <a:ext uri="{FF2B5EF4-FFF2-40B4-BE49-F238E27FC236}">
                <a16:creationId xmlns:a16="http://schemas.microsoft.com/office/drawing/2014/main" id="{56FC5786-8FCD-41C1-B55F-1D99FC407E47}"/>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16</a:t>
            </a:fld>
            <a:endParaRPr lang="en-IN"/>
          </a:p>
        </p:txBody>
      </p:sp>
      <p:sp>
        <p:nvSpPr>
          <p:cNvPr id="6" name="Date Placeholder 1">
            <a:extLst>
              <a:ext uri="{FF2B5EF4-FFF2-40B4-BE49-F238E27FC236}">
                <a16:creationId xmlns:a16="http://schemas.microsoft.com/office/drawing/2014/main" id="{0A28BDB2-D8A7-4BCD-ABBF-B6AE29401FEF}"/>
              </a:ext>
            </a:extLst>
          </p:cNvPr>
          <p:cNvSpPr txBox="1">
            <a:spLocks/>
          </p:cNvSpPr>
          <p:nvPr/>
        </p:nvSpPr>
        <p:spPr>
          <a:xfrm>
            <a:off x="6400800" y="6356350"/>
            <a:ext cx="2289048"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22-03-2024</a:t>
            </a:fld>
            <a:endParaRPr lang="en-IN"/>
          </a:p>
        </p:txBody>
      </p:sp>
      <p:sp>
        <p:nvSpPr>
          <p:cNvPr id="7" name="Slide Number Placeholder 2">
            <a:extLst>
              <a:ext uri="{FF2B5EF4-FFF2-40B4-BE49-F238E27FC236}">
                <a16:creationId xmlns:a16="http://schemas.microsoft.com/office/drawing/2014/main" id="{DDA16E37-E266-4C92-8BE4-8C7C991D7264}"/>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16</a:t>
            </a:fld>
            <a:endParaRPr lang="en-IN"/>
          </a:p>
        </p:txBody>
      </p:sp>
      <p:sp>
        <p:nvSpPr>
          <p:cNvPr id="8" name="Title 1">
            <a:extLst>
              <a:ext uri="{FF2B5EF4-FFF2-40B4-BE49-F238E27FC236}">
                <a16:creationId xmlns:a16="http://schemas.microsoft.com/office/drawing/2014/main" id="{32806C35-DF4A-4D0E-B0D5-A7FB8A16C238}"/>
              </a:ext>
            </a:extLst>
          </p:cNvPr>
          <p:cNvSpPr txBox="1">
            <a:spLocks/>
          </p:cNvSpPr>
          <p:nvPr/>
        </p:nvSpPr>
        <p:spPr>
          <a:xfrm>
            <a:off x="2743200" y="28091"/>
            <a:ext cx="3048000" cy="676548"/>
          </a:xfrm>
          <a:prstGeom prst="rect">
            <a:avLst/>
          </a:prstGeom>
        </p:spPr>
        <p:txBody>
          <a:bodyPr>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latin typeface="Times New Roman" pitchFamily="18" charset="0"/>
                <a:cs typeface="Times New Roman" pitchFamily="18" charset="0"/>
              </a:rPr>
              <a:t>Module2 </a:t>
            </a:r>
            <a:endParaRPr lang="en-IN" b="1" dirty="0">
              <a:latin typeface="Times New Roman" pitchFamily="18" charset="0"/>
              <a:cs typeface="Times New Roman" pitchFamily="18" charset="0"/>
            </a:endParaRPr>
          </a:p>
        </p:txBody>
      </p:sp>
      <p:sp>
        <p:nvSpPr>
          <p:cNvPr id="9" name="Date Placeholder 3">
            <a:extLst>
              <a:ext uri="{FF2B5EF4-FFF2-40B4-BE49-F238E27FC236}">
                <a16:creationId xmlns:a16="http://schemas.microsoft.com/office/drawing/2014/main" id="{1F5D7C66-F9EA-4A4F-B749-D6D06B0B103D}"/>
              </a:ext>
            </a:extLst>
          </p:cNvPr>
          <p:cNvSpPr txBox="1">
            <a:spLocks/>
          </p:cNvSpPr>
          <p:nvPr/>
        </p:nvSpPr>
        <p:spPr>
          <a:xfrm>
            <a:off x="6400800" y="6356350"/>
            <a:ext cx="2289048"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22-03-2024</a:t>
            </a:fld>
            <a:endParaRPr lang="en-IN"/>
          </a:p>
        </p:txBody>
      </p:sp>
      <p:sp>
        <p:nvSpPr>
          <p:cNvPr id="10" name="Slide Number Placeholder 4">
            <a:extLst>
              <a:ext uri="{FF2B5EF4-FFF2-40B4-BE49-F238E27FC236}">
                <a16:creationId xmlns:a16="http://schemas.microsoft.com/office/drawing/2014/main" id="{EAF729DF-6325-47D7-8722-A35D1DF18D55}"/>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16</a:t>
            </a:fld>
            <a:endParaRPr lang="en-IN"/>
          </a:p>
        </p:txBody>
      </p:sp>
      <p:sp>
        <p:nvSpPr>
          <p:cNvPr id="11" name="Content Placeholder 2">
            <a:extLst>
              <a:ext uri="{FF2B5EF4-FFF2-40B4-BE49-F238E27FC236}">
                <a16:creationId xmlns:a16="http://schemas.microsoft.com/office/drawing/2014/main" id="{A268BDCB-8949-4EA6-BCC3-0A47AE8E7885}"/>
              </a:ext>
            </a:extLst>
          </p:cNvPr>
          <p:cNvSpPr txBox="1">
            <a:spLocks/>
          </p:cNvSpPr>
          <p:nvPr/>
        </p:nvSpPr>
        <p:spPr>
          <a:xfrm>
            <a:off x="228600" y="1738630"/>
            <a:ext cx="8686800" cy="4800600"/>
          </a:xfrm>
          <a:prstGeom prst="rect">
            <a:avLst/>
          </a:prstGeom>
        </p:spPr>
        <p:txBody>
          <a:bodyPr>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82296" indent="0" algn="just">
              <a:lnSpc>
                <a:spcPct val="150000"/>
              </a:lnSpc>
              <a:buFont typeface="Wingdings 3"/>
              <a:buNone/>
            </a:pPr>
            <a:r>
              <a:rPr lang="en-IN" sz="2400" b="1" dirty="0">
                <a:latin typeface="Times New Roman" pitchFamily="18" charset="0"/>
                <a:cs typeface="Times New Roman" pitchFamily="18" charset="0"/>
              </a:rPr>
              <a:t>4.Set the Epochs: </a:t>
            </a:r>
            <a:r>
              <a:rPr lang="en-IN" sz="2400" dirty="0">
                <a:latin typeface="Times New Roman" pitchFamily="18" charset="0"/>
                <a:cs typeface="Times New Roman" pitchFamily="18" charset="0"/>
              </a:rPr>
              <a:t>The number of epochs for training is set to 10.</a:t>
            </a:r>
          </a:p>
          <a:p>
            <a:pPr marL="82296" indent="0" algn="just">
              <a:lnSpc>
                <a:spcPct val="150000"/>
              </a:lnSpc>
              <a:buFont typeface="Wingdings 3"/>
              <a:buNone/>
            </a:pPr>
            <a:r>
              <a:rPr lang="en-IN" sz="2400" b="1" dirty="0">
                <a:latin typeface="Times New Roman" pitchFamily="18" charset="0"/>
                <a:cs typeface="Times New Roman" pitchFamily="18" charset="0"/>
              </a:rPr>
              <a:t>5. </a:t>
            </a:r>
            <a:r>
              <a:rPr lang="en-IN" sz="2400" dirty="0">
                <a:latin typeface="Times New Roman" pitchFamily="18" charset="0"/>
                <a:cs typeface="Times New Roman" pitchFamily="18" charset="0"/>
              </a:rPr>
              <a:t>Model is </a:t>
            </a:r>
            <a:r>
              <a:rPr lang="en-IN" sz="2400" b="1" dirty="0">
                <a:latin typeface="Times New Roman" pitchFamily="18" charset="0"/>
                <a:cs typeface="Times New Roman" pitchFamily="18" charset="0"/>
              </a:rPr>
              <a:t>trained </a:t>
            </a:r>
            <a:r>
              <a:rPr lang="en-IN" sz="2400" dirty="0">
                <a:latin typeface="Times New Roman" pitchFamily="18" charset="0"/>
                <a:cs typeface="Times New Roman" pitchFamily="18" charset="0"/>
              </a:rPr>
              <a:t>using </a:t>
            </a:r>
            <a:r>
              <a:rPr lang="en-IN" sz="2400" b="1" dirty="0">
                <a:latin typeface="Times New Roman" pitchFamily="18" charset="0"/>
                <a:cs typeface="Times New Roman" pitchFamily="18" charset="0"/>
              </a:rPr>
              <a:t>fit </a:t>
            </a:r>
            <a:r>
              <a:rPr lang="en-IN" sz="2400" dirty="0">
                <a:latin typeface="Times New Roman" pitchFamily="18" charset="0"/>
                <a:cs typeface="Times New Roman" pitchFamily="18" charset="0"/>
              </a:rPr>
              <a:t>method.</a:t>
            </a:r>
          </a:p>
          <a:p>
            <a:pPr marL="82296" indent="0" algn="just">
              <a:lnSpc>
                <a:spcPct val="150000"/>
              </a:lnSpc>
              <a:buFont typeface="Wingdings 3"/>
              <a:buNone/>
            </a:pPr>
            <a:r>
              <a:rPr lang="en-IN" sz="2400" b="1" dirty="0">
                <a:latin typeface="Times New Roman" pitchFamily="18" charset="0"/>
                <a:cs typeface="Times New Roman" pitchFamily="18" charset="0"/>
              </a:rPr>
              <a:t>6.</a:t>
            </a:r>
            <a:r>
              <a:rPr lang="en-IN" sz="2400" dirty="0">
                <a:latin typeface="Times New Roman" pitchFamily="18" charset="0"/>
                <a:cs typeface="Times New Roman" pitchFamily="18" charset="0"/>
              </a:rPr>
              <a:t>Passing validation data to fit method, model evaluates after each epoch.</a:t>
            </a:r>
          </a:p>
          <a:p>
            <a:pPr marL="82296" indent="0" algn="just">
              <a:lnSpc>
                <a:spcPct val="150000"/>
              </a:lnSpc>
              <a:buFont typeface="Wingdings 3"/>
              <a:buNone/>
            </a:pPr>
            <a:r>
              <a:rPr lang="en-IN" sz="2400" b="1" dirty="0">
                <a:latin typeface="Times New Roman" pitchFamily="18" charset="0"/>
                <a:cs typeface="Times New Roman" pitchFamily="18" charset="0"/>
              </a:rPr>
              <a:t>7.</a:t>
            </a:r>
            <a:r>
              <a:rPr lang="en-IN" sz="2400" dirty="0">
                <a:latin typeface="Times New Roman" pitchFamily="18" charset="0"/>
                <a:cs typeface="Times New Roman" pitchFamily="18" charset="0"/>
              </a:rPr>
              <a:t>The model is evaluated by accuracy measure.</a:t>
            </a:r>
            <a:endParaRPr lang="en-IN" sz="2400" b="1" dirty="0">
              <a:latin typeface="Times New Roman" pitchFamily="18" charset="0"/>
              <a:cs typeface="Times New Roman" pitchFamily="18" charset="0"/>
            </a:endParaRPr>
          </a:p>
        </p:txBody>
      </p:sp>
      <p:pic>
        <p:nvPicPr>
          <p:cNvPr id="12" name="Picture 2" descr="ICMSF-16">
            <a:extLst>
              <a:ext uri="{FF2B5EF4-FFF2-40B4-BE49-F238E27FC236}">
                <a16:creationId xmlns:a16="http://schemas.microsoft.com/office/drawing/2014/main" id="{7FCC8F7B-461B-4862-BD9E-5E79B6F351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944" y="0"/>
            <a:ext cx="2566056" cy="72393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3ED8329B-478E-4CA5-88C7-9DC1122D6A9E}"/>
              </a:ext>
            </a:extLst>
          </p:cNvPr>
          <p:cNvSpPr txBox="1">
            <a:spLocks/>
          </p:cNvSpPr>
          <p:nvPr/>
        </p:nvSpPr>
        <p:spPr>
          <a:xfrm>
            <a:off x="152400" y="553629"/>
            <a:ext cx="2286000" cy="676548"/>
          </a:xfrm>
          <a:prstGeom prst="rect">
            <a:avLst/>
          </a:prstGeom>
        </p:spPr>
        <p:txBody>
          <a:bodyPr>
            <a:normAutofit fontScale="92500"/>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latin typeface="Times New Roman" pitchFamily="18" charset="0"/>
                <a:cs typeface="Times New Roman" pitchFamily="18" charset="0"/>
              </a:rPr>
              <a:t>CNN contd..</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605471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86AE0-5985-42A0-AC90-9754802F6228}"/>
              </a:ext>
            </a:extLst>
          </p:cNvPr>
          <p:cNvSpPr>
            <a:spLocks noGrp="1"/>
          </p:cNvSpPr>
          <p:nvPr>
            <p:ph type="dt" sz="half" idx="10"/>
          </p:nvPr>
        </p:nvSpPr>
        <p:spPr/>
        <p:txBody>
          <a:bodyPr/>
          <a:lstStyle/>
          <a:p>
            <a:fld id="{EA606B66-9F57-4E70-B5E2-D65714184240}" type="datetime1">
              <a:rPr lang="en-IN" smtClean="0"/>
              <a:t>22-03-2024</a:t>
            </a:fld>
            <a:endParaRPr lang="en-IN"/>
          </a:p>
        </p:txBody>
      </p:sp>
      <p:sp>
        <p:nvSpPr>
          <p:cNvPr id="3" name="Slide Number Placeholder 2">
            <a:extLst>
              <a:ext uri="{FF2B5EF4-FFF2-40B4-BE49-F238E27FC236}">
                <a16:creationId xmlns:a16="http://schemas.microsoft.com/office/drawing/2014/main" id="{7321C352-C1BC-40CD-9093-32ED61BED2C3}"/>
              </a:ext>
            </a:extLst>
          </p:cNvPr>
          <p:cNvSpPr>
            <a:spLocks noGrp="1"/>
          </p:cNvSpPr>
          <p:nvPr>
            <p:ph type="sldNum" sz="quarter" idx="12"/>
          </p:nvPr>
        </p:nvSpPr>
        <p:spPr/>
        <p:txBody>
          <a:bodyPr/>
          <a:lstStyle/>
          <a:p>
            <a:fld id="{E24311CC-E1A4-45F4-8734-CE9E717F3737}" type="slidenum">
              <a:rPr lang="en-IN" smtClean="0"/>
              <a:t>17</a:t>
            </a:fld>
            <a:endParaRPr lang="en-IN"/>
          </a:p>
        </p:txBody>
      </p:sp>
      <p:pic>
        <p:nvPicPr>
          <p:cNvPr id="5" name="Picture 4">
            <a:extLst>
              <a:ext uri="{FF2B5EF4-FFF2-40B4-BE49-F238E27FC236}">
                <a16:creationId xmlns:a16="http://schemas.microsoft.com/office/drawing/2014/main" id="{B48FCF95-69A9-4B7A-82DC-711B39681110}"/>
              </a:ext>
            </a:extLst>
          </p:cNvPr>
          <p:cNvPicPr>
            <a:picLocks noChangeAspect="1"/>
          </p:cNvPicPr>
          <p:nvPr/>
        </p:nvPicPr>
        <p:blipFill>
          <a:blip r:embed="rId2"/>
          <a:stretch>
            <a:fillRect/>
          </a:stretch>
        </p:blipFill>
        <p:spPr>
          <a:xfrm>
            <a:off x="5600700" y="1981200"/>
            <a:ext cx="2590800" cy="1887396"/>
          </a:xfrm>
          <a:prstGeom prst="rect">
            <a:avLst/>
          </a:prstGeom>
        </p:spPr>
      </p:pic>
      <p:pic>
        <p:nvPicPr>
          <p:cNvPr id="7" name="Picture 6">
            <a:extLst>
              <a:ext uri="{FF2B5EF4-FFF2-40B4-BE49-F238E27FC236}">
                <a16:creationId xmlns:a16="http://schemas.microsoft.com/office/drawing/2014/main" id="{FBDACCEF-9E26-48FF-8CEC-3334FC127B41}"/>
              </a:ext>
            </a:extLst>
          </p:cNvPr>
          <p:cNvPicPr>
            <a:picLocks noChangeAspect="1"/>
          </p:cNvPicPr>
          <p:nvPr/>
        </p:nvPicPr>
        <p:blipFill>
          <a:blip r:embed="rId3"/>
          <a:stretch>
            <a:fillRect/>
          </a:stretch>
        </p:blipFill>
        <p:spPr>
          <a:xfrm>
            <a:off x="203600" y="813321"/>
            <a:ext cx="5319408" cy="3342128"/>
          </a:xfrm>
          <a:prstGeom prst="rect">
            <a:avLst/>
          </a:prstGeom>
        </p:spPr>
      </p:pic>
      <p:pic>
        <p:nvPicPr>
          <p:cNvPr id="9" name="Picture 8">
            <a:extLst>
              <a:ext uri="{FF2B5EF4-FFF2-40B4-BE49-F238E27FC236}">
                <a16:creationId xmlns:a16="http://schemas.microsoft.com/office/drawing/2014/main" id="{12ADC2E3-0EE7-4A50-8500-F13408E3B579}"/>
              </a:ext>
            </a:extLst>
          </p:cNvPr>
          <p:cNvPicPr>
            <a:picLocks noChangeAspect="1"/>
          </p:cNvPicPr>
          <p:nvPr/>
        </p:nvPicPr>
        <p:blipFill>
          <a:blip r:embed="rId4"/>
          <a:stretch>
            <a:fillRect/>
          </a:stretch>
        </p:blipFill>
        <p:spPr>
          <a:xfrm>
            <a:off x="5715000" y="150816"/>
            <a:ext cx="2362200" cy="1747381"/>
          </a:xfrm>
          <a:prstGeom prst="rect">
            <a:avLst/>
          </a:prstGeom>
        </p:spPr>
      </p:pic>
      <p:pic>
        <p:nvPicPr>
          <p:cNvPr id="11" name="Picture 10">
            <a:extLst>
              <a:ext uri="{FF2B5EF4-FFF2-40B4-BE49-F238E27FC236}">
                <a16:creationId xmlns:a16="http://schemas.microsoft.com/office/drawing/2014/main" id="{28ECB913-E872-44DB-A3B4-54468B4E2AFD}"/>
              </a:ext>
            </a:extLst>
          </p:cNvPr>
          <p:cNvPicPr>
            <a:picLocks noChangeAspect="1"/>
          </p:cNvPicPr>
          <p:nvPr/>
        </p:nvPicPr>
        <p:blipFill>
          <a:blip r:embed="rId5"/>
          <a:stretch>
            <a:fillRect/>
          </a:stretch>
        </p:blipFill>
        <p:spPr>
          <a:xfrm>
            <a:off x="308979" y="4648200"/>
            <a:ext cx="5227898" cy="1225372"/>
          </a:xfrm>
          <a:prstGeom prst="rect">
            <a:avLst/>
          </a:prstGeom>
        </p:spPr>
      </p:pic>
      <p:pic>
        <p:nvPicPr>
          <p:cNvPr id="13" name="Picture 12">
            <a:extLst>
              <a:ext uri="{FF2B5EF4-FFF2-40B4-BE49-F238E27FC236}">
                <a16:creationId xmlns:a16="http://schemas.microsoft.com/office/drawing/2014/main" id="{704B4E52-15C0-4078-9728-A07520804DE1}"/>
              </a:ext>
            </a:extLst>
          </p:cNvPr>
          <p:cNvPicPr>
            <a:picLocks noChangeAspect="1"/>
          </p:cNvPicPr>
          <p:nvPr/>
        </p:nvPicPr>
        <p:blipFill>
          <a:blip r:embed="rId6"/>
          <a:stretch>
            <a:fillRect/>
          </a:stretch>
        </p:blipFill>
        <p:spPr>
          <a:xfrm>
            <a:off x="5692262" y="3888235"/>
            <a:ext cx="2987374" cy="2350721"/>
          </a:xfrm>
          <a:prstGeom prst="rect">
            <a:avLst/>
          </a:prstGeom>
        </p:spPr>
      </p:pic>
      <p:sp>
        <p:nvSpPr>
          <p:cNvPr id="14" name="TextBox 13">
            <a:extLst>
              <a:ext uri="{FF2B5EF4-FFF2-40B4-BE49-F238E27FC236}">
                <a16:creationId xmlns:a16="http://schemas.microsoft.com/office/drawing/2014/main" id="{E821A9DD-E50A-4828-94B3-573B44ACC812}"/>
              </a:ext>
            </a:extLst>
          </p:cNvPr>
          <p:cNvSpPr txBox="1"/>
          <p:nvPr/>
        </p:nvSpPr>
        <p:spPr>
          <a:xfrm>
            <a:off x="533400" y="304800"/>
            <a:ext cx="3124200" cy="369332"/>
          </a:xfrm>
          <a:prstGeom prst="rect">
            <a:avLst/>
          </a:prstGeom>
          <a:noFill/>
        </p:spPr>
        <p:txBody>
          <a:bodyPr wrap="square" rtlCol="0">
            <a:spAutoFit/>
          </a:bodyPr>
          <a:lstStyle/>
          <a:p>
            <a:r>
              <a:rPr lang="en-IN" dirty="0"/>
              <a:t>CNN OUTPUTS: </a:t>
            </a:r>
          </a:p>
        </p:txBody>
      </p:sp>
    </p:spTree>
    <p:extLst>
      <p:ext uri="{BB962C8B-B14F-4D97-AF65-F5344CB8AC3E}">
        <p14:creationId xmlns:p14="http://schemas.microsoft.com/office/powerpoint/2010/main" val="1765227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A846B4-3C09-4B39-91B9-D71073C6A013}"/>
              </a:ext>
            </a:extLst>
          </p:cNvPr>
          <p:cNvSpPr>
            <a:spLocks noGrp="1"/>
          </p:cNvSpPr>
          <p:nvPr>
            <p:ph type="dt" sz="half" idx="10"/>
          </p:nvPr>
        </p:nvSpPr>
        <p:spPr/>
        <p:txBody>
          <a:bodyPr/>
          <a:lstStyle/>
          <a:p>
            <a:fld id="{EA606B66-9F57-4E70-B5E2-D65714184240}" type="datetime1">
              <a:rPr lang="en-IN" smtClean="0"/>
              <a:t>22-03-2024</a:t>
            </a:fld>
            <a:endParaRPr lang="en-IN"/>
          </a:p>
        </p:txBody>
      </p:sp>
      <p:sp>
        <p:nvSpPr>
          <p:cNvPr id="3" name="Slide Number Placeholder 2">
            <a:extLst>
              <a:ext uri="{FF2B5EF4-FFF2-40B4-BE49-F238E27FC236}">
                <a16:creationId xmlns:a16="http://schemas.microsoft.com/office/drawing/2014/main" id="{59D99753-7614-4042-B8CE-55BC028DE375}"/>
              </a:ext>
            </a:extLst>
          </p:cNvPr>
          <p:cNvSpPr>
            <a:spLocks noGrp="1"/>
          </p:cNvSpPr>
          <p:nvPr>
            <p:ph type="sldNum" sz="quarter" idx="12"/>
          </p:nvPr>
        </p:nvSpPr>
        <p:spPr/>
        <p:txBody>
          <a:bodyPr/>
          <a:lstStyle/>
          <a:p>
            <a:fld id="{E24311CC-E1A4-45F4-8734-CE9E717F3737}" type="slidenum">
              <a:rPr lang="en-IN" smtClean="0"/>
              <a:t>18</a:t>
            </a:fld>
            <a:endParaRPr lang="en-IN"/>
          </a:p>
        </p:txBody>
      </p:sp>
      <p:sp>
        <p:nvSpPr>
          <p:cNvPr id="4" name="Date Placeholder 1">
            <a:extLst>
              <a:ext uri="{FF2B5EF4-FFF2-40B4-BE49-F238E27FC236}">
                <a16:creationId xmlns:a16="http://schemas.microsoft.com/office/drawing/2014/main" id="{F5DAF2D9-9BA7-49A3-8318-A5DCFCB7EF5D}"/>
              </a:ext>
            </a:extLst>
          </p:cNvPr>
          <p:cNvSpPr txBox="1">
            <a:spLocks/>
          </p:cNvSpPr>
          <p:nvPr/>
        </p:nvSpPr>
        <p:spPr>
          <a:xfrm>
            <a:off x="6400800" y="6356350"/>
            <a:ext cx="2289048"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22-03-2024</a:t>
            </a:fld>
            <a:endParaRPr lang="en-IN"/>
          </a:p>
        </p:txBody>
      </p:sp>
      <p:sp>
        <p:nvSpPr>
          <p:cNvPr id="5" name="Slide Number Placeholder 2">
            <a:extLst>
              <a:ext uri="{FF2B5EF4-FFF2-40B4-BE49-F238E27FC236}">
                <a16:creationId xmlns:a16="http://schemas.microsoft.com/office/drawing/2014/main" id="{A1D3445F-0C3D-4EBE-851A-1CD14A2DD75C}"/>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18</a:t>
            </a:fld>
            <a:endParaRPr lang="en-IN"/>
          </a:p>
        </p:txBody>
      </p:sp>
      <p:sp>
        <p:nvSpPr>
          <p:cNvPr id="6" name="Title 1">
            <a:extLst>
              <a:ext uri="{FF2B5EF4-FFF2-40B4-BE49-F238E27FC236}">
                <a16:creationId xmlns:a16="http://schemas.microsoft.com/office/drawing/2014/main" id="{60B49756-872F-4811-BC99-8E4F0FB158D6}"/>
              </a:ext>
            </a:extLst>
          </p:cNvPr>
          <p:cNvSpPr txBox="1">
            <a:spLocks/>
          </p:cNvSpPr>
          <p:nvPr/>
        </p:nvSpPr>
        <p:spPr>
          <a:xfrm>
            <a:off x="2006436" y="114898"/>
            <a:ext cx="4805352" cy="676548"/>
          </a:xfrm>
          <a:prstGeom prst="rect">
            <a:avLst/>
          </a:prstGeom>
        </p:spPr>
        <p:txBody>
          <a:bodyPr>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latin typeface="Times New Roman" pitchFamily="18" charset="0"/>
                <a:cs typeface="Times New Roman" pitchFamily="18" charset="0"/>
              </a:rPr>
              <a:t>Module3</a:t>
            </a:r>
            <a:endParaRPr lang="en-IN" b="1" dirty="0">
              <a:latin typeface="Times New Roman" pitchFamily="18" charset="0"/>
              <a:cs typeface="Times New Roman" pitchFamily="18" charset="0"/>
            </a:endParaRPr>
          </a:p>
        </p:txBody>
      </p:sp>
      <p:sp>
        <p:nvSpPr>
          <p:cNvPr id="7" name="Date Placeholder 3">
            <a:extLst>
              <a:ext uri="{FF2B5EF4-FFF2-40B4-BE49-F238E27FC236}">
                <a16:creationId xmlns:a16="http://schemas.microsoft.com/office/drawing/2014/main" id="{C47435B8-C27E-4AE3-86B4-6D9D857326F7}"/>
              </a:ext>
            </a:extLst>
          </p:cNvPr>
          <p:cNvSpPr txBox="1">
            <a:spLocks/>
          </p:cNvSpPr>
          <p:nvPr/>
        </p:nvSpPr>
        <p:spPr>
          <a:xfrm>
            <a:off x="6400800" y="6356350"/>
            <a:ext cx="2289048"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22-03-2024</a:t>
            </a:fld>
            <a:endParaRPr lang="en-IN"/>
          </a:p>
        </p:txBody>
      </p:sp>
      <p:sp>
        <p:nvSpPr>
          <p:cNvPr id="8" name="Slide Number Placeholder 4">
            <a:extLst>
              <a:ext uri="{FF2B5EF4-FFF2-40B4-BE49-F238E27FC236}">
                <a16:creationId xmlns:a16="http://schemas.microsoft.com/office/drawing/2014/main" id="{B9E164DE-B5A5-40E5-ACA5-2D9330829F37}"/>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18</a:t>
            </a:fld>
            <a:endParaRPr lang="en-IN"/>
          </a:p>
        </p:txBody>
      </p:sp>
      <p:sp>
        <p:nvSpPr>
          <p:cNvPr id="9" name="Content Placeholder 2">
            <a:extLst>
              <a:ext uri="{FF2B5EF4-FFF2-40B4-BE49-F238E27FC236}">
                <a16:creationId xmlns:a16="http://schemas.microsoft.com/office/drawing/2014/main" id="{94F7AE01-AEFA-4558-8F97-76B861913A8B}"/>
              </a:ext>
            </a:extLst>
          </p:cNvPr>
          <p:cNvSpPr txBox="1">
            <a:spLocks/>
          </p:cNvSpPr>
          <p:nvPr/>
        </p:nvSpPr>
        <p:spPr>
          <a:xfrm>
            <a:off x="381000" y="1310524"/>
            <a:ext cx="8686800" cy="4800600"/>
          </a:xfrm>
          <a:prstGeom prst="rect">
            <a:avLst/>
          </a:prstGeom>
        </p:spPr>
        <p:txBody>
          <a:bodyPr>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82296" indent="0" algn="just">
              <a:lnSpc>
                <a:spcPct val="150000"/>
              </a:lnSpc>
              <a:buNone/>
            </a:pPr>
            <a:r>
              <a:rPr lang="en-IN" sz="2400" b="1" dirty="0">
                <a:latin typeface="Times New Roman" pitchFamily="18" charset="0"/>
                <a:cs typeface="Times New Roman" pitchFamily="18" charset="0"/>
              </a:rPr>
              <a:t>1.</a:t>
            </a:r>
            <a:r>
              <a:rPr lang="en-IN" sz="2400" dirty="0">
                <a:latin typeface="Times New Roman" pitchFamily="18" charset="0"/>
                <a:cs typeface="Times New Roman" pitchFamily="18" charset="0"/>
              </a:rPr>
              <a:t>The data is processed using </a:t>
            </a:r>
            <a:r>
              <a:rPr lang="en-IN" sz="2400" b="1" dirty="0">
                <a:latin typeface="Times New Roman" pitchFamily="18" charset="0"/>
                <a:cs typeface="Times New Roman" pitchFamily="18" charset="0"/>
              </a:rPr>
              <a:t>CountVectorizer</a:t>
            </a:r>
            <a:r>
              <a:rPr lang="en-IN" sz="2400" dirty="0">
                <a:latin typeface="Times New Roman" pitchFamily="18" charset="0"/>
                <a:cs typeface="Times New Roman" pitchFamily="18" charset="0"/>
              </a:rPr>
              <a:t> which converts collection of text documents to a matrix of token counts.</a:t>
            </a:r>
          </a:p>
          <a:p>
            <a:pPr marL="82296" indent="0" algn="just">
              <a:lnSpc>
                <a:spcPct val="150000"/>
              </a:lnSpc>
              <a:buNone/>
            </a:pPr>
            <a:r>
              <a:rPr lang="en-IN" sz="2400" b="1" dirty="0">
                <a:latin typeface="Times New Roman" pitchFamily="18" charset="0"/>
                <a:cs typeface="Times New Roman" pitchFamily="18" charset="0"/>
              </a:rPr>
              <a:t>2. </a:t>
            </a:r>
            <a:r>
              <a:rPr lang="en-IN" sz="2400" dirty="0">
                <a:latin typeface="Times New Roman" pitchFamily="18" charset="0"/>
                <a:cs typeface="Times New Roman" pitchFamily="18" charset="0"/>
              </a:rPr>
              <a:t>Now a </a:t>
            </a:r>
            <a:r>
              <a:rPr lang="en-IN" sz="2400" b="1" dirty="0">
                <a:latin typeface="Times New Roman" pitchFamily="18" charset="0"/>
                <a:cs typeface="Times New Roman" pitchFamily="18" charset="0"/>
              </a:rPr>
              <a:t>RandomForestClassifier </a:t>
            </a:r>
            <a:r>
              <a:rPr lang="en-IN" sz="2400" dirty="0">
                <a:latin typeface="Times New Roman" pitchFamily="18" charset="0"/>
                <a:cs typeface="Times New Roman" pitchFamily="18" charset="0"/>
              </a:rPr>
              <a:t>is created with </a:t>
            </a:r>
            <a:r>
              <a:rPr lang="en-IN" sz="2400" b="1" dirty="0">
                <a:latin typeface="Times New Roman" pitchFamily="18" charset="0"/>
                <a:cs typeface="Times New Roman" pitchFamily="18" charset="0"/>
              </a:rPr>
              <a:t>n_estimators=1</a:t>
            </a:r>
            <a:r>
              <a:rPr lang="en-IN" sz="2400" dirty="0">
                <a:latin typeface="Times New Roman" pitchFamily="18" charset="0"/>
                <a:cs typeface="Times New Roman" pitchFamily="18" charset="0"/>
              </a:rPr>
              <a:t> and the model is fitted by X_train and y_train and then the model is tested on X_test and accuracy is observed.</a:t>
            </a:r>
          </a:p>
          <a:p>
            <a:pPr marL="82296" indent="0" algn="just">
              <a:lnSpc>
                <a:spcPct val="150000"/>
              </a:lnSpc>
              <a:buNone/>
            </a:pPr>
            <a:r>
              <a:rPr lang="en-IN" sz="2400" b="1" dirty="0">
                <a:latin typeface="Times New Roman" pitchFamily="18" charset="0"/>
                <a:cs typeface="Times New Roman" pitchFamily="18" charset="0"/>
              </a:rPr>
              <a:t>3.</a:t>
            </a:r>
            <a:r>
              <a:rPr lang="en-IN" sz="2400" dirty="0">
                <a:latin typeface="Times New Roman" pitchFamily="18" charset="0"/>
                <a:cs typeface="Times New Roman" pitchFamily="18" charset="0"/>
              </a:rPr>
              <a:t>Similarly </a:t>
            </a:r>
            <a:r>
              <a:rPr lang="en-IN" sz="2400" b="1" dirty="0">
                <a:latin typeface="Times New Roman" pitchFamily="18" charset="0"/>
                <a:cs typeface="Times New Roman" pitchFamily="18" charset="0"/>
              </a:rPr>
              <a:t>DecisionTreeClassifier </a:t>
            </a:r>
            <a:r>
              <a:rPr lang="en-IN" sz="2400" dirty="0">
                <a:latin typeface="Times New Roman" pitchFamily="18" charset="0"/>
                <a:cs typeface="Times New Roman" pitchFamily="18" charset="0"/>
              </a:rPr>
              <a:t>is created with </a:t>
            </a:r>
            <a:r>
              <a:rPr lang="en-IN" sz="2400" b="1" dirty="0">
                <a:latin typeface="Times New Roman" pitchFamily="18" charset="0"/>
                <a:cs typeface="Times New Roman" pitchFamily="18" charset="0"/>
              </a:rPr>
              <a:t>criterion=‘entropy’, random_state=0,max_depth=3 </a:t>
            </a:r>
            <a:r>
              <a:rPr lang="en-IN" sz="2400" dirty="0">
                <a:latin typeface="Times New Roman" pitchFamily="18" charset="0"/>
                <a:cs typeface="Times New Roman" pitchFamily="18" charset="0"/>
              </a:rPr>
              <a:t>and model is trained, tested and evaluated</a:t>
            </a:r>
            <a:r>
              <a:rPr lang="en-IN" sz="2400" b="1" dirty="0">
                <a:latin typeface="Times New Roman" pitchFamily="18" charset="0"/>
                <a:cs typeface="Times New Roman" pitchFamily="18" charset="0"/>
              </a:rPr>
              <a:t>.</a:t>
            </a:r>
          </a:p>
          <a:p>
            <a:pPr marL="82296" indent="0" algn="just">
              <a:lnSpc>
                <a:spcPct val="150000"/>
              </a:lnSpc>
              <a:buNone/>
            </a:pPr>
            <a:endParaRPr lang="en-IN" sz="2400" dirty="0">
              <a:latin typeface="Times New Roman" pitchFamily="18" charset="0"/>
              <a:cs typeface="Times New Roman" pitchFamily="18" charset="0"/>
            </a:endParaRPr>
          </a:p>
          <a:p>
            <a:pPr marL="82296" indent="0" algn="just">
              <a:lnSpc>
                <a:spcPct val="150000"/>
              </a:lnSpc>
              <a:buNone/>
            </a:pPr>
            <a:endParaRPr lang="en-IN" sz="2400" dirty="0">
              <a:latin typeface="Times New Roman" pitchFamily="18" charset="0"/>
              <a:cs typeface="Times New Roman" pitchFamily="18" charset="0"/>
            </a:endParaRPr>
          </a:p>
        </p:txBody>
      </p:sp>
      <p:pic>
        <p:nvPicPr>
          <p:cNvPr id="10" name="Picture 2" descr="ICMSF-16">
            <a:extLst>
              <a:ext uri="{FF2B5EF4-FFF2-40B4-BE49-F238E27FC236}">
                <a16:creationId xmlns:a16="http://schemas.microsoft.com/office/drawing/2014/main" id="{687A1F3A-BEEB-4580-9E3A-057190510C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944" y="0"/>
            <a:ext cx="2566056" cy="72393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4227925E-5431-4184-AAC7-F5249AD0C6F1}"/>
              </a:ext>
            </a:extLst>
          </p:cNvPr>
          <p:cNvSpPr txBox="1">
            <a:spLocks/>
          </p:cNvSpPr>
          <p:nvPr/>
        </p:nvSpPr>
        <p:spPr>
          <a:xfrm>
            <a:off x="303993" y="889559"/>
            <a:ext cx="4572000" cy="676548"/>
          </a:xfrm>
          <a:prstGeom prst="rect">
            <a:avLst/>
          </a:prstGeom>
        </p:spPr>
        <p:txBody>
          <a:bodyPr>
            <a:normAutofit fontScale="70000" lnSpcReduction="20000"/>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latin typeface="Times New Roman" pitchFamily="18" charset="0"/>
                <a:cs typeface="Times New Roman" pitchFamily="18" charset="0"/>
              </a:rPr>
              <a:t>Random Forest and Decision Tree: </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796264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A449DC-2C3D-4A26-B02B-E972B4F2E8C9}"/>
              </a:ext>
            </a:extLst>
          </p:cNvPr>
          <p:cNvSpPr>
            <a:spLocks noGrp="1"/>
          </p:cNvSpPr>
          <p:nvPr>
            <p:ph type="dt" sz="half" idx="10"/>
          </p:nvPr>
        </p:nvSpPr>
        <p:spPr/>
        <p:txBody>
          <a:bodyPr/>
          <a:lstStyle/>
          <a:p>
            <a:fld id="{EA606B66-9F57-4E70-B5E2-D65714184240}" type="datetime1">
              <a:rPr lang="en-IN" smtClean="0"/>
              <a:t>23-03-2024</a:t>
            </a:fld>
            <a:endParaRPr lang="en-IN"/>
          </a:p>
        </p:txBody>
      </p:sp>
      <p:sp>
        <p:nvSpPr>
          <p:cNvPr id="3" name="Slide Number Placeholder 2">
            <a:extLst>
              <a:ext uri="{FF2B5EF4-FFF2-40B4-BE49-F238E27FC236}">
                <a16:creationId xmlns:a16="http://schemas.microsoft.com/office/drawing/2014/main" id="{5EC92EEC-2EF4-4FC8-B56F-7A38E821B566}"/>
              </a:ext>
            </a:extLst>
          </p:cNvPr>
          <p:cNvSpPr>
            <a:spLocks noGrp="1"/>
          </p:cNvSpPr>
          <p:nvPr>
            <p:ph type="sldNum" sz="quarter" idx="12"/>
          </p:nvPr>
        </p:nvSpPr>
        <p:spPr/>
        <p:txBody>
          <a:bodyPr/>
          <a:lstStyle/>
          <a:p>
            <a:fld id="{E24311CC-E1A4-45F4-8734-CE9E717F3737}" type="slidenum">
              <a:rPr lang="en-IN" smtClean="0"/>
              <a:t>19</a:t>
            </a:fld>
            <a:endParaRPr lang="en-IN"/>
          </a:p>
        </p:txBody>
      </p:sp>
      <p:pic>
        <p:nvPicPr>
          <p:cNvPr id="5" name="Picture 4">
            <a:extLst>
              <a:ext uri="{FF2B5EF4-FFF2-40B4-BE49-F238E27FC236}">
                <a16:creationId xmlns:a16="http://schemas.microsoft.com/office/drawing/2014/main" id="{8796BBD5-13F5-4AE5-A9DB-D24602CA7D1E}"/>
              </a:ext>
            </a:extLst>
          </p:cNvPr>
          <p:cNvPicPr>
            <a:picLocks noChangeAspect="1"/>
          </p:cNvPicPr>
          <p:nvPr/>
        </p:nvPicPr>
        <p:blipFill>
          <a:blip r:embed="rId2"/>
          <a:stretch>
            <a:fillRect/>
          </a:stretch>
        </p:blipFill>
        <p:spPr>
          <a:xfrm>
            <a:off x="228601" y="304800"/>
            <a:ext cx="3984015" cy="1052709"/>
          </a:xfrm>
          <a:prstGeom prst="rect">
            <a:avLst/>
          </a:prstGeom>
        </p:spPr>
      </p:pic>
      <p:pic>
        <p:nvPicPr>
          <p:cNvPr id="7" name="Picture 6">
            <a:extLst>
              <a:ext uri="{FF2B5EF4-FFF2-40B4-BE49-F238E27FC236}">
                <a16:creationId xmlns:a16="http://schemas.microsoft.com/office/drawing/2014/main" id="{DCA6453C-29AE-4EC5-A29F-5DA188DBA0EC}"/>
              </a:ext>
            </a:extLst>
          </p:cNvPr>
          <p:cNvPicPr>
            <a:picLocks noChangeAspect="1"/>
          </p:cNvPicPr>
          <p:nvPr/>
        </p:nvPicPr>
        <p:blipFill>
          <a:blip r:embed="rId3"/>
          <a:stretch>
            <a:fillRect/>
          </a:stretch>
        </p:blipFill>
        <p:spPr>
          <a:xfrm>
            <a:off x="206985" y="1618994"/>
            <a:ext cx="4005631" cy="4241256"/>
          </a:xfrm>
          <a:prstGeom prst="rect">
            <a:avLst/>
          </a:prstGeom>
        </p:spPr>
      </p:pic>
      <p:pic>
        <p:nvPicPr>
          <p:cNvPr id="9" name="Picture 8">
            <a:extLst>
              <a:ext uri="{FF2B5EF4-FFF2-40B4-BE49-F238E27FC236}">
                <a16:creationId xmlns:a16="http://schemas.microsoft.com/office/drawing/2014/main" id="{B4C674D8-4CA1-404E-88E4-7FA57614EB01}"/>
              </a:ext>
            </a:extLst>
          </p:cNvPr>
          <p:cNvPicPr>
            <a:picLocks noChangeAspect="1"/>
          </p:cNvPicPr>
          <p:nvPr/>
        </p:nvPicPr>
        <p:blipFill>
          <a:blip r:embed="rId4"/>
          <a:stretch>
            <a:fillRect/>
          </a:stretch>
        </p:blipFill>
        <p:spPr>
          <a:xfrm>
            <a:off x="4419600" y="914400"/>
            <a:ext cx="4594730" cy="4324606"/>
          </a:xfrm>
          <a:prstGeom prst="rect">
            <a:avLst/>
          </a:prstGeom>
        </p:spPr>
      </p:pic>
    </p:spTree>
    <p:extLst>
      <p:ext uri="{BB962C8B-B14F-4D97-AF65-F5344CB8AC3E}">
        <p14:creationId xmlns:p14="http://schemas.microsoft.com/office/powerpoint/2010/main" val="2976038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1AC9A-666F-4CBB-95F3-746D08A3FD92}"/>
              </a:ext>
            </a:extLst>
          </p:cNvPr>
          <p:cNvSpPr>
            <a:spLocks noGrp="1"/>
          </p:cNvSpPr>
          <p:nvPr>
            <p:ph type="dt" sz="half" idx="10"/>
          </p:nvPr>
        </p:nvSpPr>
        <p:spPr/>
        <p:txBody>
          <a:bodyPr/>
          <a:lstStyle/>
          <a:p>
            <a:fld id="{EA606B66-9F57-4E70-B5E2-D65714184240}" type="datetime1">
              <a:rPr lang="en-IN" smtClean="0"/>
              <a:t>22-03-2024</a:t>
            </a:fld>
            <a:endParaRPr lang="en-IN"/>
          </a:p>
        </p:txBody>
      </p:sp>
      <p:sp>
        <p:nvSpPr>
          <p:cNvPr id="3" name="Slide Number Placeholder 2">
            <a:extLst>
              <a:ext uri="{FF2B5EF4-FFF2-40B4-BE49-F238E27FC236}">
                <a16:creationId xmlns:a16="http://schemas.microsoft.com/office/drawing/2014/main" id="{43673B96-64FA-46F0-94B0-DD6D32EBEB0C}"/>
              </a:ext>
            </a:extLst>
          </p:cNvPr>
          <p:cNvSpPr>
            <a:spLocks noGrp="1"/>
          </p:cNvSpPr>
          <p:nvPr>
            <p:ph type="sldNum" sz="quarter" idx="12"/>
          </p:nvPr>
        </p:nvSpPr>
        <p:spPr/>
        <p:txBody>
          <a:bodyPr/>
          <a:lstStyle/>
          <a:p>
            <a:fld id="{E24311CC-E1A4-45F4-8734-CE9E717F3737}" type="slidenum">
              <a:rPr lang="en-IN" smtClean="0"/>
              <a:t>2</a:t>
            </a:fld>
            <a:endParaRPr lang="en-IN"/>
          </a:p>
        </p:txBody>
      </p:sp>
      <p:sp>
        <p:nvSpPr>
          <p:cNvPr id="4" name="Title 1">
            <a:extLst>
              <a:ext uri="{FF2B5EF4-FFF2-40B4-BE49-F238E27FC236}">
                <a16:creationId xmlns:a16="http://schemas.microsoft.com/office/drawing/2014/main" id="{2C6E90E9-970E-481A-9078-CFAB153B311C}"/>
              </a:ext>
            </a:extLst>
          </p:cNvPr>
          <p:cNvSpPr txBox="1">
            <a:spLocks/>
          </p:cNvSpPr>
          <p:nvPr/>
        </p:nvSpPr>
        <p:spPr>
          <a:xfrm>
            <a:off x="304800" y="228600"/>
            <a:ext cx="8412480" cy="685800"/>
          </a:xfrm>
          <a:prstGeom prst="rect">
            <a:avLst/>
          </a:prstGeom>
        </p:spPr>
        <p:txBody>
          <a:bodyPr>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latin typeface="Times New Roman" pitchFamily="18" charset="0"/>
                <a:cs typeface="Times New Roman" pitchFamily="18" charset="0"/>
              </a:rPr>
              <a:t>BASE PAPER </a:t>
            </a:r>
            <a:endParaRPr lang="en-IN" b="1" dirty="0">
              <a:latin typeface="Times New Roman" pitchFamily="18" charset="0"/>
              <a:cs typeface="Times New Roman" pitchFamily="18" charset="0"/>
            </a:endParaRPr>
          </a:p>
        </p:txBody>
      </p:sp>
      <p:sp>
        <p:nvSpPr>
          <p:cNvPr id="5" name="Date Placeholder 3">
            <a:extLst>
              <a:ext uri="{FF2B5EF4-FFF2-40B4-BE49-F238E27FC236}">
                <a16:creationId xmlns:a16="http://schemas.microsoft.com/office/drawing/2014/main" id="{F7033813-2045-4F89-8306-CC4278B8B80D}"/>
              </a:ext>
            </a:extLst>
          </p:cNvPr>
          <p:cNvSpPr txBox="1">
            <a:spLocks/>
          </p:cNvSpPr>
          <p:nvPr/>
        </p:nvSpPr>
        <p:spPr>
          <a:xfrm>
            <a:off x="6400800" y="6356350"/>
            <a:ext cx="2289048"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22-03-2024</a:t>
            </a:fld>
            <a:endParaRPr lang="en-IN"/>
          </a:p>
        </p:txBody>
      </p:sp>
      <p:sp>
        <p:nvSpPr>
          <p:cNvPr id="6" name="Slide Number Placeholder 4">
            <a:extLst>
              <a:ext uri="{FF2B5EF4-FFF2-40B4-BE49-F238E27FC236}">
                <a16:creationId xmlns:a16="http://schemas.microsoft.com/office/drawing/2014/main" id="{049A8F75-3186-4E48-B5B3-EC27D054FF77}"/>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a:t>
            </a:fld>
            <a:endParaRPr lang="en-IN"/>
          </a:p>
        </p:txBody>
      </p:sp>
      <p:sp>
        <p:nvSpPr>
          <p:cNvPr id="7" name="Content Placeholder 2">
            <a:extLst>
              <a:ext uri="{FF2B5EF4-FFF2-40B4-BE49-F238E27FC236}">
                <a16:creationId xmlns:a16="http://schemas.microsoft.com/office/drawing/2014/main" id="{E9B415FB-F7A1-4B2E-AA40-21189EF460E4}"/>
              </a:ext>
            </a:extLst>
          </p:cNvPr>
          <p:cNvSpPr txBox="1">
            <a:spLocks/>
          </p:cNvSpPr>
          <p:nvPr/>
        </p:nvSpPr>
        <p:spPr>
          <a:xfrm>
            <a:off x="152400" y="1295400"/>
            <a:ext cx="8991600" cy="5105400"/>
          </a:xfrm>
          <a:prstGeom prst="rect">
            <a:avLst/>
          </a:prstGeom>
        </p:spPr>
        <p:txBody>
          <a:bodyPr>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nSpc>
                <a:spcPct val="150000"/>
              </a:lnSpc>
            </a:pPr>
            <a:r>
              <a:rPr lang="en-US" sz="2400" b="1" dirty="0">
                <a:latin typeface="Times New Roman" pitchFamily="18" charset="0"/>
                <a:cs typeface="Times New Roman" pitchFamily="18" charset="0"/>
              </a:rPr>
              <a:t>Base Paper Title: </a:t>
            </a:r>
            <a:r>
              <a:rPr lang="en-US" sz="2400" dirty="0">
                <a:latin typeface="Times New Roman" pitchFamily="18" charset="0"/>
                <a:cs typeface="Times New Roman" pitchFamily="18" charset="0"/>
              </a:rPr>
              <a:t>F-Classify</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Fuzzy Rule Based Classification 			         Method for Privacy Preservation of Multiple 			         Sensitive Attributes</a:t>
            </a:r>
          </a:p>
          <a:p>
            <a:pPr>
              <a:lnSpc>
                <a:spcPct val="150000"/>
              </a:lnSpc>
            </a:pPr>
            <a:r>
              <a:rPr lang="en-US" sz="2400" b="1" dirty="0">
                <a:latin typeface="Times New Roman" pitchFamily="18" charset="0"/>
                <a:cs typeface="Times New Roman" pitchFamily="18" charset="0"/>
              </a:rPr>
              <a:t>Journal Name</a:t>
            </a:r>
            <a:r>
              <a:rPr lang="en-US" sz="2400" dirty="0">
                <a:latin typeface="Times New Roman" pitchFamily="18" charset="0"/>
                <a:cs typeface="Times New Roman" pitchFamily="18" charset="0"/>
              </a:rPr>
              <a:t>:     Sensors</a:t>
            </a:r>
          </a:p>
          <a:p>
            <a:pPr>
              <a:lnSpc>
                <a:spcPct val="150000"/>
              </a:lnSpc>
            </a:pPr>
            <a:r>
              <a:rPr lang="en-US" sz="2400" b="1" dirty="0">
                <a:latin typeface="Times New Roman" pitchFamily="18" charset="0"/>
                <a:cs typeface="Times New Roman" pitchFamily="18" charset="0"/>
              </a:rPr>
              <a:t>Year of Publication</a:t>
            </a:r>
            <a:r>
              <a:rPr lang="en-US" sz="2400" dirty="0">
                <a:latin typeface="Times New Roman" pitchFamily="18" charset="0"/>
                <a:cs typeface="Times New Roman" pitchFamily="18" charset="0"/>
              </a:rPr>
              <a:t>: 2021</a:t>
            </a:r>
          </a:p>
          <a:p>
            <a:pPr>
              <a:lnSpc>
                <a:spcPct val="150000"/>
              </a:lnSpc>
            </a:pPr>
            <a:r>
              <a:rPr lang="en-US" sz="2400" b="1" dirty="0">
                <a:latin typeface="Times New Roman" pitchFamily="18" charset="0"/>
                <a:cs typeface="Times New Roman" pitchFamily="18" charset="0"/>
              </a:rPr>
              <a:t>Publisher Name</a:t>
            </a:r>
            <a:r>
              <a:rPr lang="en-US" sz="2400" dirty="0">
                <a:latin typeface="Times New Roman" pitchFamily="18" charset="0"/>
                <a:cs typeface="Times New Roman" pitchFamily="18" charset="0"/>
              </a:rPr>
              <a:t>:    MDPI</a:t>
            </a:r>
          </a:p>
          <a:p>
            <a:pPr marL="0" indent="0">
              <a:lnSpc>
                <a:spcPct val="150000"/>
              </a:lnSpc>
              <a:buNone/>
            </a:pPr>
            <a:endParaRPr lang="en-IN" sz="2400" dirty="0">
              <a:latin typeface="Times New Roman" pitchFamily="18" charset="0"/>
              <a:cs typeface="Times New Roman" pitchFamily="18" charset="0"/>
            </a:endParaRPr>
          </a:p>
        </p:txBody>
      </p:sp>
      <p:pic>
        <p:nvPicPr>
          <p:cNvPr id="8" name="Picture 2" descr="ICMSF-16">
            <a:extLst>
              <a:ext uri="{FF2B5EF4-FFF2-40B4-BE49-F238E27FC236}">
                <a16:creationId xmlns:a16="http://schemas.microsoft.com/office/drawing/2014/main" id="{E475545D-4390-4FA2-8A2C-E3958AFC2B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944" y="0"/>
            <a:ext cx="2566056" cy="72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80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0CF57A-023B-419D-8498-1A9FC156D953}"/>
              </a:ext>
            </a:extLst>
          </p:cNvPr>
          <p:cNvSpPr>
            <a:spLocks noGrp="1"/>
          </p:cNvSpPr>
          <p:nvPr>
            <p:ph type="dt" sz="half" idx="10"/>
          </p:nvPr>
        </p:nvSpPr>
        <p:spPr/>
        <p:txBody>
          <a:bodyPr/>
          <a:lstStyle/>
          <a:p>
            <a:fld id="{EA606B66-9F57-4E70-B5E2-D65714184240}" type="datetime1">
              <a:rPr lang="en-IN" smtClean="0"/>
              <a:t>22-03-2024</a:t>
            </a:fld>
            <a:endParaRPr lang="en-IN"/>
          </a:p>
        </p:txBody>
      </p:sp>
      <p:sp>
        <p:nvSpPr>
          <p:cNvPr id="3" name="Slide Number Placeholder 2">
            <a:extLst>
              <a:ext uri="{FF2B5EF4-FFF2-40B4-BE49-F238E27FC236}">
                <a16:creationId xmlns:a16="http://schemas.microsoft.com/office/drawing/2014/main" id="{3411D4AF-8E34-4E48-A419-E22C6895EA52}"/>
              </a:ext>
            </a:extLst>
          </p:cNvPr>
          <p:cNvSpPr>
            <a:spLocks noGrp="1"/>
          </p:cNvSpPr>
          <p:nvPr>
            <p:ph type="sldNum" sz="quarter" idx="12"/>
          </p:nvPr>
        </p:nvSpPr>
        <p:spPr/>
        <p:txBody>
          <a:bodyPr/>
          <a:lstStyle/>
          <a:p>
            <a:fld id="{E24311CC-E1A4-45F4-8734-CE9E717F3737}" type="slidenum">
              <a:rPr lang="en-IN" smtClean="0"/>
              <a:t>20</a:t>
            </a:fld>
            <a:endParaRPr lang="en-IN"/>
          </a:p>
        </p:txBody>
      </p:sp>
      <p:sp>
        <p:nvSpPr>
          <p:cNvPr id="4" name="Date Placeholder 1">
            <a:extLst>
              <a:ext uri="{FF2B5EF4-FFF2-40B4-BE49-F238E27FC236}">
                <a16:creationId xmlns:a16="http://schemas.microsoft.com/office/drawing/2014/main" id="{34AD06D8-2685-4CC0-9E29-AD73B52D83AE}"/>
              </a:ext>
            </a:extLst>
          </p:cNvPr>
          <p:cNvSpPr txBox="1">
            <a:spLocks/>
          </p:cNvSpPr>
          <p:nvPr/>
        </p:nvSpPr>
        <p:spPr>
          <a:xfrm>
            <a:off x="6400800" y="6356350"/>
            <a:ext cx="2289048"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22-03-2024</a:t>
            </a:fld>
            <a:endParaRPr lang="en-IN"/>
          </a:p>
        </p:txBody>
      </p:sp>
      <p:sp>
        <p:nvSpPr>
          <p:cNvPr id="5" name="Slide Number Placeholder 2">
            <a:extLst>
              <a:ext uri="{FF2B5EF4-FFF2-40B4-BE49-F238E27FC236}">
                <a16:creationId xmlns:a16="http://schemas.microsoft.com/office/drawing/2014/main" id="{EE78A40A-7C91-4A52-8038-4DBB7D4345D8}"/>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20</a:t>
            </a:fld>
            <a:endParaRPr lang="en-IN"/>
          </a:p>
        </p:txBody>
      </p:sp>
      <p:sp>
        <p:nvSpPr>
          <p:cNvPr id="6" name="Title 1">
            <a:extLst>
              <a:ext uri="{FF2B5EF4-FFF2-40B4-BE49-F238E27FC236}">
                <a16:creationId xmlns:a16="http://schemas.microsoft.com/office/drawing/2014/main" id="{3FDB329B-D862-4555-BF46-F9103F2AACC7}"/>
              </a:ext>
            </a:extLst>
          </p:cNvPr>
          <p:cNvSpPr txBox="1">
            <a:spLocks/>
          </p:cNvSpPr>
          <p:nvPr/>
        </p:nvSpPr>
        <p:spPr>
          <a:xfrm>
            <a:off x="2006436" y="114898"/>
            <a:ext cx="4805352" cy="676548"/>
          </a:xfrm>
          <a:prstGeom prst="rect">
            <a:avLst/>
          </a:prstGeom>
        </p:spPr>
        <p:txBody>
          <a:bodyPr>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latin typeface="Times New Roman" pitchFamily="18" charset="0"/>
                <a:cs typeface="Times New Roman" pitchFamily="18" charset="0"/>
              </a:rPr>
              <a:t>Module4</a:t>
            </a:r>
            <a:endParaRPr lang="en-IN" b="1" dirty="0">
              <a:latin typeface="Times New Roman" pitchFamily="18" charset="0"/>
              <a:cs typeface="Times New Roman" pitchFamily="18" charset="0"/>
            </a:endParaRPr>
          </a:p>
        </p:txBody>
      </p:sp>
      <p:sp>
        <p:nvSpPr>
          <p:cNvPr id="7" name="Date Placeholder 3">
            <a:extLst>
              <a:ext uri="{FF2B5EF4-FFF2-40B4-BE49-F238E27FC236}">
                <a16:creationId xmlns:a16="http://schemas.microsoft.com/office/drawing/2014/main" id="{2CDCC1FF-1229-4E0F-99B6-F82D06C68310}"/>
              </a:ext>
            </a:extLst>
          </p:cNvPr>
          <p:cNvSpPr txBox="1">
            <a:spLocks/>
          </p:cNvSpPr>
          <p:nvPr/>
        </p:nvSpPr>
        <p:spPr>
          <a:xfrm>
            <a:off x="6400800" y="6356350"/>
            <a:ext cx="2289048"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22-03-2024</a:t>
            </a:fld>
            <a:endParaRPr lang="en-IN"/>
          </a:p>
        </p:txBody>
      </p:sp>
      <p:sp>
        <p:nvSpPr>
          <p:cNvPr id="8" name="Slide Number Placeholder 4">
            <a:extLst>
              <a:ext uri="{FF2B5EF4-FFF2-40B4-BE49-F238E27FC236}">
                <a16:creationId xmlns:a16="http://schemas.microsoft.com/office/drawing/2014/main" id="{5DCBE3A7-48EC-4F2A-BF52-568F3A850DE6}"/>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20</a:t>
            </a:fld>
            <a:endParaRPr lang="en-IN"/>
          </a:p>
        </p:txBody>
      </p:sp>
      <p:sp>
        <p:nvSpPr>
          <p:cNvPr id="9" name="Content Placeholder 2">
            <a:extLst>
              <a:ext uri="{FF2B5EF4-FFF2-40B4-BE49-F238E27FC236}">
                <a16:creationId xmlns:a16="http://schemas.microsoft.com/office/drawing/2014/main" id="{5C56EC72-6B78-464E-803D-3E7A1D4111E7}"/>
              </a:ext>
            </a:extLst>
          </p:cNvPr>
          <p:cNvSpPr txBox="1">
            <a:spLocks/>
          </p:cNvSpPr>
          <p:nvPr/>
        </p:nvSpPr>
        <p:spPr>
          <a:xfrm>
            <a:off x="381000" y="1310524"/>
            <a:ext cx="8686800" cy="4800600"/>
          </a:xfrm>
          <a:prstGeom prst="rect">
            <a:avLst/>
          </a:prstGeom>
        </p:spPr>
        <p:txBody>
          <a:bodyPr>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82296" indent="0" algn="just">
              <a:lnSpc>
                <a:spcPct val="150000"/>
              </a:lnSpc>
              <a:buFont typeface="Wingdings 3"/>
              <a:buNone/>
            </a:pPr>
            <a:endParaRPr lang="en-IN" sz="2400" b="1" dirty="0">
              <a:latin typeface="Times New Roman" pitchFamily="18" charset="0"/>
              <a:cs typeface="Times New Roman" pitchFamily="18" charset="0"/>
            </a:endParaRPr>
          </a:p>
        </p:txBody>
      </p:sp>
      <p:pic>
        <p:nvPicPr>
          <p:cNvPr id="10" name="Picture 2" descr="ICMSF-16">
            <a:extLst>
              <a:ext uri="{FF2B5EF4-FFF2-40B4-BE49-F238E27FC236}">
                <a16:creationId xmlns:a16="http://schemas.microsoft.com/office/drawing/2014/main" id="{11754693-64F5-4BF3-A687-08262D34FC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944" y="0"/>
            <a:ext cx="2566056" cy="72393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542C9491-2437-4ED5-BC97-84AD44DBEA44}"/>
              </a:ext>
            </a:extLst>
          </p:cNvPr>
          <p:cNvSpPr txBox="1">
            <a:spLocks/>
          </p:cNvSpPr>
          <p:nvPr/>
        </p:nvSpPr>
        <p:spPr>
          <a:xfrm>
            <a:off x="381000" y="865579"/>
            <a:ext cx="3810000" cy="676548"/>
          </a:xfrm>
          <a:prstGeom prst="rect">
            <a:avLst/>
          </a:prstGeom>
        </p:spPr>
        <p:txBody>
          <a:bodyPr>
            <a:normAutofit fontScale="77500" lnSpcReduction="20000"/>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latin typeface="Times New Roman" pitchFamily="18" charset="0"/>
                <a:cs typeface="Times New Roman" pitchFamily="18" charset="0"/>
              </a:rPr>
              <a:t>Fuzzy System Algorithm: </a:t>
            </a:r>
            <a:endParaRPr lang="en-IN" b="1" dirty="0">
              <a:latin typeface="Times New Roman" pitchFamily="18" charset="0"/>
              <a:cs typeface="Times New Roman" pitchFamily="18" charset="0"/>
            </a:endParaRPr>
          </a:p>
        </p:txBody>
      </p:sp>
      <p:sp>
        <p:nvSpPr>
          <p:cNvPr id="16" name="Content Placeholder 2">
            <a:extLst>
              <a:ext uri="{FF2B5EF4-FFF2-40B4-BE49-F238E27FC236}">
                <a16:creationId xmlns:a16="http://schemas.microsoft.com/office/drawing/2014/main" id="{B21A8432-F823-45A2-992D-8048F4DC33E1}"/>
              </a:ext>
            </a:extLst>
          </p:cNvPr>
          <p:cNvSpPr txBox="1">
            <a:spLocks/>
          </p:cNvSpPr>
          <p:nvPr/>
        </p:nvSpPr>
        <p:spPr>
          <a:xfrm>
            <a:off x="389681" y="1430186"/>
            <a:ext cx="8686800" cy="4926164"/>
          </a:xfrm>
          <a:prstGeom prst="rect">
            <a:avLst/>
          </a:prstGeom>
        </p:spPr>
        <p:txBody>
          <a:bodyPr>
            <a:normAutofit fontScale="40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82296" indent="0" algn="just">
              <a:lnSpc>
                <a:spcPct val="150000"/>
              </a:lnSpc>
              <a:buNone/>
            </a:pPr>
            <a:r>
              <a:rPr lang="en-IN" sz="3400" b="1" dirty="0">
                <a:latin typeface="Times New Roman" pitchFamily="18" charset="0"/>
                <a:cs typeface="Times New Roman" pitchFamily="18" charset="0"/>
              </a:rPr>
              <a:t>1.Define Variables</a:t>
            </a:r>
            <a:r>
              <a:rPr lang="en-IN" sz="3400" dirty="0">
                <a:latin typeface="Times New Roman" pitchFamily="18" charset="0"/>
                <a:cs typeface="Times New Roman" pitchFamily="18" charset="0"/>
              </a:rPr>
              <a:t>:</a:t>
            </a:r>
          </a:p>
          <a:p>
            <a:pPr marL="82296" indent="0" algn="just">
              <a:lnSpc>
                <a:spcPct val="150000"/>
              </a:lnSpc>
              <a:buNone/>
            </a:pPr>
            <a:r>
              <a:rPr lang="en-IN" sz="3400" dirty="0">
                <a:latin typeface="Times New Roman" pitchFamily="18" charset="0"/>
                <a:cs typeface="Times New Roman" pitchFamily="18" charset="0"/>
              </a:rPr>
              <a:t>	Let X={x1,x2,x3,x4,x5} represents set of user attributes.</a:t>
            </a:r>
          </a:p>
          <a:p>
            <a:pPr marL="82296" indent="0" algn="just">
              <a:lnSpc>
                <a:spcPct val="150000"/>
              </a:lnSpc>
              <a:buNone/>
            </a:pPr>
            <a:r>
              <a:rPr lang="en-IN" sz="3400" b="1" dirty="0">
                <a:latin typeface="Times New Roman" pitchFamily="18" charset="0"/>
                <a:cs typeface="Times New Roman" pitchFamily="18" charset="0"/>
              </a:rPr>
              <a:t>2. Membership functions:</a:t>
            </a:r>
          </a:p>
          <a:p>
            <a:pPr marL="82296" indent="0" algn="just">
              <a:lnSpc>
                <a:spcPct val="150000"/>
              </a:lnSpc>
              <a:buNone/>
            </a:pPr>
            <a:r>
              <a:rPr lang="en-IN" sz="3400" b="1" dirty="0">
                <a:latin typeface="Times New Roman" pitchFamily="18" charset="0"/>
                <a:cs typeface="Times New Roman" pitchFamily="18" charset="0"/>
              </a:rPr>
              <a:t>	automf(n) </a:t>
            </a:r>
            <a:r>
              <a:rPr lang="en-IN" sz="3400" dirty="0">
                <a:latin typeface="Times New Roman" pitchFamily="18" charset="0"/>
                <a:cs typeface="Times New Roman" pitchFamily="18" charset="0"/>
              </a:rPr>
              <a:t> denote the automatic membership function which divides universe of discourse for each xi into n fuzzy sets.</a:t>
            </a:r>
          </a:p>
          <a:p>
            <a:pPr marL="82296" indent="0" algn="just">
              <a:lnSpc>
                <a:spcPct val="150000"/>
              </a:lnSpc>
              <a:buNone/>
            </a:pPr>
            <a:r>
              <a:rPr lang="en-IN" sz="3400" dirty="0">
                <a:latin typeface="Times New Roman" pitchFamily="18" charset="0"/>
                <a:cs typeface="Times New Roman" pitchFamily="18" charset="0"/>
              </a:rPr>
              <a:t>	</a:t>
            </a:r>
            <a:r>
              <a:rPr lang="en-IN" sz="3400" b="1" dirty="0">
                <a:latin typeface="Times New Roman" pitchFamily="18" charset="0"/>
                <a:cs typeface="Times New Roman" pitchFamily="18" charset="0"/>
              </a:rPr>
              <a:t>trimf(x,[a,b,c]) </a:t>
            </a:r>
            <a:r>
              <a:rPr lang="en-IN" sz="3400" dirty="0">
                <a:latin typeface="Times New Roman" pitchFamily="18" charset="0"/>
                <a:cs typeface="Times New Roman" pitchFamily="18" charset="0"/>
              </a:rPr>
              <a:t>denote triangular membership function where a,b,c represent the points of triangle.</a:t>
            </a:r>
          </a:p>
          <a:p>
            <a:pPr marL="82296" indent="0" algn="just">
              <a:lnSpc>
                <a:spcPct val="150000"/>
              </a:lnSpc>
              <a:buNone/>
            </a:pPr>
            <a:r>
              <a:rPr lang="en-IN" sz="3400" b="1" dirty="0">
                <a:latin typeface="Times New Roman" pitchFamily="18" charset="0"/>
                <a:cs typeface="Times New Roman" pitchFamily="18" charset="0"/>
              </a:rPr>
              <a:t>3.Fuzzy Rules:</a:t>
            </a:r>
          </a:p>
          <a:p>
            <a:pPr marL="82296" indent="0" algn="just">
              <a:lnSpc>
                <a:spcPct val="150000"/>
              </a:lnSpc>
              <a:buNone/>
            </a:pPr>
            <a:r>
              <a:rPr lang="en-IN" sz="3400" b="1" dirty="0">
                <a:latin typeface="Times New Roman" pitchFamily="18" charset="0"/>
                <a:cs typeface="Times New Roman" pitchFamily="18" charset="0"/>
              </a:rPr>
              <a:t>	Ri : </a:t>
            </a:r>
            <a:r>
              <a:rPr lang="en-IN" sz="3400" b="1" dirty="0">
                <a:solidFill>
                  <a:srgbClr val="0D0D0D"/>
                </a:solidFill>
                <a:latin typeface="KaTeX_Main"/>
              </a:rPr>
              <a:t>X1 </a:t>
            </a:r>
            <a:r>
              <a:rPr lang="en-IN" sz="3400" b="0" i="0" dirty="0">
                <a:solidFill>
                  <a:srgbClr val="0D0D0D"/>
                </a:solidFill>
                <a:effectLst/>
                <a:latin typeface="KaTeX_Main"/>
              </a:rPr>
              <a:t>∧ </a:t>
            </a:r>
            <a:r>
              <a:rPr lang="en-IN" sz="3400" b="1" i="0" dirty="0">
                <a:solidFill>
                  <a:srgbClr val="0D0D0D"/>
                </a:solidFill>
                <a:effectLst/>
                <a:latin typeface="KaTeX_Main"/>
              </a:rPr>
              <a:t>X2 </a:t>
            </a:r>
            <a:r>
              <a:rPr lang="en-IN" sz="3400" b="0" i="0" dirty="0">
                <a:solidFill>
                  <a:srgbClr val="0D0D0D"/>
                </a:solidFill>
                <a:effectLst/>
                <a:latin typeface="KaTeX_Main"/>
              </a:rPr>
              <a:t>∧ </a:t>
            </a:r>
            <a:r>
              <a:rPr lang="en-IN" sz="3400" b="1" i="0" dirty="0">
                <a:solidFill>
                  <a:srgbClr val="0D0D0D"/>
                </a:solidFill>
                <a:effectLst/>
                <a:latin typeface="KaTeX_Main"/>
              </a:rPr>
              <a:t>X3….. </a:t>
            </a:r>
            <a:r>
              <a:rPr lang="en-IN" sz="3400" b="1" i="0" dirty="0">
                <a:solidFill>
                  <a:srgbClr val="0D0D0D"/>
                </a:solidFill>
                <a:effectLst/>
                <a:latin typeface="KaTeX_Main"/>
                <a:sym typeface="Wingdings" panose="05000000000000000000" pitchFamily="2" charset="2"/>
              </a:rPr>
              <a:t>  Y </a:t>
            </a:r>
            <a:r>
              <a:rPr lang="en-IN" sz="3400" b="1" i="0" dirty="0">
                <a:solidFill>
                  <a:srgbClr val="0D0D0D"/>
                </a:solidFill>
                <a:effectLst/>
                <a:latin typeface="Times New Roman" panose="02020603050405020304" pitchFamily="18" charset="0"/>
                <a:cs typeface="Times New Roman" panose="02020603050405020304" pitchFamily="18" charset="0"/>
                <a:sym typeface="Wingdings" panose="05000000000000000000" pitchFamily="2" charset="2"/>
              </a:rPr>
              <a:t>where x1,x2,x3 are antecedents and y is consequent</a:t>
            </a:r>
          </a:p>
          <a:p>
            <a:pPr marL="82296" indent="0" algn="just">
              <a:lnSpc>
                <a:spcPct val="150000"/>
              </a:lnSpc>
              <a:buNone/>
            </a:pPr>
            <a:r>
              <a:rPr lang="en-IN" sz="3400" b="1" dirty="0">
                <a:solidFill>
                  <a:prstClr val="black"/>
                </a:solidFill>
                <a:latin typeface="Times New Roman" pitchFamily="18" charset="0"/>
                <a:cs typeface="Times New Roman" pitchFamily="18" charset="0"/>
              </a:rPr>
              <a:t>4</a:t>
            </a:r>
            <a:r>
              <a:rPr kumimoji="0" lang="en-IN" sz="3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.Control System:</a:t>
            </a:r>
          </a:p>
          <a:p>
            <a:pPr marL="82296" indent="0" algn="just">
              <a:lnSpc>
                <a:spcPct val="150000"/>
              </a:lnSpc>
              <a:buNone/>
            </a:pPr>
            <a:r>
              <a:rPr lang="en-IN" sz="3400" b="1" dirty="0">
                <a:solidFill>
                  <a:prstClr val="black"/>
                </a:solidFill>
                <a:latin typeface="Times New Roman" pitchFamily="18" charset="0"/>
                <a:cs typeface="Times New Roman" pitchFamily="18" charset="0"/>
              </a:rPr>
              <a:t>	</a:t>
            </a:r>
            <a:r>
              <a:rPr lang="en-IN" sz="3400" dirty="0">
                <a:solidFill>
                  <a:prstClr val="black"/>
                </a:solidFill>
                <a:latin typeface="Times New Roman" pitchFamily="18" charset="0"/>
                <a:cs typeface="Times New Roman" pitchFamily="18" charset="0"/>
              </a:rPr>
              <a:t>Let </a:t>
            </a:r>
            <a:r>
              <a:rPr lang="en-IN" sz="3400" b="1" dirty="0">
                <a:solidFill>
                  <a:prstClr val="black"/>
                </a:solidFill>
                <a:latin typeface="Times New Roman" pitchFamily="18" charset="0"/>
                <a:cs typeface="Times New Roman" pitchFamily="18" charset="0"/>
              </a:rPr>
              <a:t>C </a:t>
            </a:r>
            <a:r>
              <a:rPr lang="en-IN" sz="3400" dirty="0">
                <a:solidFill>
                  <a:prstClr val="black"/>
                </a:solidFill>
                <a:latin typeface="Times New Roman" pitchFamily="18" charset="0"/>
                <a:cs typeface="Times New Roman" pitchFamily="18" charset="0"/>
              </a:rPr>
              <a:t>be the control system then </a:t>
            </a:r>
            <a:r>
              <a:rPr lang="en-IN" sz="3400" b="1" dirty="0">
                <a:solidFill>
                  <a:prstClr val="black"/>
                </a:solidFill>
                <a:latin typeface="Times New Roman" pitchFamily="18" charset="0"/>
                <a:cs typeface="Times New Roman" pitchFamily="18" charset="0"/>
              </a:rPr>
              <a:t>Y = C(X) </a:t>
            </a:r>
          </a:p>
          <a:p>
            <a:pPr marL="82296" indent="0" algn="just">
              <a:lnSpc>
                <a:spcPct val="150000"/>
              </a:lnSpc>
              <a:buNone/>
            </a:pPr>
            <a:r>
              <a:rPr lang="en-IN" sz="3400" b="1" dirty="0">
                <a:solidFill>
                  <a:prstClr val="black"/>
                </a:solidFill>
                <a:latin typeface="Times New Roman" pitchFamily="18" charset="0"/>
                <a:cs typeface="Times New Roman" pitchFamily="18" charset="0"/>
              </a:rPr>
              <a:t>5 Simulation: </a:t>
            </a:r>
          </a:p>
          <a:p>
            <a:pPr marL="82296" indent="0" algn="just">
              <a:lnSpc>
                <a:spcPct val="150000"/>
              </a:lnSpc>
              <a:buNone/>
            </a:pPr>
            <a:r>
              <a:rPr lang="en-IN" sz="3400" b="1" dirty="0">
                <a:solidFill>
                  <a:prstClr val="black"/>
                </a:solidFill>
                <a:latin typeface="Times New Roman" pitchFamily="18" charset="0"/>
                <a:cs typeface="Times New Roman" pitchFamily="18" charset="0"/>
              </a:rPr>
              <a:t>	</a:t>
            </a:r>
            <a:r>
              <a:rPr lang="en-IN" sz="3400" dirty="0">
                <a:solidFill>
                  <a:prstClr val="black"/>
                </a:solidFill>
                <a:latin typeface="Times New Roman" pitchFamily="18" charset="0"/>
                <a:cs typeface="Times New Roman" pitchFamily="18" charset="0"/>
              </a:rPr>
              <a:t>Define input, apply C on input variables and use defuzzification on fuzzy outputs.</a:t>
            </a:r>
          </a:p>
          <a:p>
            <a:pPr marL="82296" indent="0" algn="just">
              <a:lnSpc>
                <a:spcPct val="150000"/>
              </a:lnSpc>
              <a:buNone/>
            </a:pPr>
            <a:endParaRPr lang="en-IN" sz="1900" b="1" dirty="0">
              <a:latin typeface="Times New Roman" pitchFamily="18" charset="0"/>
              <a:cs typeface="Times New Roman" pitchFamily="18" charset="0"/>
            </a:endParaRPr>
          </a:p>
          <a:p>
            <a:pPr marL="82296" indent="0" algn="just">
              <a:lnSpc>
                <a:spcPct val="150000"/>
              </a:lnSpc>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800561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D6969D-693D-4DD7-92DF-C25ED59F174D}"/>
              </a:ext>
            </a:extLst>
          </p:cNvPr>
          <p:cNvSpPr>
            <a:spLocks noGrp="1"/>
          </p:cNvSpPr>
          <p:nvPr>
            <p:ph type="dt" sz="half" idx="10"/>
          </p:nvPr>
        </p:nvSpPr>
        <p:spPr/>
        <p:txBody>
          <a:bodyPr/>
          <a:lstStyle/>
          <a:p>
            <a:fld id="{EA606B66-9F57-4E70-B5E2-D65714184240}" type="datetime1">
              <a:rPr lang="en-IN" smtClean="0"/>
              <a:t>22-03-2024</a:t>
            </a:fld>
            <a:endParaRPr lang="en-IN"/>
          </a:p>
        </p:txBody>
      </p:sp>
      <p:sp>
        <p:nvSpPr>
          <p:cNvPr id="3" name="Slide Number Placeholder 2">
            <a:extLst>
              <a:ext uri="{FF2B5EF4-FFF2-40B4-BE49-F238E27FC236}">
                <a16:creationId xmlns:a16="http://schemas.microsoft.com/office/drawing/2014/main" id="{FF5C4F3D-0217-427A-9B48-E991DB3BE950}"/>
              </a:ext>
            </a:extLst>
          </p:cNvPr>
          <p:cNvSpPr>
            <a:spLocks noGrp="1"/>
          </p:cNvSpPr>
          <p:nvPr>
            <p:ph type="sldNum" sz="quarter" idx="12"/>
          </p:nvPr>
        </p:nvSpPr>
        <p:spPr/>
        <p:txBody>
          <a:bodyPr/>
          <a:lstStyle/>
          <a:p>
            <a:fld id="{E24311CC-E1A4-45F4-8734-CE9E717F3737}" type="slidenum">
              <a:rPr lang="en-IN" smtClean="0"/>
              <a:t>21</a:t>
            </a:fld>
            <a:endParaRPr lang="en-IN"/>
          </a:p>
        </p:txBody>
      </p:sp>
      <p:sp>
        <p:nvSpPr>
          <p:cNvPr id="4" name="Date Placeholder 1">
            <a:extLst>
              <a:ext uri="{FF2B5EF4-FFF2-40B4-BE49-F238E27FC236}">
                <a16:creationId xmlns:a16="http://schemas.microsoft.com/office/drawing/2014/main" id="{F65E4726-F58D-485C-A31E-3BCC4D9B8B3C}"/>
              </a:ext>
            </a:extLst>
          </p:cNvPr>
          <p:cNvSpPr txBox="1">
            <a:spLocks/>
          </p:cNvSpPr>
          <p:nvPr/>
        </p:nvSpPr>
        <p:spPr>
          <a:xfrm>
            <a:off x="6400800" y="6356350"/>
            <a:ext cx="2289048"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22-03-2024</a:t>
            </a:fld>
            <a:endParaRPr lang="en-IN"/>
          </a:p>
        </p:txBody>
      </p:sp>
      <p:sp>
        <p:nvSpPr>
          <p:cNvPr id="5" name="Slide Number Placeholder 2">
            <a:extLst>
              <a:ext uri="{FF2B5EF4-FFF2-40B4-BE49-F238E27FC236}">
                <a16:creationId xmlns:a16="http://schemas.microsoft.com/office/drawing/2014/main" id="{3B5D2F85-0FCE-443C-90C4-551CC2432CC8}"/>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21</a:t>
            </a:fld>
            <a:endParaRPr lang="en-IN"/>
          </a:p>
        </p:txBody>
      </p:sp>
      <p:sp>
        <p:nvSpPr>
          <p:cNvPr id="6" name="Date Placeholder 1">
            <a:extLst>
              <a:ext uri="{FF2B5EF4-FFF2-40B4-BE49-F238E27FC236}">
                <a16:creationId xmlns:a16="http://schemas.microsoft.com/office/drawing/2014/main" id="{22096E82-9992-4D28-9CA0-448636D83D7D}"/>
              </a:ext>
            </a:extLst>
          </p:cNvPr>
          <p:cNvSpPr txBox="1">
            <a:spLocks/>
          </p:cNvSpPr>
          <p:nvPr/>
        </p:nvSpPr>
        <p:spPr>
          <a:xfrm>
            <a:off x="6400800" y="6356350"/>
            <a:ext cx="2289048"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22-03-2024</a:t>
            </a:fld>
            <a:endParaRPr lang="en-IN"/>
          </a:p>
        </p:txBody>
      </p:sp>
      <p:sp>
        <p:nvSpPr>
          <p:cNvPr id="7" name="Slide Number Placeholder 2">
            <a:extLst>
              <a:ext uri="{FF2B5EF4-FFF2-40B4-BE49-F238E27FC236}">
                <a16:creationId xmlns:a16="http://schemas.microsoft.com/office/drawing/2014/main" id="{8BF7002E-FC56-47CF-9397-094B8F89EF80}"/>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21</a:t>
            </a:fld>
            <a:endParaRPr lang="en-IN"/>
          </a:p>
        </p:txBody>
      </p:sp>
      <p:sp>
        <p:nvSpPr>
          <p:cNvPr id="8" name="Title 1">
            <a:extLst>
              <a:ext uri="{FF2B5EF4-FFF2-40B4-BE49-F238E27FC236}">
                <a16:creationId xmlns:a16="http://schemas.microsoft.com/office/drawing/2014/main" id="{52C27072-F87A-45AD-8C78-68F6E3791058}"/>
              </a:ext>
            </a:extLst>
          </p:cNvPr>
          <p:cNvSpPr txBox="1">
            <a:spLocks/>
          </p:cNvSpPr>
          <p:nvPr/>
        </p:nvSpPr>
        <p:spPr>
          <a:xfrm>
            <a:off x="2006436" y="114898"/>
            <a:ext cx="4805352" cy="676548"/>
          </a:xfrm>
          <a:prstGeom prst="rect">
            <a:avLst/>
          </a:prstGeom>
        </p:spPr>
        <p:txBody>
          <a:bodyPr>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latin typeface="Times New Roman" pitchFamily="18" charset="0"/>
                <a:cs typeface="Times New Roman" pitchFamily="18" charset="0"/>
              </a:rPr>
              <a:t>Module4</a:t>
            </a:r>
            <a:endParaRPr lang="en-IN" b="1" dirty="0">
              <a:latin typeface="Times New Roman" pitchFamily="18" charset="0"/>
              <a:cs typeface="Times New Roman" pitchFamily="18" charset="0"/>
            </a:endParaRPr>
          </a:p>
        </p:txBody>
      </p:sp>
      <p:sp>
        <p:nvSpPr>
          <p:cNvPr id="9" name="Date Placeholder 3">
            <a:extLst>
              <a:ext uri="{FF2B5EF4-FFF2-40B4-BE49-F238E27FC236}">
                <a16:creationId xmlns:a16="http://schemas.microsoft.com/office/drawing/2014/main" id="{53774E09-74D1-4F36-9669-51925DD47BFB}"/>
              </a:ext>
            </a:extLst>
          </p:cNvPr>
          <p:cNvSpPr txBox="1">
            <a:spLocks/>
          </p:cNvSpPr>
          <p:nvPr/>
        </p:nvSpPr>
        <p:spPr>
          <a:xfrm>
            <a:off x="6400800" y="6356350"/>
            <a:ext cx="2289048"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22-03-2024</a:t>
            </a:fld>
            <a:endParaRPr lang="en-IN"/>
          </a:p>
        </p:txBody>
      </p:sp>
      <p:sp>
        <p:nvSpPr>
          <p:cNvPr id="10" name="Slide Number Placeholder 4">
            <a:extLst>
              <a:ext uri="{FF2B5EF4-FFF2-40B4-BE49-F238E27FC236}">
                <a16:creationId xmlns:a16="http://schemas.microsoft.com/office/drawing/2014/main" id="{EFBCB019-9D9D-4F91-A8E3-FC4533D713E5}"/>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21</a:t>
            </a:fld>
            <a:endParaRPr lang="en-IN"/>
          </a:p>
        </p:txBody>
      </p:sp>
      <p:sp>
        <p:nvSpPr>
          <p:cNvPr id="11" name="Content Placeholder 2">
            <a:extLst>
              <a:ext uri="{FF2B5EF4-FFF2-40B4-BE49-F238E27FC236}">
                <a16:creationId xmlns:a16="http://schemas.microsoft.com/office/drawing/2014/main" id="{5962634E-7797-490B-810A-7A8577B71C7E}"/>
              </a:ext>
            </a:extLst>
          </p:cNvPr>
          <p:cNvSpPr txBox="1">
            <a:spLocks/>
          </p:cNvSpPr>
          <p:nvPr/>
        </p:nvSpPr>
        <p:spPr>
          <a:xfrm>
            <a:off x="308251" y="1492162"/>
            <a:ext cx="8686800" cy="4800600"/>
          </a:xfrm>
          <a:prstGeom prst="rect">
            <a:avLst/>
          </a:prstGeom>
        </p:spPr>
        <p:txBody>
          <a:bodyPr>
            <a:normAutofit fontScale="625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82296" indent="0" algn="just">
              <a:lnSpc>
                <a:spcPct val="150000"/>
              </a:lnSpc>
              <a:buNone/>
            </a:pPr>
            <a:r>
              <a:rPr lang="en-IN" sz="2400" b="1" dirty="0">
                <a:latin typeface="Times New Roman" pitchFamily="18" charset="0"/>
                <a:cs typeface="Times New Roman" pitchFamily="18" charset="0"/>
              </a:rPr>
              <a:t>1.Define universe discourse for </a:t>
            </a:r>
            <a:r>
              <a:rPr lang="en-US" sz="2400" dirty="0">
                <a:latin typeface="Times New Roman" pitchFamily="18" charset="0"/>
                <a:cs typeface="Times New Roman" pitchFamily="18" charset="0"/>
              </a:rPr>
              <a:t> 'username', 'password', 'email', and 'phone_number’ as inputs, and 'sensitivity’ as the output.</a:t>
            </a:r>
          </a:p>
          <a:p>
            <a:pPr marL="82296" indent="0" algn="just">
              <a:lnSpc>
                <a:spcPct val="150000"/>
              </a:lnSpc>
              <a:buNone/>
            </a:pPr>
            <a:r>
              <a:rPr lang="en-US" sz="2400" b="1" dirty="0">
                <a:latin typeface="Times New Roman" pitchFamily="18" charset="0"/>
                <a:cs typeface="Times New Roman" pitchFamily="18" charset="0"/>
              </a:rPr>
              <a:t>2. Membership functions are defined with automf(3) </a:t>
            </a:r>
            <a:r>
              <a:rPr lang="en-US" sz="2400" dirty="0">
                <a:latin typeface="Times New Roman" pitchFamily="18" charset="0"/>
                <a:cs typeface="Times New Roman" pitchFamily="18" charset="0"/>
              </a:rPr>
              <a:t>function which automatically creates three fuzzy sets for each input variable: poor, average, and good. For the output variable 'sensitivity', three fuzzy sets are manually created: low, medium, and high with </a:t>
            </a:r>
            <a:r>
              <a:rPr lang="en-US" sz="2400" b="1" dirty="0">
                <a:latin typeface="Times New Roman" pitchFamily="18" charset="0"/>
                <a:cs typeface="Times New Roman" pitchFamily="18" charset="0"/>
              </a:rPr>
              <a:t>trimf()</a:t>
            </a:r>
            <a:r>
              <a:rPr lang="en-US" sz="2400" dirty="0">
                <a:latin typeface="Times New Roman" pitchFamily="18" charset="0"/>
                <a:cs typeface="Times New Roman" pitchFamily="18" charset="0"/>
              </a:rPr>
              <a:t>.</a:t>
            </a:r>
          </a:p>
          <a:p>
            <a:pPr marL="82296" indent="0" algn="just">
              <a:lnSpc>
                <a:spcPct val="150000"/>
              </a:lnSpc>
              <a:buNone/>
            </a:pPr>
            <a:r>
              <a:rPr lang="en-US" sz="2400" b="1" dirty="0">
                <a:latin typeface="Times New Roman" pitchFamily="18" charset="0"/>
                <a:cs typeface="Times New Roman" pitchFamily="18" charset="0"/>
              </a:rPr>
              <a:t>3. Define Fuzzy rules: </a:t>
            </a:r>
            <a:r>
              <a:rPr lang="en-US" sz="2400" dirty="0">
                <a:latin typeface="Times New Roman" pitchFamily="18" charset="0"/>
                <a:cs typeface="Times New Roman" pitchFamily="18" charset="0"/>
              </a:rPr>
              <a:t>There are seven rules defined here. </a:t>
            </a:r>
            <a:r>
              <a:rPr lang="en-IN" sz="2400" dirty="0">
                <a:latin typeface="Times New Roman" pitchFamily="18" charset="0"/>
                <a:cs typeface="Times New Roman" pitchFamily="18" charset="0"/>
              </a:rPr>
              <a:t>For example,</a:t>
            </a:r>
            <a:r>
              <a:rPr lang="en-US" sz="2400" dirty="0">
                <a:latin typeface="Times New Roman" pitchFamily="18" charset="0"/>
                <a:cs typeface="Times New Roman" pitchFamily="18" charset="0"/>
              </a:rPr>
              <a:t>if the username, password, email, and phone number are all 'poor', then the sensitivity is 'low’. </a:t>
            </a:r>
          </a:p>
          <a:p>
            <a:pPr marL="82296" indent="0" algn="just">
              <a:lnSpc>
                <a:spcPct val="150000"/>
              </a:lnSpc>
              <a:buNone/>
            </a:pPr>
            <a:r>
              <a:rPr lang="en-IN" sz="2400" b="1" dirty="0">
                <a:latin typeface="Times New Roman" pitchFamily="18" charset="0"/>
                <a:cs typeface="Times New Roman" pitchFamily="18" charset="0"/>
              </a:rPr>
              <a:t>4.Define Control System : </a:t>
            </a:r>
            <a:r>
              <a:rPr lang="en-US" sz="2400" dirty="0">
                <a:latin typeface="Times New Roman" pitchFamily="18" charset="0"/>
                <a:cs typeface="Times New Roman" pitchFamily="18" charset="0"/>
              </a:rPr>
              <a:t>This system takes the inputs and applies the rules to determine the output. </a:t>
            </a:r>
          </a:p>
          <a:p>
            <a:pPr marL="82296" indent="0" algn="just">
              <a:lnSpc>
                <a:spcPct val="150000"/>
              </a:lnSpc>
              <a:buNone/>
            </a:pPr>
            <a:r>
              <a:rPr lang="en-IN" sz="2400" b="1" dirty="0">
                <a:latin typeface="Times New Roman" pitchFamily="18" charset="0"/>
                <a:cs typeface="Times New Roman" pitchFamily="18" charset="0"/>
              </a:rPr>
              <a:t>5. Simulation: </a:t>
            </a:r>
            <a:r>
              <a:rPr lang="en-US" sz="2400" dirty="0">
                <a:latin typeface="Times New Roman" pitchFamily="18" charset="0"/>
                <a:cs typeface="Times New Roman" pitchFamily="18" charset="0"/>
              </a:rPr>
              <a:t>Create a control system simulation to apply fuzzy control. This will be used later to input the values and get the output. Regular expressions are used to identify the presence of sensitive attributes and then they are valued based on their presence.</a:t>
            </a:r>
          </a:p>
          <a:p>
            <a:pPr marL="82296" indent="0" algn="just">
              <a:lnSpc>
                <a:spcPct val="150000"/>
              </a:lnSpc>
              <a:buNone/>
            </a:pPr>
            <a:r>
              <a:rPr lang="en-US" sz="2400" b="1" dirty="0">
                <a:latin typeface="Times New Roman" pitchFamily="18" charset="0"/>
                <a:cs typeface="Times New Roman" pitchFamily="18" charset="0"/>
              </a:rPr>
              <a:t>6.Sensitivity graph: </a:t>
            </a:r>
            <a:r>
              <a:rPr lang="en-US" sz="2400" dirty="0">
                <a:latin typeface="Times New Roman" pitchFamily="18" charset="0"/>
                <a:cs typeface="Times New Roman" pitchFamily="18" charset="0"/>
              </a:rPr>
              <a:t>Use view() function to observe how sensitivity varies.</a:t>
            </a:r>
            <a:endParaRPr lang="en-IN" sz="2400" b="1" dirty="0">
              <a:latin typeface="Times New Roman" pitchFamily="18" charset="0"/>
              <a:cs typeface="Times New Roman" pitchFamily="18" charset="0"/>
            </a:endParaRPr>
          </a:p>
        </p:txBody>
      </p:sp>
      <p:pic>
        <p:nvPicPr>
          <p:cNvPr id="12" name="Picture 2" descr="ICMSF-16">
            <a:extLst>
              <a:ext uri="{FF2B5EF4-FFF2-40B4-BE49-F238E27FC236}">
                <a16:creationId xmlns:a16="http://schemas.microsoft.com/office/drawing/2014/main" id="{F252B579-E81F-41C0-BCC9-49BCB98A46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944" y="0"/>
            <a:ext cx="2566056" cy="72393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35DEF05D-699D-49CF-8D62-30FA536E2822}"/>
              </a:ext>
            </a:extLst>
          </p:cNvPr>
          <p:cNvSpPr txBox="1">
            <a:spLocks/>
          </p:cNvSpPr>
          <p:nvPr/>
        </p:nvSpPr>
        <p:spPr>
          <a:xfrm>
            <a:off x="308251" y="853076"/>
            <a:ext cx="2589993" cy="676548"/>
          </a:xfrm>
          <a:prstGeom prst="rect">
            <a:avLst/>
          </a:prstGeom>
        </p:spPr>
        <p:txBody>
          <a:bodyPr>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latin typeface="Times New Roman" pitchFamily="18" charset="0"/>
                <a:cs typeface="Times New Roman" pitchFamily="18" charset="0"/>
              </a:rPr>
              <a:t>Fuzzy logic : </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336197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4ED84F-A7CA-4998-8927-4D0B6079631A}"/>
              </a:ext>
            </a:extLst>
          </p:cNvPr>
          <p:cNvSpPr>
            <a:spLocks noGrp="1"/>
          </p:cNvSpPr>
          <p:nvPr>
            <p:ph type="dt" sz="half" idx="10"/>
          </p:nvPr>
        </p:nvSpPr>
        <p:spPr/>
        <p:txBody>
          <a:bodyPr/>
          <a:lstStyle/>
          <a:p>
            <a:fld id="{EA606B66-9F57-4E70-B5E2-D65714184240}" type="datetime1">
              <a:rPr lang="en-IN" smtClean="0"/>
              <a:t>23-03-2024</a:t>
            </a:fld>
            <a:endParaRPr lang="en-IN"/>
          </a:p>
        </p:txBody>
      </p:sp>
      <p:sp>
        <p:nvSpPr>
          <p:cNvPr id="3" name="Slide Number Placeholder 2">
            <a:extLst>
              <a:ext uri="{FF2B5EF4-FFF2-40B4-BE49-F238E27FC236}">
                <a16:creationId xmlns:a16="http://schemas.microsoft.com/office/drawing/2014/main" id="{36BC32C4-77B0-4135-8DB1-7018D5DE1C12}"/>
              </a:ext>
            </a:extLst>
          </p:cNvPr>
          <p:cNvSpPr>
            <a:spLocks noGrp="1"/>
          </p:cNvSpPr>
          <p:nvPr>
            <p:ph type="sldNum" sz="quarter" idx="12"/>
          </p:nvPr>
        </p:nvSpPr>
        <p:spPr/>
        <p:txBody>
          <a:bodyPr/>
          <a:lstStyle/>
          <a:p>
            <a:fld id="{E24311CC-E1A4-45F4-8734-CE9E717F3737}" type="slidenum">
              <a:rPr lang="en-IN" smtClean="0"/>
              <a:t>22</a:t>
            </a:fld>
            <a:endParaRPr lang="en-IN"/>
          </a:p>
        </p:txBody>
      </p:sp>
      <p:pic>
        <p:nvPicPr>
          <p:cNvPr id="5" name="Picture 4">
            <a:extLst>
              <a:ext uri="{FF2B5EF4-FFF2-40B4-BE49-F238E27FC236}">
                <a16:creationId xmlns:a16="http://schemas.microsoft.com/office/drawing/2014/main" id="{ADDA5AAF-9766-4002-A388-99A4B94310D0}"/>
              </a:ext>
            </a:extLst>
          </p:cNvPr>
          <p:cNvPicPr>
            <a:picLocks noChangeAspect="1"/>
          </p:cNvPicPr>
          <p:nvPr/>
        </p:nvPicPr>
        <p:blipFill>
          <a:blip r:embed="rId2"/>
          <a:stretch>
            <a:fillRect/>
          </a:stretch>
        </p:blipFill>
        <p:spPr>
          <a:xfrm>
            <a:off x="165811" y="133260"/>
            <a:ext cx="3733800" cy="1904652"/>
          </a:xfrm>
          <a:prstGeom prst="rect">
            <a:avLst/>
          </a:prstGeom>
        </p:spPr>
      </p:pic>
      <p:pic>
        <p:nvPicPr>
          <p:cNvPr id="7" name="Picture 6">
            <a:extLst>
              <a:ext uri="{FF2B5EF4-FFF2-40B4-BE49-F238E27FC236}">
                <a16:creationId xmlns:a16="http://schemas.microsoft.com/office/drawing/2014/main" id="{9B085311-C191-4F4B-AFC0-480EC7DD619C}"/>
              </a:ext>
            </a:extLst>
          </p:cNvPr>
          <p:cNvPicPr>
            <a:picLocks noChangeAspect="1"/>
          </p:cNvPicPr>
          <p:nvPr/>
        </p:nvPicPr>
        <p:blipFill>
          <a:blip r:embed="rId3"/>
          <a:stretch>
            <a:fillRect/>
          </a:stretch>
        </p:blipFill>
        <p:spPr>
          <a:xfrm>
            <a:off x="5105400" y="185400"/>
            <a:ext cx="2895600" cy="2181754"/>
          </a:xfrm>
          <a:prstGeom prst="rect">
            <a:avLst/>
          </a:prstGeom>
        </p:spPr>
      </p:pic>
      <p:pic>
        <p:nvPicPr>
          <p:cNvPr id="9" name="Picture 8">
            <a:extLst>
              <a:ext uri="{FF2B5EF4-FFF2-40B4-BE49-F238E27FC236}">
                <a16:creationId xmlns:a16="http://schemas.microsoft.com/office/drawing/2014/main" id="{9917587E-868B-483D-86A3-4219FD46495D}"/>
              </a:ext>
            </a:extLst>
          </p:cNvPr>
          <p:cNvPicPr>
            <a:picLocks noChangeAspect="1"/>
          </p:cNvPicPr>
          <p:nvPr/>
        </p:nvPicPr>
        <p:blipFill>
          <a:blip r:embed="rId4"/>
          <a:stretch>
            <a:fillRect/>
          </a:stretch>
        </p:blipFill>
        <p:spPr>
          <a:xfrm>
            <a:off x="84648" y="5422320"/>
            <a:ext cx="5018399" cy="906549"/>
          </a:xfrm>
          <a:prstGeom prst="rect">
            <a:avLst/>
          </a:prstGeom>
        </p:spPr>
      </p:pic>
      <p:pic>
        <p:nvPicPr>
          <p:cNvPr id="11" name="Picture 10">
            <a:extLst>
              <a:ext uri="{FF2B5EF4-FFF2-40B4-BE49-F238E27FC236}">
                <a16:creationId xmlns:a16="http://schemas.microsoft.com/office/drawing/2014/main" id="{BC5A79CE-0831-4C4A-B17D-2291D43D2503}"/>
              </a:ext>
            </a:extLst>
          </p:cNvPr>
          <p:cNvPicPr>
            <a:picLocks noChangeAspect="1"/>
          </p:cNvPicPr>
          <p:nvPr/>
        </p:nvPicPr>
        <p:blipFill>
          <a:blip r:embed="rId5"/>
          <a:stretch>
            <a:fillRect/>
          </a:stretch>
        </p:blipFill>
        <p:spPr>
          <a:xfrm>
            <a:off x="5294625" y="2776678"/>
            <a:ext cx="3692991" cy="3212568"/>
          </a:xfrm>
          <a:prstGeom prst="rect">
            <a:avLst/>
          </a:prstGeom>
        </p:spPr>
      </p:pic>
      <p:pic>
        <p:nvPicPr>
          <p:cNvPr id="13" name="Picture 12">
            <a:extLst>
              <a:ext uri="{FF2B5EF4-FFF2-40B4-BE49-F238E27FC236}">
                <a16:creationId xmlns:a16="http://schemas.microsoft.com/office/drawing/2014/main" id="{267A02EA-B9F7-4E93-84CD-9C4D5C5C489B}"/>
              </a:ext>
            </a:extLst>
          </p:cNvPr>
          <p:cNvPicPr>
            <a:picLocks noChangeAspect="1"/>
          </p:cNvPicPr>
          <p:nvPr/>
        </p:nvPicPr>
        <p:blipFill>
          <a:blip r:embed="rId6"/>
          <a:stretch>
            <a:fillRect/>
          </a:stretch>
        </p:blipFill>
        <p:spPr>
          <a:xfrm>
            <a:off x="129675" y="2233333"/>
            <a:ext cx="4953000" cy="941405"/>
          </a:xfrm>
          <a:prstGeom prst="rect">
            <a:avLst/>
          </a:prstGeom>
        </p:spPr>
      </p:pic>
      <p:pic>
        <p:nvPicPr>
          <p:cNvPr id="15" name="Picture 14">
            <a:extLst>
              <a:ext uri="{FF2B5EF4-FFF2-40B4-BE49-F238E27FC236}">
                <a16:creationId xmlns:a16="http://schemas.microsoft.com/office/drawing/2014/main" id="{8AA1794C-3397-4B1B-BDBF-8C8395490BB1}"/>
              </a:ext>
            </a:extLst>
          </p:cNvPr>
          <p:cNvPicPr>
            <a:picLocks noChangeAspect="1"/>
          </p:cNvPicPr>
          <p:nvPr/>
        </p:nvPicPr>
        <p:blipFill>
          <a:blip r:embed="rId7"/>
          <a:stretch>
            <a:fillRect/>
          </a:stretch>
        </p:blipFill>
        <p:spPr>
          <a:xfrm>
            <a:off x="381000" y="3246939"/>
            <a:ext cx="3733800" cy="2077110"/>
          </a:xfrm>
          <a:prstGeom prst="rect">
            <a:avLst/>
          </a:prstGeom>
        </p:spPr>
      </p:pic>
    </p:spTree>
    <p:extLst>
      <p:ext uri="{BB962C8B-B14F-4D97-AF65-F5344CB8AC3E}">
        <p14:creationId xmlns:p14="http://schemas.microsoft.com/office/powerpoint/2010/main" val="763668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498080" cy="609600"/>
          </a:xfrm>
        </p:spPr>
        <p:txBody>
          <a:bodyPr>
            <a:normAutofit/>
          </a:bodyPr>
          <a:lstStyle/>
          <a:p>
            <a:pPr algn="ctr"/>
            <a:r>
              <a:rPr lang="en-US" sz="3200" b="1" dirty="0">
                <a:latin typeface="Times New Roman" pitchFamily="18" charset="0"/>
                <a:cs typeface="Times New Roman" pitchFamily="18" charset="0"/>
              </a:rPr>
              <a:t>Work Plan</a:t>
            </a:r>
            <a:endParaRPr lang="en-IN"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AD972B8-CD70-467E-B72E-3C984BA5EE17}" type="datetime1">
              <a:rPr lang="en-IN" smtClean="0"/>
              <a:t>22-03-2024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23</a:t>
            </a:fld>
            <a:endParaRPr lang="en-IN"/>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061698095"/>
              </p:ext>
            </p:extLst>
          </p:nvPr>
        </p:nvGraphicFramePr>
        <p:xfrm>
          <a:off x="152400" y="1158240"/>
          <a:ext cx="8915400" cy="4928617"/>
        </p:xfrm>
        <a:graphic>
          <a:graphicData uri="http://schemas.openxmlformats.org/drawingml/2006/table">
            <a:tbl>
              <a:tblPr firstRow="1" bandRow="1">
                <a:tableStyleId>{9D7B26C5-4107-4FEC-AEDC-1716B250A1EF}</a:tableStyleId>
              </a:tblPr>
              <a:tblGrid>
                <a:gridCol w="1831036">
                  <a:extLst>
                    <a:ext uri="{9D8B030D-6E8A-4147-A177-3AD203B41FA5}">
                      <a16:colId xmlns:a16="http://schemas.microsoft.com/office/drawing/2014/main" val="20000"/>
                    </a:ext>
                  </a:extLst>
                </a:gridCol>
                <a:gridCol w="5283498">
                  <a:extLst>
                    <a:ext uri="{9D8B030D-6E8A-4147-A177-3AD203B41FA5}">
                      <a16:colId xmlns:a16="http://schemas.microsoft.com/office/drawing/2014/main" val="20001"/>
                    </a:ext>
                  </a:extLst>
                </a:gridCol>
                <a:gridCol w="1800866">
                  <a:extLst>
                    <a:ext uri="{9D8B030D-6E8A-4147-A177-3AD203B41FA5}">
                      <a16:colId xmlns:a16="http://schemas.microsoft.com/office/drawing/2014/main" val="20002"/>
                    </a:ext>
                  </a:extLst>
                </a:gridCol>
              </a:tblGrid>
              <a:tr h="685800">
                <a:tc>
                  <a:txBody>
                    <a:bodyPr/>
                    <a:lstStyle/>
                    <a:p>
                      <a:pPr algn="ctr">
                        <a:lnSpc>
                          <a:spcPct val="100000"/>
                        </a:lnSpc>
                      </a:pPr>
                      <a:r>
                        <a:rPr lang="en-US" sz="2000" dirty="0"/>
                        <a:t>Review</a:t>
                      </a:r>
                      <a:r>
                        <a:rPr lang="en-US" sz="2000" baseline="0" dirty="0"/>
                        <a:t> Period</a:t>
                      </a:r>
                      <a:endParaRPr lang="en-IN" sz="2000" dirty="0">
                        <a:latin typeface="Times New Roman" pitchFamily="18" charset="0"/>
                        <a:cs typeface="Times New Roman" pitchFamily="18" charset="0"/>
                      </a:endParaRPr>
                    </a:p>
                  </a:txBody>
                  <a:tcPr/>
                </a:tc>
                <a:tc>
                  <a:txBody>
                    <a:bodyPr/>
                    <a:lstStyle/>
                    <a:p>
                      <a:pPr algn="ctr">
                        <a:lnSpc>
                          <a:spcPct val="100000"/>
                        </a:lnSpc>
                      </a:pPr>
                      <a:r>
                        <a:rPr lang="en-US" sz="2000" dirty="0"/>
                        <a:t>Work</a:t>
                      </a:r>
                      <a:r>
                        <a:rPr lang="en-US" sz="2000" baseline="0" dirty="0"/>
                        <a:t> Particulars</a:t>
                      </a:r>
                      <a:endParaRPr lang="en-IN" sz="2000" dirty="0">
                        <a:latin typeface="Times New Roman" pitchFamily="18" charset="0"/>
                        <a:cs typeface="Times New Roman" pitchFamily="18" charset="0"/>
                      </a:endParaRPr>
                    </a:p>
                  </a:txBody>
                  <a:tcPr/>
                </a:tc>
                <a:tc>
                  <a:txBody>
                    <a:bodyPr/>
                    <a:lstStyle/>
                    <a:p>
                      <a:pPr algn="ctr">
                        <a:lnSpc>
                          <a:spcPct val="100000"/>
                        </a:lnSpc>
                      </a:pPr>
                      <a:r>
                        <a:rPr lang="en-US" sz="2000" baseline="0" dirty="0"/>
                        <a:t>% of Work Completed</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l">
                        <a:lnSpc>
                          <a:spcPct val="150000"/>
                        </a:lnSpc>
                      </a:pPr>
                      <a:r>
                        <a:rPr lang="en-US" sz="2000" dirty="0" err="1"/>
                        <a:t>Zeroth</a:t>
                      </a:r>
                      <a:r>
                        <a:rPr lang="en-US" sz="2000" baseline="0" dirty="0"/>
                        <a:t> Review</a:t>
                      </a:r>
                      <a:endParaRPr lang="en-IN" sz="2000" dirty="0">
                        <a:latin typeface="Times New Roman" pitchFamily="18" charset="0"/>
                        <a:cs typeface="Times New Roman" pitchFamily="18" charset="0"/>
                      </a:endParaRPr>
                    </a:p>
                  </a:txBody>
                  <a:tcPr/>
                </a:tc>
                <a:tc>
                  <a:txBody>
                    <a:bodyPr/>
                    <a:lstStyle/>
                    <a:p>
                      <a:pPr marL="342900" indent="-342900" algn="l">
                        <a:lnSpc>
                          <a:spcPct val="150000"/>
                        </a:lnSpc>
                        <a:buFont typeface="Arial" pitchFamily="34" charset="0"/>
                        <a:buChar char="•"/>
                      </a:pPr>
                      <a:r>
                        <a:rPr lang="en-US" sz="2000" dirty="0"/>
                        <a:t>Base</a:t>
                      </a:r>
                      <a:r>
                        <a:rPr lang="en-US" sz="2000" baseline="0" dirty="0"/>
                        <a:t> paper Confirmation</a:t>
                      </a:r>
                    </a:p>
                    <a:p>
                      <a:pPr marL="342900" indent="-342900" algn="l">
                        <a:lnSpc>
                          <a:spcPct val="150000"/>
                        </a:lnSpc>
                        <a:buFont typeface="Arial" pitchFamily="34" charset="0"/>
                        <a:buChar char="•"/>
                      </a:pPr>
                      <a:r>
                        <a:rPr lang="en-US" sz="2000" baseline="0" dirty="0"/>
                        <a:t>Problem identification</a:t>
                      </a:r>
                    </a:p>
                    <a:p>
                      <a:pPr marL="342900" indent="-342900" algn="l">
                        <a:lnSpc>
                          <a:spcPct val="150000"/>
                        </a:lnSpc>
                        <a:buFont typeface="Arial" pitchFamily="34" charset="0"/>
                        <a:buChar char="•"/>
                      </a:pPr>
                      <a:r>
                        <a:rPr lang="en-US" sz="2000" baseline="0" dirty="0"/>
                        <a:t>Hardware and Software Requirement Analysis </a:t>
                      </a:r>
                      <a:endParaRPr lang="en-IN" sz="2000" dirty="0">
                        <a:latin typeface="Times New Roman" pitchFamily="18" charset="0"/>
                        <a:cs typeface="Times New Roman" pitchFamily="18" charset="0"/>
                      </a:endParaRPr>
                    </a:p>
                  </a:txBody>
                  <a:tcPr/>
                </a:tc>
                <a:tc>
                  <a:txBody>
                    <a:bodyPr/>
                    <a:lstStyle/>
                    <a:p>
                      <a:pPr algn="ctr">
                        <a:lnSpc>
                          <a:spcPct val="150000"/>
                        </a:lnSpc>
                      </a:pPr>
                      <a:endParaRPr lang="en-US" sz="2000" dirty="0"/>
                    </a:p>
                    <a:p>
                      <a:pPr algn="ctr">
                        <a:lnSpc>
                          <a:spcPct val="150000"/>
                        </a:lnSpc>
                      </a:pPr>
                      <a:r>
                        <a:rPr lang="en-US" sz="2000" dirty="0"/>
                        <a:t>-</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l">
                        <a:lnSpc>
                          <a:spcPct val="150000"/>
                        </a:lnSpc>
                      </a:pPr>
                      <a:r>
                        <a:rPr lang="en-US" sz="2000" dirty="0"/>
                        <a:t>First</a:t>
                      </a:r>
                      <a:r>
                        <a:rPr lang="en-US" sz="2000" baseline="0" dirty="0"/>
                        <a:t> Review</a:t>
                      </a:r>
                      <a:endParaRPr lang="en-IN" sz="2000" dirty="0">
                        <a:latin typeface="Times New Roman" pitchFamily="18" charset="0"/>
                        <a:cs typeface="Times New Roman" pitchFamily="18" charset="0"/>
                      </a:endParaRPr>
                    </a:p>
                  </a:txBody>
                  <a:tcPr/>
                </a:tc>
                <a:tc>
                  <a:txBody>
                    <a:bodyPr/>
                    <a:lstStyle/>
                    <a:p>
                      <a:pPr marL="342900" indent="-342900" algn="l">
                        <a:lnSpc>
                          <a:spcPct val="150000"/>
                        </a:lnSpc>
                        <a:buFont typeface="Arial" pitchFamily="34" charset="0"/>
                        <a:buChar char="•"/>
                      </a:pPr>
                      <a:r>
                        <a:rPr lang="en-US" sz="2000" baseline="0" dirty="0"/>
                        <a:t>Fuzzy implementation and NLP implementation</a:t>
                      </a:r>
                      <a:endParaRPr lang="en-IN" sz="2000" dirty="0">
                        <a:latin typeface="Times New Roman" pitchFamily="18" charset="0"/>
                        <a:cs typeface="Times New Roman" pitchFamily="18" charset="0"/>
                      </a:endParaRPr>
                    </a:p>
                  </a:txBody>
                  <a:tcPr/>
                </a:tc>
                <a:tc>
                  <a:txBody>
                    <a:bodyPr/>
                    <a:lstStyle/>
                    <a:p>
                      <a:pPr algn="ctr">
                        <a:lnSpc>
                          <a:spcPct val="150000"/>
                        </a:lnSpc>
                      </a:pPr>
                      <a:endParaRPr lang="en-US" sz="2000" dirty="0"/>
                    </a:p>
                    <a:p>
                      <a:pPr algn="ctr">
                        <a:lnSpc>
                          <a:spcPct val="150000"/>
                        </a:lnSpc>
                      </a:pPr>
                      <a:r>
                        <a:rPr lang="en-US" sz="2000" dirty="0"/>
                        <a:t>40%</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l">
                        <a:lnSpc>
                          <a:spcPct val="150000"/>
                        </a:lnSpc>
                      </a:pPr>
                      <a:r>
                        <a:rPr lang="en-US" sz="2000" dirty="0"/>
                        <a:t>Second Review</a:t>
                      </a:r>
                      <a:endParaRPr lang="en-IN" sz="2000" dirty="0">
                        <a:latin typeface="Times New Roman" pitchFamily="18" charset="0"/>
                        <a:cs typeface="Times New Roman" pitchFamily="18" charset="0"/>
                      </a:endParaRPr>
                    </a:p>
                  </a:txBody>
                  <a:tcPr/>
                </a:tc>
                <a:tc>
                  <a:txBody>
                    <a:bodyPr/>
                    <a:lstStyle/>
                    <a:p>
                      <a:pPr marL="342900" indent="-342900" algn="l">
                        <a:lnSpc>
                          <a:spcPct val="150000"/>
                        </a:lnSpc>
                        <a:buFont typeface="Arial" pitchFamily="34" charset="0"/>
                        <a:buChar char="•"/>
                      </a:pPr>
                      <a:r>
                        <a:rPr lang="en-US" sz="2000" baseline="0" dirty="0"/>
                        <a:t>ML and Neural Networks Implementation</a:t>
                      </a:r>
                    </a:p>
                    <a:p>
                      <a:pPr marL="342900" indent="-342900" algn="l">
                        <a:lnSpc>
                          <a:spcPct val="150000"/>
                        </a:lnSpc>
                        <a:buFont typeface="Arial" pitchFamily="34" charset="0"/>
                        <a:buChar char="•"/>
                      </a:pPr>
                      <a:r>
                        <a:rPr lang="en-US" sz="2000" baseline="0" dirty="0"/>
                        <a:t>Comparative Analysis</a:t>
                      </a:r>
                    </a:p>
                    <a:p>
                      <a:pPr marL="342900" marR="0" lvl="0" indent="-34290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2000" baseline="0" dirty="0"/>
                        <a:t>Identification of sensitive attributes by best algorithm and applying encryption techniques</a:t>
                      </a:r>
                    </a:p>
                  </a:txBody>
                  <a:tcPr/>
                </a:tc>
                <a:tc>
                  <a:txBody>
                    <a:bodyPr/>
                    <a:lstStyle/>
                    <a:p>
                      <a:pPr algn="ctr">
                        <a:lnSpc>
                          <a:spcPct val="150000"/>
                        </a:lnSpc>
                      </a:pPr>
                      <a:endParaRPr lang="en-US" sz="2000" dirty="0"/>
                    </a:p>
                    <a:p>
                      <a:pPr algn="ctr">
                        <a:lnSpc>
                          <a:spcPct val="150000"/>
                        </a:lnSpc>
                      </a:pPr>
                      <a:r>
                        <a:rPr lang="en-US" sz="2000" dirty="0"/>
                        <a:t>100%</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pic>
        <p:nvPicPr>
          <p:cNvPr id="7" name="Picture 2" descr="ICMSF-16">
            <a:extLst>
              <a:ext uri="{FF2B5EF4-FFF2-40B4-BE49-F238E27FC236}">
                <a16:creationId xmlns:a16="http://schemas.microsoft.com/office/drawing/2014/main" id="{FB493CF6-9928-4C2A-AE35-48B444E491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944" y="0"/>
            <a:ext cx="2566056" cy="72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657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7DE0E-DCDB-458E-9F22-18BB206AE4A4}"/>
              </a:ext>
            </a:extLst>
          </p:cNvPr>
          <p:cNvSpPr>
            <a:spLocks noGrp="1"/>
          </p:cNvSpPr>
          <p:nvPr>
            <p:ph type="title"/>
          </p:nvPr>
        </p:nvSpPr>
        <p:spPr>
          <a:xfrm>
            <a:off x="460248" y="2743200"/>
            <a:ext cx="8229600" cy="914400"/>
          </a:xfrm>
        </p:spPr>
        <p:txBody>
          <a:bodyPr>
            <a:normAutofit/>
          </a:bodyPr>
          <a:lstStyle/>
          <a:p>
            <a:pPr algn="ctr"/>
            <a:r>
              <a:rPr lang="en-IN" sz="4800" dirty="0"/>
              <a:t>THANK YOU</a:t>
            </a:r>
          </a:p>
        </p:txBody>
      </p:sp>
      <p:sp>
        <p:nvSpPr>
          <p:cNvPr id="3" name="Date Placeholder 2">
            <a:extLst>
              <a:ext uri="{FF2B5EF4-FFF2-40B4-BE49-F238E27FC236}">
                <a16:creationId xmlns:a16="http://schemas.microsoft.com/office/drawing/2014/main" id="{764BDA78-72D1-4426-A971-AB96C4AF0F4E}"/>
              </a:ext>
            </a:extLst>
          </p:cNvPr>
          <p:cNvSpPr>
            <a:spLocks noGrp="1"/>
          </p:cNvSpPr>
          <p:nvPr>
            <p:ph type="dt" sz="half" idx="10"/>
          </p:nvPr>
        </p:nvSpPr>
        <p:spPr/>
        <p:txBody>
          <a:bodyPr/>
          <a:lstStyle/>
          <a:p>
            <a:fld id="{37459D31-AD8F-4D12-A556-C8DF8A244AE6}" type="datetime1">
              <a:rPr lang="en-IN" smtClean="0"/>
              <a:t>22-03-2024</a:t>
            </a:fld>
            <a:endParaRPr lang="en-IN"/>
          </a:p>
        </p:txBody>
      </p:sp>
      <p:sp>
        <p:nvSpPr>
          <p:cNvPr id="4" name="Slide Number Placeholder 3">
            <a:extLst>
              <a:ext uri="{FF2B5EF4-FFF2-40B4-BE49-F238E27FC236}">
                <a16:creationId xmlns:a16="http://schemas.microsoft.com/office/drawing/2014/main" id="{D574847A-429F-49E9-B730-969EE3422484}"/>
              </a:ext>
            </a:extLst>
          </p:cNvPr>
          <p:cNvSpPr>
            <a:spLocks noGrp="1"/>
          </p:cNvSpPr>
          <p:nvPr>
            <p:ph type="sldNum" sz="quarter" idx="12"/>
          </p:nvPr>
        </p:nvSpPr>
        <p:spPr/>
        <p:txBody>
          <a:bodyPr/>
          <a:lstStyle/>
          <a:p>
            <a:fld id="{E24311CC-E1A4-45F4-8734-CE9E717F3737}" type="slidenum">
              <a:rPr lang="en-IN" smtClean="0"/>
              <a:t>24</a:t>
            </a:fld>
            <a:endParaRPr lang="en-IN"/>
          </a:p>
        </p:txBody>
      </p:sp>
    </p:spTree>
    <p:extLst>
      <p:ext uri="{BB962C8B-B14F-4D97-AF65-F5344CB8AC3E}">
        <p14:creationId xmlns:p14="http://schemas.microsoft.com/office/powerpoint/2010/main" val="218179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12480" cy="685800"/>
          </a:xfrm>
        </p:spPr>
        <p:txBody>
          <a:bodyPr>
            <a:normAutofit/>
          </a:bodyPr>
          <a:lstStyle/>
          <a:p>
            <a:pPr algn="ctr"/>
            <a:r>
              <a:rPr lang="en-US" sz="3200" b="1" dirty="0">
                <a:latin typeface="Times New Roman" pitchFamily="18" charset="0"/>
                <a:cs typeface="Times New Roman" pitchFamily="18" charset="0"/>
              </a:rPr>
              <a:t>INTRODUCTION</a:t>
            </a:r>
            <a:endParaRPr lang="en-IN"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AD972B8-CD70-467E-B72E-3C984BA5EE17}" type="datetime1">
              <a:rPr lang="en-IN" smtClean="0"/>
              <a:t>22-03-2024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3</a:t>
            </a:fld>
            <a:endParaRPr lang="en-IN"/>
          </a:p>
        </p:txBody>
      </p:sp>
      <p:sp>
        <p:nvSpPr>
          <p:cNvPr id="3" name="Content Placeholder 2"/>
          <p:cNvSpPr>
            <a:spLocks noGrp="1"/>
          </p:cNvSpPr>
          <p:nvPr>
            <p:ph sz="quarter" idx="1"/>
          </p:nvPr>
        </p:nvSpPr>
        <p:spPr>
          <a:xfrm>
            <a:off x="152400" y="1295400"/>
            <a:ext cx="8991600" cy="5105400"/>
          </a:xfrm>
        </p:spPr>
        <p:txBody>
          <a:bodyPr>
            <a:normAutofit lnSpcReduction="10000"/>
          </a:bodyPr>
          <a:lstStyle/>
          <a:p>
            <a:pPr marL="425196" algn="just">
              <a:lnSpc>
                <a:spcPct val="150000"/>
              </a:lnSpc>
            </a:pPr>
            <a:r>
              <a:rPr lang="en-US" sz="2000" dirty="0">
                <a:solidFill>
                  <a:srgbClr val="222222"/>
                </a:solidFill>
                <a:effectLst/>
                <a:latin typeface="Times New Roman" panose="02020603050405020304" pitchFamily="18" charset="0"/>
                <a:ea typeface="Times New Roman" panose="02020603050405020304" pitchFamily="18" charset="0"/>
              </a:rPr>
              <a:t> In today's world personal details such as name, phone number, email-id and password are the most crucial elements to protect. In healthcare domain information, such as personal details, details of diseases, and details of treatments, is extremely sensitive.</a:t>
            </a:r>
          </a:p>
          <a:p>
            <a:pPr marL="425196" algn="just">
              <a:lnSpc>
                <a:spcPct val="150000"/>
              </a:lnSpc>
            </a:pPr>
            <a:r>
              <a:rPr lang="en-IN" sz="2000" dirty="0">
                <a:solidFill>
                  <a:srgbClr val="222222"/>
                </a:solidFill>
                <a:effectLst/>
                <a:latin typeface="Times New Roman" panose="02020603050405020304" pitchFamily="18" charset="0"/>
                <a:ea typeface="Times New Roman" panose="02020603050405020304" pitchFamily="18" charset="0"/>
              </a:rPr>
              <a:t>Protecting sensitive information is therefore a fundamental and top need in the medical industry. </a:t>
            </a:r>
          </a:p>
          <a:p>
            <a:pPr marL="425196" algn="just">
              <a:lnSpc>
                <a:spcPct val="150000"/>
              </a:lnSpc>
            </a:pPr>
            <a:r>
              <a:rPr lang="en-US" sz="2000" dirty="0">
                <a:solidFill>
                  <a:srgbClr val="222222"/>
                </a:solidFill>
                <a:latin typeface="Times New Roman" panose="02020603050405020304" pitchFamily="18" charset="0"/>
                <a:ea typeface="Times New Roman" panose="02020603050405020304" pitchFamily="18" charset="0"/>
              </a:rPr>
              <a:t>The entire attribute encryption take more processing time and reduce data usability to authorized users. </a:t>
            </a:r>
          </a:p>
          <a:p>
            <a:pPr marL="425196" algn="just">
              <a:lnSpc>
                <a:spcPct val="150000"/>
              </a:lnSpc>
            </a:pPr>
            <a:r>
              <a:rPr lang="en-US" sz="2000" dirty="0">
                <a:solidFill>
                  <a:srgbClr val="222222"/>
                </a:solidFill>
                <a:effectLst/>
                <a:latin typeface="Times New Roman" panose="02020603050405020304" pitchFamily="18" charset="0"/>
                <a:ea typeface="Times New Roman" panose="02020603050405020304" pitchFamily="18" charset="0"/>
              </a:rPr>
              <a:t>To provide security to personal data and reduce processing time</a:t>
            </a:r>
            <a:r>
              <a:rPr lang="en-IN" sz="2000" dirty="0">
                <a:solidFill>
                  <a:srgbClr val="222222"/>
                </a:solidFill>
                <a:latin typeface="Times New Roman" panose="02020603050405020304" pitchFamily="18" charset="0"/>
                <a:ea typeface="Times New Roman" panose="02020603050405020304" pitchFamily="18" charset="0"/>
              </a:rPr>
              <a:t>, </a:t>
            </a:r>
            <a:r>
              <a:rPr lang="en-IN" sz="2000" dirty="0">
                <a:latin typeface="Times New Roman" pitchFamily="18" charset="0"/>
                <a:cs typeface="Times New Roman" pitchFamily="18" charset="0"/>
              </a:rPr>
              <a:t>the need for </a:t>
            </a:r>
            <a:r>
              <a:rPr lang="en-IN" sz="2000" b="1" dirty="0">
                <a:latin typeface="Times New Roman" pitchFamily="18" charset="0"/>
                <a:cs typeface="Times New Roman" pitchFamily="18" charset="0"/>
              </a:rPr>
              <a:t>identifying </a:t>
            </a:r>
            <a:r>
              <a:rPr lang="en-IN" sz="2000" dirty="0">
                <a:latin typeface="Times New Roman" pitchFamily="18" charset="0"/>
                <a:cs typeface="Times New Roman" pitchFamily="18" charset="0"/>
              </a:rPr>
              <a:t>and</a:t>
            </a:r>
            <a:r>
              <a:rPr lang="en-IN" sz="2000" b="1" dirty="0">
                <a:latin typeface="Times New Roman" pitchFamily="18" charset="0"/>
                <a:cs typeface="Times New Roman" pitchFamily="18" charset="0"/>
              </a:rPr>
              <a:t> securing sensitive information </a:t>
            </a:r>
            <a:r>
              <a:rPr lang="en-IN" sz="2000" dirty="0">
                <a:latin typeface="Times New Roman" pitchFamily="18" charset="0"/>
                <a:cs typeface="Times New Roman" pitchFamily="18" charset="0"/>
              </a:rPr>
              <a:t>has become more crucial than ever. </a:t>
            </a:r>
          </a:p>
        </p:txBody>
      </p:sp>
      <p:pic>
        <p:nvPicPr>
          <p:cNvPr id="6" name="Picture 2" descr="ICMSF-16">
            <a:extLst>
              <a:ext uri="{FF2B5EF4-FFF2-40B4-BE49-F238E27FC236}">
                <a16:creationId xmlns:a16="http://schemas.microsoft.com/office/drawing/2014/main" id="{E84A625F-D1C2-4F3A-BD51-B6DE4F64CB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944" y="0"/>
            <a:ext cx="2566056" cy="72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41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139416-4E37-4B15-BE44-92FD31997487}"/>
              </a:ext>
            </a:extLst>
          </p:cNvPr>
          <p:cNvSpPr>
            <a:spLocks noGrp="1"/>
          </p:cNvSpPr>
          <p:nvPr>
            <p:ph type="sldNum" sz="quarter" idx="12"/>
          </p:nvPr>
        </p:nvSpPr>
        <p:spPr/>
        <p:txBody>
          <a:bodyPr/>
          <a:lstStyle/>
          <a:p>
            <a:r>
              <a:rPr lang="en-IN" dirty="0"/>
              <a:t>4</a:t>
            </a:r>
          </a:p>
        </p:txBody>
      </p:sp>
      <p:sp>
        <p:nvSpPr>
          <p:cNvPr id="4" name="Title 1">
            <a:extLst>
              <a:ext uri="{FF2B5EF4-FFF2-40B4-BE49-F238E27FC236}">
                <a16:creationId xmlns:a16="http://schemas.microsoft.com/office/drawing/2014/main" id="{B5A47CF3-56F9-4476-9A46-E92A6D4F6E7F}"/>
              </a:ext>
            </a:extLst>
          </p:cNvPr>
          <p:cNvSpPr txBox="1">
            <a:spLocks/>
          </p:cNvSpPr>
          <p:nvPr/>
        </p:nvSpPr>
        <p:spPr>
          <a:xfrm>
            <a:off x="684785" y="-8890"/>
            <a:ext cx="7498080" cy="1143000"/>
          </a:xfrm>
          <a:prstGeom prst="rect">
            <a:avLst/>
          </a:prstGeom>
        </p:spPr>
        <p:txBody>
          <a:bodyPr>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a:latin typeface="Times New Roman" pitchFamily="18" charset="0"/>
                <a:cs typeface="Times New Roman" pitchFamily="18" charset="0"/>
              </a:rPr>
              <a:t>Literature Review</a:t>
            </a:r>
            <a:endParaRPr lang="en-IN" b="1" dirty="0">
              <a:latin typeface="Times New Roman" pitchFamily="18" charset="0"/>
              <a:cs typeface="Times New Roman" pitchFamily="18" charset="0"/>
            </a:endParaRPr>
          </a:p>
        </p:txBody>
      </p:sp>
      <p:graphicFrame>
        <p:nvGraphicFramePr>
          <p:cNvPr id="5" name="Content Placeholder 5">
            <a:extLst>
              <a:ext uri="{FF2B5EF4-FFF2-40B4-BE49-F238E27FC236}">
                <a16:creationId xmlns:a16="http://schemas.microsoft.com/office/drawing/2014/main" id="{2AFB2696-7F88-4579-A5DE-9FCB6562DCC7}"/>
              </a:ext>
            </a:extLst>
          </p:cNvPr>
          <p:cNvGraphicFramePr>
            <a:graphicFrameLocks/>
          </p:cNvGraphicFramePr>
          <p:nvPr>
            <p:extLst>
              <p:ext uri="{D42A27DB-BD31-4B8C-83A1-F6EECF244321}">
                <p14:modId xmlns:p14="http://schemas.microsoft.com/office/powerpoint/2010/main" val="1479305385"/>
              </p:ext>
            </p:extLst>
          </p:nvPr>
        </p:nvGraphicFramePr>
        <p:xfrm>
          <a:off x="553212" y="751177"/>
          <a:ext cx="8037575" cy="4976710"/>
        </p:xfrm>
        <a:graphic>
          <a:graphicData uri="http://schemas.openxmlformats.org/drawingml/2006/table">
            <a:tbl>
              <a:tblPr firstRow="1" bandRow="1">
                <a:tableStyleId>{5C22544A-7EE6-4342-B048-85BDC9FD1C3A}</a:tableStyleId>
              </a:tblPr>
              <a:tblGrid>
                <a:gridCol w="758952">
                  <a:extLst>
                    <a:ext uri="{9D8B030D-6E8A-4147-A177-3AD203B41FA5}">
                      <a16:colId xmlns:a16="http://schemas.microsoft.com/office/drawing/2014/main" val="20000"/>
                    </a:ext>
                  </a:extLst>
                </a:gridCol>
                <a:gridCol w="2019468">
                  <a:extLst>
                    <a:ext uri="{9D8B030D-6E8A-4147-A177-3AD203B41FA5}">
                      <a16:colId xmlns:a16="http://schemas.microsoft.com/office/drawing/2014/main" val="20001"/>
                    </a:ext>
                  </a:extLst>
                </a:gridCol>
                <a:gridCol w="2143353">
                  <a:extLst>
                    <a:ext uri="{9D8B030D-6E8A-4147-A177-3AD203B41FA5}">
                      <a16:colId xmlns:a16="http://schemas.microsoft.com/office/drawing/2014/main" val="20002"/>
                    </a:ext>
                  </a:extLst>
                </a:gridCol>
                <a:gridCol w="1628379">
                  <a:extLst>
                    <a:ext uri="{9D8B030D-6E8A-4147-A177-3AD203B41FA5}">
                      <a16:colId xmlns:a16="http://schemas.microsoft.com/office/drawing/2014/main" val="20003"/>
                    </a:ext>
                  </a:extLst>
                </a:gridCol>
                <a:gridCol w="1487423">
                  <a:extLst>
                    <a:ext uri="{9D8B030D-6E8A-4147-A177-3AD203B41FA5}">
                      <a16:colId xmlns:a16="http://schemas.microsoft.com/office/drawing/2014/main" val="20004"/>
                    </a:ext>
                  </a:extLst>
                </a:gridCol>
              </a:tblGrid>
              <a:tr h="571920">
                <a:tc>
                  <a:txBody>
                    <a:bodyPr/>
                    <a:lstStyle/>
                    <a:p>
                      <a:pPr algn="ctr"/>
                      <a:r>
                        <a:rPr lang="en-US" sz="2000" dirty="0" err="1">
                          <a:latin typeface="Times New Roman" pitchFamily="18" charset="0"/>
                          <a:cs typeface="Times New Roman" pitchFamily="18" charset="0"/>
                        </a:rPr>
                        <a:t>Sl</a:t>
                      </a:r>
                      <a:r>
                        <a:rPr lang="en-US" sz="2000" dirty="0">
                          <a:latin typeface="Times New Roman" pitchFamily="18" charset="0"/>
                          <a:cs typeface="Times New Roman" pitchFamily="18" charset="0"/>
                        </a:rPr>
                        <a:t> . No</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Paper</a:t>
                      </a:r>
                      <a:r>
                        <a:rPr lang="en-US" sz="2000" baseline="0" dirty="0">
                          <a:latin typeface="Times New Roman" pitchFamily="18" charset="0"/>
                          <a:cs typeface="Times New Roman" pitchFamily="18" charset="0"/>
                        </a:rPr>
                        <a:t> Title</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Technique Used</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Merits</a:t>
                      </a:r>
                      <a:endParaRPr lang="en-IN" sz="20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Limitations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275670">
                <a:tc>
                  <a:txBody>
                    <a:bodyPr/>
                    <a:lstStyle/>
                    <a:p>
                      <a:pPr algn="ctr"/>
                      <a:r>
                        <a:rPr lang="en-US" sz="2000" dirty="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tc>
                  <a:txBody>
                    <a:bodyPr/>
                    <a:lstStyle/>
                    <a:p>
                      <a:pPr algn="ctr"/>
                      <a:r>
                        <a:rPr lang="en-IN" sz="2000" dirty="0"/>
                        <a:t>Personalized Privacy Preserving Approaches for Multiple Sensitive Attributes in Data</a:t>
                      </a:r>
                    </a:p>
                    <a:p>
                      <a:pPr algn="ctr"/>
                      <a:r>
                        <a:rPr lang="en-IN" sz="2000" dirty="0"/>
                        <a:t> Publishing:</a:t>
                      </a:r>
                    </a:p>
                    <a:p>
                      <a:pPr algn="ctr"/>
                      <a:r>
                        <a:rPr lang="en-IN" sz="2000" dirty="0"/>
                        <a:t>Lancaster, PA, USA,</a:t>
                      </a:r>
                    </a:p>
                    <a:p>
                      <a:pPr algn="ctr"/>
                      <a:r>
                        <a:rPr lang="en-IN" sz="2000" dirty="0"/>
                        <a:t> 2016</a:t>
                      </a:r>
                      <a:endParaRPr lang="en-IN" sz="2000" dirty="0">
                        <a:latin typeface="Times New Roman" pitchFamily="18" charset="0"/>
                        <a:cs typeface="Times New Roman" pitchFamily="18" charset="0"/>
                      </a:endParaRPr>
                    </a:p>
                  </a:txBody>
                  <a:tcPr/>
                </a:tc>
                <a:tc>
                  <a:txBody>
                    <a:bodyPr/>
                    <a:lstStyle/>
                    <a:p>
                      <a:pPr algn="ctr"/>
                      <a:r>
                        <a:rPr lang="en-US" sz="2000" dirty="0"/>
                        <a:t>The approach used generalization with suppression and anatomy.</a:t>
                      </a:r>
                      <a:endParaRPr lang="en-IN" sz="20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The approach reduces positive and negative disclosure risks are reduced by analyzing correlation.</a:t>
                      </a:r>
                      <a:endParaRPr lang="en-IN" sz="20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It caused the utility to decrease. High information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loss.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
        <p:nvSpPr>
          <p:cNvPr id="6" name="Date Placeholder 3">
            <a:extLst>
              <a:ext uri="{FF2B5EF4-FFF2-40B4-BE49-F238E27FC236}">
                <a16:creationId xmlns:a16="http://schemas.microsoft.com/office/drawing/2014/main" id="{D24A452E-F18F-48CB-9FF9-7EC79A85C8C7}"/>
              </a:ext>
            </a:extLst>
          </p:cNvPr>
          <p:cNvSpPr txBox="1">
            <a:spLocks/>
          </p:cNvSpPr>
          <p:nvPr/>
        </p:nvSpPr>
        <p:spPr>
          <a:xfrm>
            <a:off x="457200" y="6356350"/>
            <a:ext cx="2133600" cy="365125"/>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7" name="Slide Number Placeholder 4">
            <a:extLst>
              <a:ext uri="{FF2B5EF4-FFF2-40B4-BE49-F238E27FC236}">
                <a16:creationId xmlns:a16="http://schemas.microsoft.com/office/drawing/2014/main" id="{9B20B329-3829-4087-B9F7-1940DCF15157}"/>
              </a:ext>
            </a:extLst>
          </p:cNvPr>
          <p:cNvSpPr txBox="1">
            <a:spLocks/>
          </p:cNvSpPr>
          <p:nvPr/>
        </p:nvSpPr>
        <p:spPr>
          <a:xfrm>
            <a:off x="6553200" y="6356350"/>
            <a:ext cx="2133600" cy="365125"/>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graphicFrame>
        <p:nvGraphicFramePr>
          <p:cNvPr id="8" name="Object 7">
            <a:extLst>
              <a:ext uri="{FF2B5EF4-FFF2-40B4-BE49-F238E27FC236}">
                <a16:creationId xmlns:a16="http://schemas.microsoft.com/office/drawing/2014/main" id="{8B5A1A0B-59BF-467B-83A8-CDEF57AAC7B9}"/>
              </a:ext>
            </a:extLst>
          </p:cNvPr>
          <p:cNvGraphicFramePr>
            <a:graphicFrameLocks noChangeAspect="1"/>
          </p:cNvGraphicFramePr>
          <p:nvPr>
            <p:extLst>
              <p:ext uri="{D42A27DB-BD31-4B8C-83A1-F6EECF244321}">
                <p14:modId xmlns:p14="http://schemas.microsoft.com/office/powerpoint/2010/main" val="1697943862"/>
              </p:ext>
            </p:extLst>
          </p:nvPr>
        </p:nvGraphicFramePr>
        <p:xfrm>
          <a:off x="7620000" y="0"/>
          <a:ext cx="1524000" cy="481263"/>
        </p:xfrm>
        <a:graphic>
          <a:graphicData uri="http://schemas.openxmlformats.org/presentationml/2006/ole">
            <mc:AlternateContent xmlns:mc="http://schemas.openxmlformats.org/markup-compatibility/2006">
              <mc:Choice xmlns:v="urn:schemas-microsoft-com:vml" Requires="v">
                <p:oleObj spid="_x0000_s1065" name="Bitmap Image" r:id="rId3" imgW="5858693" imgH="1428949" progId="Paint.Picture">
                  <p:embed/>
                </p:oleObj>
              </mc:Choice>
              <mc:Fallback>
                <p:oleObj name="Bitmap Image" r:id="rId3" imgW="5858693" imgH="1428949" progId="Paint.Picture">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0"/>
                        <a:ext cx="1524000" cy="4812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34933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C90AD1-17A7-45C9-AB81-B1E409E804A3}"/>
              </a:ext>
            </a:extLst>
          </p:cNvPr>
          <p:cNvSpPr>
            <a:spLocks noGrp="1"/>
          </p:cNvSpPr>
          <p:nvPr>
            <p:ph type="sldNum" sz="quarter" idx="12"/>
          </p:nvPr>
        </p:nvSpPr>
        <p:spPr/>
        <p:txBody>
          <a:bodyPr/>
          <a:lstStyle/>
          <a:p>
            <a:fld id="{E24311CC-E1A4-45F4-8734-CE9E717F3737}" type="slidenum">
              <a:rPr lang="en-IN" smtClean="0"/>
              <a:t>5</a:t>
            </a:fld>
            <a:endParaRPr lang="en-IN"/>
          </a:p>
        </p:txBody>
      </p:sp>
      <p:sp>
        <p:nvSpPr>
          <p:cNvPr id="5" name="Slide Number Placeholder 2">
            <a:extLst>
              <a:ext uri="{FF2B5EF4-FFF2-40B4-BE49-F238E27FC236}">
                <a16:creationId xmlns:a16="http://schemas.microsoft.com/office/drawing/2014/main" id="{B4E4EB0F-0811-407A-86B2-DC128E0FD6FC}"/>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6" name="Title 1">
            <a:extLst>
              <a:ext uri="{FF2B5EF4-FFF2-40B4-BE49-F238E27FC236}">
                <a16:creationId xmlns:a16="http://schemas.microsoft.com/office/drawing/2014/main" id="{808D7DF5-FC50-434F-B0C5-C0667B231F59}"/>
              </a:ext>
            </a:extLst>
          </p:cNvPr>
          <p:cNvSpPr txBox="1">
            <a:spLocks/>
          </p:cNvSpPr>
          <p:nvPr/>
        </p:nvSpPr>
        <p:spPr>
          <a:xfrm>
            <a:off x="684785" y="-8890"/>
            <a:ext cx="7498080" cy="1143000"/>
          </a:xfrm>
          <a:prstGeom prst="rect">
            <a:avLst/>
          </a:prstGeom>
        </p:spPr>
        <p:txBody>
          <a:bodyPr>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latin typeface="Times New Roman" pitchFamily="18" charset="0"/>
                <a:cs typeface="Times New Roman" pitchFamily="18" charset="0"/>
              </a:rPr>
              <a:t>Literature Survey</a:t>
            </a:r>
            <a:endParaRPr lang="en-IN" b="1" dirty="0">
              <a:latin typeface="Times New Roman" pitchFamily="18" charset="0"/>
              <a:cs typeface="Times New Roman" pitchFamily="18" charset="0"/>
            </a:endParaRPr>
          </a:p>
        </p:txBody>
      </p:sp>
      <p:graphicFrame>
        <p:nvGraphicFramePr>
          <p:cNvPr id="7" name="Content Placeholder 5">
            <a:extLst>
              <a:ext uri="{FF2B5EF4-FFF2-40B4-BE49-F238E27FC236}">
                <a16:creationId xmlns:a16="http://schemas.microsoft.com/office/drawing/2014/main" id="{9EBCC748-ABE1-43C6-A614-A9357E8EC017}"/>
              </a:ext>
            </a:extLst>
          </p:cNvPr>
          <p:cNvGraphicFramePr>
            <a:graphicFrameLocks/>
          </p:cNvGraphicFramePr>
          <p:nvPr>
            <p:extLst>
              <p:ext uri="{D42A27DB-BD31-4B8C-83A1-F6EECF244321}">
                <p14:modId xmlns:p14="http://schemas.microsoft.com/office/powerpoint/2010/main" val="3296244190"/>
              </p:ext>
            </p:extLst>
          </p:nvPr>
        </p:nvGraphicFramePr>
        <p:xfrm>
          <a:off x="553212" y="751177"/>
          <a:ext cx="8037575" cy="4976710"/>
        </p:xfrm>
        <a:graphic>
          <a:graphicData uri="http://schemas.openxmlformats.org/drawingml/2006/table">
            <a:tbl>
              <a:tblPr firstRow="1" bandRow="1">
                <a:tableStyleId>{5C22544A-7EE6-4342-B048-85BDC9FD1C3A}</a:tableStyleId>
              </a:tblPr>
              <a:tblGrid>
                <a:gridCol w="758952">
                  <a:extLst>
                    <a:ext uri="{9D8B030D-6E8A-4147-A177-3AD203B41FA5}">
                      <a16:colId xmlns:a16="http://schemas.microsoft.com/office/drawing/2014/main" val="20000"/>
                    </a:ext>
                  </a:extLst>
                </a:gridCol>
                <a:gridCol w="2019468">
                  <a:extLst>
                    <a:ext uri="{9D8B030D-6E8A-4147-A177-3AD203B41FA5}">
                      <a16:colId xmlns:a16="http://schemas.microsoft.com/office/drawing/2014/main" val="20001"/>
                    </a:ext>
                  </a:extLst>
                </a:gridCol>
                <a:gridCol w="2154768">
                  <a:extLst>
                    <a:ext uri="{9D8B030D-6E8A-4147-A177-3AD203B41FA5}">
                      <a16:colId xmlns:a16="http://schemas.microsoft.com/office/drawing/2014/main" val="20002"/>
                    </a:ext>
                  </a:extLst>
                </a:gridCol>
                <a:gridCol w="1616964">
                  <a:extLst>
                    <a:ext uri="{9D8B030D-6E8A-4147-A177-3AD203B41FA5}">
                      <a16:colId xmlns:a16="http://schemas.microsoft.com/office/drawing/2014/main" val="20003"/>
                    </a:ext>
                  </a:extLst>
                </a:gridCol>
                <a:gridCol w="1487423">
                  <a:extLst>
                    <a:ext uri="{9D8B030D-6E8A-4147-A177-3AD203B41FA5}">
                      <a16:colId xmlns:a16="http://schemas.microsoft.com/office/drawing/2014/main" val="20004"/>
                    </a:ext>
                  </a:extLst>
                </a:gridCol>
              </a:tblGrid>
              <a:tr h="571920">
                <a:tc>
                  <a:txBody>
                    <a:bodyPr/>
                    <a:lstStyle/>
                    <a:p>
                      <a:pPr algn="ctr"/>
                      <a:r>
                        <a:rPr lang="en-US" sz="2000" dirty="0" err="1">
                          <a:latin typeface="Times New Roman" pitchFamily="18" charset="0"/>
                          <a:cs typeface="Times New Roman" pitchFamily="18" charset="0"/>
                        </a:rPr>
                        <a:t>Sl</a:t>
                      </a:r>
                      <a:r>
                        <a:rPr lang="en-US" sz="2000" dirty="0">
                          <a:latin typeface="Times New Roman" pitchFamily="18" charset="0"/>
                          <a:cs typeface="Times New Roman" pitchFamily="18" charset="0"/>
                        </a:rPr>
                        <a:t> . No</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Paper</a:t>
                      </a:r>
                      <a:r>
                        <a:rPr lang="en-US" sz="2000" baseline="0" dirty="0">
                          <a:latin typeface="Times New Roman" pitchFamily="18" charset="0"/>
                          <a:cs typeface="Times New Roman" pitchFamily="18" charset="0"/>
                        </a:rPr>
                        <a:t> Title</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Technique Used</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Merits</a:t>
                      </a:r>
                      <a:endParaRPr lang="en-IN" sz="20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Limitations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275670">
                <a:tc>
                  <a:txBody>
                    <a:bodyPr/>
                    <a:lstStyle/>
                    <a:p>
                      <a:pPr algn="ctr"/>
                      <a:r>
                        <a:rPr lang="en-US" sz="2000" dirty="0">
                          <a:latin typeface="Times New Roman" pitchFamily="18" charset="0"/>
                          <a:cs typeface="Times New Roman" pitchFamily="18" charset="0"/>
                        </a:rPr>
                        <a:t>2</a:t>
                      </a:r>
                      <a:endParaRPr lang="en-IN" sz="2000" dirty="0">
                        <a:latin typeface="Times New Roman" pitchFamily="18" charset="0"/>
                        <a:cs typeface="Times New Roman" pitchFamily="18" charset="0"/>
                      </a:endParaRPr>
                    </a:p>
                  </a:txBody>
                  <a:tcPr/>
                </a:tc>
                <a:tc>
                  <a:txBody>
                    <a:bodyPr/>
                    <a:lstStyle/>
                    <a:p>
                      <a:pPr algn="ctr"/>
                      <a:r>
                        <a:rPr lang="en-US" sz="2000" dirty="0"/>
                        <a:t>Implementation of slicing for multiple column multiple attributes: Privacy preserving data publishing. Int. J. Recent Innov. Trends Comput. Commun. 2015</a:t>
                      </a:r>
                      <a:endParaRPr lang="en-IN" sz="2000" dirty="0">
                        <a:latin typeface="Times New Roman" pitchFamily="18" charset="0"/>
                        <a:cs typeface="Times New Roman" pitchFamily="18" charset="0"/>
                      </a:endParaRPr>
                    </a:p>
                  </a:txBody>
                  <a:tcPr/>
                </a:tc>
                <a:tc>
                  <a:txBody>
                    <a:bodyPr/>
                    <a:lstStyle/>
                    <a:p>
                      <a:pPr algn="ctr"/>
                      <a:r>
                        <a:rPr lang="en-US" sz="2000" dirty="0"/>
                        <a:t>The proposed approach is for the MSAs anonymization, and QIs are overlooked.</a:t>
                      </a:r>
                      <a:endParaRPr lang="en-IN" sz="20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Better data service and also used for enrollment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Acknowledgment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conservation.</a:t>
                      </a:r>
                      <a:endParaRPr lang="en-IN" sz="2000" b="0" dirty="0">
                        <a:latin typeface="+mn-lt"/>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It is sensitive to skewness attacks and similarity attacks.</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
        <p:nvSpPr>
          <p:cNvPr id="8" name="Date Placeholder 3">
            <a:extLst>
              <a:ext uri="{FF2B5EF4-FFF2-40B4-BE49-F238E27FC236}">
                <a16:creationId xmlns:a16="http://schemas.microsoft.com/office/drawing/2014/main" id="{D012D3E5-28ED-4276-B0F0-FD62CBD3624F}"/>
              </a:ext>
            </a:extLst>
          </p:cNvPr>
          <p:cNvSpPr txBox="1">
            <a:spLocks/>
          </p:cNvSpPr>
          <p:nvPr/>
        </p:nvSpPr>
        <p:spPr>
          <a:xfrm>
            <a:off x="457200" y="6356350"/>
            <a:ext cx="2133600" cy="365125"/>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graphicFrame>
        <p:nvGraphicFramePr>
          <p:cNvPr id="10" name="Object 9">
            <a:extLst>
              <a:ext uri="{FF2B5EF4-FFF2-40B4-BE49-F238E27FC236}">
                <a16:creationId xmlns:a16="http://schemas.microsoft.com/office/drawing/2014/main" id="{538FEE90-0A4C-441C-86B9-865D9A4419C8}"/>
              </a:ext>
            </a:extLst>
          </p:cNvPr>
          <p:cNvGraphicFramePr>
            <a:graphicFrameLocks noChangeAspect="1"/>
          </p:cNvGraphicFramePr>
          <p:nvPr>
            <p:extLst>
              <p:ext uri="{D42A27DB-BD31-4B8C-83A1-F6EECF244321}">
                <p14:modId xmlns:p14="http://schemas.microsoft.com/office/powerpoint/2010/main" val="1933965757"/>
              </p:ext>
            </p:extLst>
          </p:nvPr>
        </p:nvGraphicFramePr>
        <p:xfrm>
          <a:off x="7620000" y="0"/>
          <a:ext cx="1524000" cy="481263"/>
        </p:xfrm>
        <a:graphic>
          <a:graphicData uri="http://schemas.openxmlformats.org/presentationml/2006/ole">
            <mc:AlternateContent xmlns:mc="http://schemas.openxmlformats.org/markup-compatibility/2006">
              <mc:Choice xmlns:v="urn:schemas-microsoft-com:vml" Requires="v">
                <p:oleObj spid="_x0000_s2089" name="Bitmap Image" r:id="rId3" imgW="5858693" imgH="1428949" progId="Paint.Picture">
                  <p:embed/>
                </p:oleObj>
              </mc:Choice>
              <mc:Fallback>
                <p:oleObj name="Bitmap Image" r:id="rId3" imgW="5858693" imgH="1428949" progId="Paint.Picture">
                  <p:embed/>
                  <p:pic>
                    <p:nvPicPr>
                      <p:cNvPr id="8" name="Object 7">
                        <a:extLst>
                          <a:ext uri="{FF2B5EF4-FFF2-40B4-BE49-F238E27FC236}">
                            <a16:creationId xmlns:a16="http://schemas.microsoft.com/office/drawing/2014/main" id="{8B5A1A0B-59BF-467B-83A8-CDEF57AAC7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0"/>
                        <a:ext cx="1524000" cy="4812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16765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F5AE9DF4-3989-42A0-B79D-1584C63DCF52}"/>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6</a:t>
            </a:fld>
            <a:endParaRPr lang="en-IN"/>
          </a:p>
        </p:txBody>
      </p:sp>
      <p:sp>
        <p:nvSpPr>
          <p:cNvPr id="7" name="Slide Number Placeholder 2">
            <a:extLst>
              <a:ext uri="{FF2B5EF4-FFF2-40B4-BE49-F238E27FC236}">
                <a16:creationId xmlns:a16="http://schemas.microsoft.com/office/drawing/2014/main" id="{19D328D2-F4C1-4ADC-B099-E8550F5B819E}"/>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8" name="Title 1">
            <a:extLst>
              <a:ext uri="{FF2B5EF4-FFF2-40B4-BE49-F238E27FC236}">
                <a16:creationId xmlns:a16="http://schemas.microsoft.com/office/drawing/2014/main" id="{6D131100-775F-4E71-895E-3A19A41481BB}"/>
              </a:ext>
            </a:extLst>
          </p:cNvPr>
          <p:cNvSpPr txBox="1">
            <a:spLocks/>
          </p:cNvSpPr>
          <p:nvPr/>
        </p:nvSpPr>
        <p:spPr>
          <a:xfrm>
            <a:off x="684785" y="-8890"/>
            <a:ext cx="7498080" cy="1143000"/>
          </a:xfrm>
          <a:prstGeom prst="rect">
            <a:avLst/>
          </a:prstGeom>
        </p:spPr>
        <p:txBody>
          <a:bodyPr>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a:latin typeface="Times New Roman" pitchFamily="18" charset="0"/>
                <a:cs typeface="Times New Roman" pitchFamily="18" charset="0"/>
              </a:rPr>
              <a:t>Literature Review</a:t>
            </a:r>
            <a:endParaRPr lang="en-IN" b="1" dirty="0">
              <a:latin typeface="Times New Roman" pitchFamily="18" charset="0"/>
              <a:cs typeface="Times New Roman" pitchFamily="18" charset="0"/>
            </a:endParaRPr>
          </a:p>
        </p:txBody>
      </p:sp>
      <p:graphicFrame>
        <p:nvGraphicFramePr>
          <p:cNvPr id="9" name="Content Placeholder 5">
            <a:extLst>
              <a:ext uri="{FF2B5EF4-FFF2-40B4-BE49-F238E27FC236}">
                <a16:creationId xmlns:a16="http://schemas.microsoft.com/office/drawing/2014/main" id="{D7A68D5E-0CE6-456C-998E-5B99FE36AD1E}"/>
              </a:ext>
            </a:extLst>
          </p:cNvPr>
          <p:cNvGraphicFramePr>
            <a:graphicFrameLocks/>
          </p:cNvGraphicFramePr>
          <p:nvPr>
            <p:extLst>
              <p:ext uri="{D42A27DB-BD31-4B8C-83A1-F6EECF244321}">
                <p14:modId xmlns:p14="http://schemas.microsoft.com/office/powerpoint/2010/main" val="3616630570"/>
              </p:ext>
            </p:extLst>
          </p:nvPr>
        </p:nvGraphicFramePr>
        <p:xfrm>
          <a:off x="553212" y="751177"/>
          <a:ext cx="8037575" cy="4976710"/>
        </p:xfrm>
        <a:graphic>
          <a:graphicData uri="http://schemas.openxmlformats.org/drawingml/2006/table">
            <a:tbl>
              <a:tblPr firstRow="1" bandRow="1">
                <a:tableStyleId>{5C22544A-7EE6-4342-B048-85BDC9FD1C3A}</a:tableStyleId>
              </a:tblPr>
              <a:tblGrid>
                <a:gridCol w="758952">
                  <a:extLst>
                    <a:ext uri="{9D8B030D-6E8A-4147-A177-3AD203B41FA5}">
                      <a16:colId xmlns:a16="http://schemas.microsoft.com/office/drawing/2014/main" val="20000"/>
                    </a:ext>
                  </a:extLst>
                </a:gridCol>
                <a:gridCol w="2019468">
                  <a:extLst>
                    <a:ext uri="{9D8B030D-6E8A-4147-A177-3AD203B41FA5}">
                      <a16:colId xmlns:a16="http://schemas.microsoft.com/office/drawing/2014/main" val="20001"/>
                    </a:ext>
                  </a:extLst>
                </a:gridCol>
                <a:gridCol w="2154768">
                  <a:extLst>
                    <a:ext uri="{9D8B030D-6E8A-4147-A177-3AD203B41FA5}">
                      <a16:colId xmlns:a16="http://schemas.microsoft.com/office/drawing/2014/main" val="20002"/>
                    </a:ext>
                  </a:extLst>
                </a:gridCol>
                <a:gridCol w="1616964">
                  <a:extLst>
                    <a:ext uri="{9D8B030D-6E8A-4147-A177-3AD203B41FA5}">
                      <a16:colId xmlns:a16="http://schemas.microsoft.com/office/drawing/2014/main" val="20003"/>
                    </a:ext>
                  </a:extLst>
                </a:gridCol>
                <a:gridCol w="1487423">
                  <a:extLst>
                    <a:ext uri="{9D8B030D-6E8A-4147-A177-3AD203B41FA5}">
                      <a16:colId xmlns:a16="http://schemas.microsoft.com/office/drawing/2014/main" val="20004"/>
                    </a:ext>
                  </a:extLst>
                </a:gridCol>
              </a:tblGrid>
              <a:tr h="571920">
                <a:tc>
                  <a:txBody>
                    <a:bodyPr/>
                    <a:lstStyle/>
                    <a:p>
                      <a:pPr algn="ctr"/>
                      <a:r>
                        <a:rPr lang="en-US" sz="2000" dirty="0" err="1">
                          <a:latin typeface="Times New Roman" pitchFamily="18" charset="0"/>
                          <a:cs typeface="Times New Roman" pitchFamily="18" charset="0"/>
                        </a:rPr>
                        <a:t>Sl</a:t>
                      </a:r>
                      <a:r>
                        <a:rPr lang="en-US" sz="2000" dirty="0">
                          <a:latin typeface="Times New Roman" pitchFamily="18" charset="0"/>
                          <a:cs typeface="Times New Roman" pitchFamily="18" charset="0"/>
                        </a:rPr>
                        <a:t> . No</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Paper</a:t>
                      </a:r>
                      <a:r>
                        <a:rPr lang="en-US" sz="2000" baseline="0" dirty="0">
                          <a:latin typeface="Times New Roman" pitchFamily="18" charset="0"/>
                          <a:cs typeface="Times New Roman" pitchFamily="18" charset="0"/>
                        </a:rPr>
                        <a:t> Title</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Technique Used</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Merits</a:t>
                      </a:r>
                      <a:endParaRPr lang="en-IN" sz="20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Limitations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275670">
                <a:tc>
                  <a:txBody>
                    <a:bodyPr/>
                    <a:lstStyle/>
                    <a:p>
                      <a:pPr algn="ctr"/>
                      <a:r>
                        <a:rPr lang="en-US" sz="2000" dirty="0">
                          <a:latin typeface="Times New Roman" pitchFamily="18" charset="0"/>
                          <a:cs typeface="Times New Roman" pitchFamily="18" charset="0"/>
                        </a:rPr>
                        <a:t>3</a:t>
                      </a:r>
                      <a:endParaRPr lang="en-IN" sz="2000" dirty="0">
                        <a:latin typeface="Times New Roman" pitchFamily="18" charset="0"/>
                        <a:cs typeface="Times New Roman" pitchFamily="18" charset="0"/>
                      </a:endParaRPr>
                    </a:p>
                  </a:txBody>
                  <a:tcPr/>
                </a:tc>
                <a:tc>
                  <a:txBody>
                    <a:bodyPr/>
                    <a:lstStyle/>
                    <a:p>
                      <a:pPr algn="ctr"/>
                      <a:r>
                        <a:rPr lang="en-US" sz="2000" dirty="0"/>
                        <a:t>Privacy-preserving data publishing for multiple numerical sensitive attributes. Tsinghua Sci. Technol. 2015,</a:t>
                      </a:r>
                      <a:endParaRPr lang="en-IN" sz="2000" dirty="0">
                        <a:latin typeface="Times New Roman" pitchFamily="18" charset="0"/>
                        <a:cs typeface="Times New Roman" pitchFamily="18" charset="0"/>
                      </a:endParaRPr>
                    </a:p>
                  </a:txBody>
                  <a:tcPr/>
                </a:tc>
                <a:tc>
                  <a:txBody>
                    <a:bodyPr/>
                    <a:lstStyle/>
                    <a:p>
                      <a:pPr algn="ctr"/>
                      <a:r>
                        <a:rPr lang="en-IN" sz="2000" dirty="0">
                          <a:latin typeface="+mn-lt"/>
                          <a:cs typeface="Times New Roman" pitchFamily="18" charset="0"/>
                        </a:rPr>
                        <a:t>This approach works on numerical data and the technique used is bucketization</a:t>
                      </a:r>
                      <a:r>
                        <a:rPr lang="en-IN" sz="2000" dirty="0">
                          <a:latin typeface="Times New Roman" pitchFamily="18" charset="0"/>
                          <a:cs typeface="Times New Roman"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dirty="0">
                          <a:latin typeface="+mn-lt"/>
                          <a:cs typeface="Times New Roman" pitchFamily="18" charset="0"/>
                        </a:rPr>
                        <a:t>Good results on numerical data. No high information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dirty="0">
                          <a:latin typeface="+mn-lt"/>
                          <a:cs typeface="Times New Roman" pitchFamily="18" charset="0"/>
                        </a:rPr>
                        <a:t>loss.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dirty="0">
                          <a:latin typeface="+mn-lt"/>
                          <a:cs typeface="Times New Roman" pitchFamily="18" charset="0"/>
                        </a:rPr>
                        <a:t>Do not work on textual data.</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b="0" dirty="0">
                        <a:latin typeface="+mn-lt"/>
                        <a:cs typeface="Times New Roman" pitchFamily="18" charset="0"/>
                      </a:endParaRPr>
                    </a:p>
                  </a:txBody>
                  <a:tcPr/>
                </a:tc>
                <a:extLst>
                  <a:ext uri="{0D108BD9-81ED-4DB2-BD59-A6C34878D82A}">
                    <a16:rowId xmlns:a16="http://schemas.microsoft.com/office/drawing/2014/main" val="10001"/>
                  </a:ext>
                </a:extLst>
              </a:tr>
            </a:tbl>
          </a:graphicData>
        </a:graphic>
      </p:graphicFrame>
      <p:sp>
        <p:nvSpPr>
          <p:cNvPr id="10" name="Date Placeholder 3">
            <a:extLst>
              <a:ext uri="{FF2B5EF4-FFF2-40B4-BE49-F238E27FC236}">
                <a16:creationId xmlns:a16="http://schemas.microsoft.com/office/drawing/2014/main" id="{203ABB1C-D358-462C-B20E-B25300F7BAD8}"/>
              </a:ext>
            </a:extLst>
          </p:cNvPr>
          <p:cNvSpPr txBox="1">
            <a:spLocks/>
          </p:cNvSpPr>
          <p:nvPr/>
        </p:nvSpPr>
        <p:spPr>
          <a:xfrm>
            <a:off x="457200" y="6356350"/>
            <a:ext cx="2133600" cy="365125"/>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graphicFrame>
        <p:nvGraphicFramePr>
          <p:cNvPr id="12" name="Object 11">
            <a:extLst>
              <a:ext uri="{FF2B5EF4-FFF2-40B4-BE49-F238E27FC236}">
                <a16:creationId xmlns:a16="http://schemas.microsoft.com/office/drawing/2014/main" id="{C65A9674-0219-483A-A39F-B80F31623C92}"/>
              </a:ext>
            </a:extLst>
          </p:cNvPr>
          <p:cNvGraphicFramePr>
            <a:graphicFrameLocks noChangeAspect="1"/>
          </p:cNvGraphicFramePr>
          <p:nvPr>
            <p:extLst>
              <p:ext uri="{D42A27DB-BD31-4B8C-83A1-F6EECF244321}">
                <p14:modId xmlns:p14="http://schemas.microsoft.com/office/powerpoint/2010/main" val="1917257469"/>
              </p:ext>
            </p:extLst>
          </p:nvPr>
        </p:nvGraphicFramePr>
        <p:xfrm>
          <a:off x="7620000" y="0"/>
          <a:ext cx="1524000" cy="481263"/>
        </p:xfrm>
        <a:graphic>
          <a:graphicData uri="http://schemas.openxmlformats.org/presentationml/2006/ole">
            <mc:AlternateContent xmlns:mc="http://schemas.openxmlformats.org/markup-compatibility/2006">
              <mc:Choice xmlns:v="urn:schemas-microsoft-com:vml" Requires="v">
                <p:oleObj spid="_x0000_s3113" name="Bitmap Image" r:id="rId3" imgW="5858693" imgH="1428949" progId="Paint.Picture">
                  <p:embed/>
                </p:oleObj>
              </mc:Choice>
              <mc:Fallback>
                <p:oleObj name="Bitmap Image" r:id="rId3" imgW="5858693" imgH="1428949" progId="Paint.Picture">
                  <p:embed/>
                  <p:pic>
                    <p:nvPicPr>
                      <p:cNvPr id="10" name="Object 9">
                        <a:extLst>
                          <a:ext uri="{FF2B5EF4-FFF2-40B4-BE49-F238E27FC236}">
                            <a16:creationId xmlns:a16="http://schemas.microsoft.com/office/drawing/2014/main" id="{538FEE90-0A4C-441C-86B9-865D9A4419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0"/>
                        <a:ext cx="1524000" cy="4812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1253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498080" cy="676548"/>
          </a:xfrm>
        </p:spPr>
        <p:txBody>
          <a:bodyPr>
            <a:normAutofit/>
          </a:bodyPr>
          <a:lstStyle/>
          <a:p>
            <a:pPr algn="ctr"/>
            <a:r>
              <a:rPr lang="en-US" sz="3200" b="1" dirty="0">
                <a:latin typeface="Times New Roman" pitchFamily="18" charset="0"/>
                <a:cs typeface="Times New Roman" pitchFamily="18" charset="0"/>
              </a:rPr>
              <a:t>PROBLEM STATEMENT</a:t>
            </a:r>
            <a:endParaRPr lang="en-IN"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AD972B8-CD70-467E-B72E-3C984BA5EE17}" type="datetime1">
              <a:rPr lang="en-IN" smtClean="0"/>
              <a:t>22-03-2024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7</a:t>
            </a:fld>
            <a:endParaRPr lang="en-IN"/>
          </a:p>
        </p:txBody>
      </p:sp>
      <p:sp>
        <p:nvSpPr>
          <p:cNvPr id="3" name="Content Placeholder 2"/>
          <p:cNvSpPr>
            <a:spLocks noGrp="1"/>
          </p:cNvSpPr>
          <p:nvPr>
            <p:ph sz="quarter" idx="1"/>
          </p:nvPr>
        </p:nvSpPr>
        <p:spPr>
          <a:xfrm>
            <a:off x="228600" y="1219200"/>
            <a:ext cx="8686800" cy="4800600"/>
          </a:xfrm>
        </p:spPr>
        <p:txBody>
          <a:bodyPr>
            <a:normAutofit/>
          </a:bodyPr>
          <a:lstStyle/>
          <a:p>
            <a:pPr marL="82296" indent="0" algn="just">
              <a:lnSpc>
                <a:spcPct val="150000"/>
              </a:lnSpc>
              <a:buNone/>
            </a:pPr>
            <a:r>
              <a:rPr lang="en-IN" sz="2400" dirty="0">
                <a:solidFill>
                  <a:srgbClr val="222222"/>
                </a:solidFill>
                <a:effectLst/>
                <a:latin typeface="Times New Roman" panose="02020603050405020304" pitchFamily="18" charset="0"/>
                <a:ea typeface="Times New Roman" panose="02020603050405020304" pitchFamily="18" charset="0"/>
              </a:rPr>
              <a:t>The entire attribute protection slows down the processing of the data and decreases its usability for authorized users. Applying protection to a sensitive attribute instead of an entire attribute increases usability for authorized users and protects sensitive attributes. </a:t>
            </a:r>
            <a:endParaRPr lang="en-IN" sz="2400" dirty="0">
              <a:latin typeface="Times New Roman" pitchFamily="18" charset="0"/>
              <a:cs typeface="Times New Roman" pitchFamily="18" charset="0"/>
            </a:endParaRPr>
          </a:p>
        </p:txBody>
      </p:sp>
      <p:pic>
        <p:nvPicPr>
          <p:cNvPr id="6" name="Picture 2" descr="ICMSF-16">
            <a:extLst>
              <a:ext uri="{FF2B5EF4-FFF2-40B4-BE49-F238E27FC236}">
                <a16:creationId xmlns:a16="http://schemas.microsoft.com/office/drawing/2014/main" id="{A1D555DC-A070-4533-900C-333E98D5E9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5894" y="0"/>
            <a:ext cx="2398105" cy="676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91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498080" cy="676548"/>
          </a:xfrm>
        </p:spPr>
        <p:txBody>
          <a:bodyPr>
            <a:normAutofit/>
          </a:bodyPr>
          <a:lstStyle/>
          <a:p>
            <a:pPr algn="ctr"/>
            <a:r>
              <a:rPr lang="en-US" b="1" dirty="0">
                <a:latin typeface="Times New Roman" pitchFamily="18" charset="0"/>
                <a:cs typeface="Times New Roman" pitchFamily="18" charset="0"/>
              </a:rPr>
              <a:t>OBJECTIVE</a:t>
            </a:r>
            <a:endParaRPr lang="en-IN"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AD972B8-CD70-467E-B72E-3C984BA5EE17}" type="datetime1">
              <a:rPr lang="en-IN" smtClean="0"/>
              <a:t>22-03-2024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8</a:t>
            </a:fld>
            <a:endParaRPr lang="en-IN"/>
          </a:p>
        </p:txBody>
      </p:sp>
      <p:sp>
        <p:nvSpPr>
          <p:cNvPr id="3" name="Content Placeholder 2"/>
          <p:cNvSpPr>
            <a:spLocks noGrp="1"/>
          </p:cNvSpPr>
          <p:nvPr>
            <p:ph sz="quarter" idx="1"/>
          </p:nvPr>
        </p:nvSpPr>
        <p:spPr>
          <a:xfrm>
            <a:off x="381000" y="1310524"/>
            <a:ext cx="8686800" cy="4800600"/>
          </a:xfrm>
        </p:spPr>
        <p:txBody>
          <a:bodyPr>
            <a:normAutofit/>
          </a:bodyPr>
          <a:lstStyle/>
          <a:p>
            <a:pPr marL="82296" indent="0" algn="just">
              <a:lnSpc>
                <a:spcPct val="150000"/>
              </a:lnSpc>
              <a:buNone/>
            </a:pPr>
            <a:r>
              <a:rPr lang="en-IN" sz="2400" dirty="0">
                <a:solidFill>
                  <a:srgbClr val="222222"/>
                </a:solidFill>
                <a:effectLst/>
                <a:latin typeface="Times New Roman" panose="02020603050405020304" pitchFamily="18" charset="0"/>
                <a:ea typeface="Times New Roman" panose="02020603050405020304" pitchFamily="18" charset="0"/>
              </a:rPr>
              <a:t>To classify sensitive attributes from a structured and semi-structured data by using </a:t>
            </a:r>
            <a:r>
              <a:rPr lang="en-IN" sz="2400" b="1" dirty="0">
                <a:solidFill>
                  <a:srgbClr val="222222"/>
                </a:solidFill>
                <a:effectLst/>
                <a:latin typeface="Times New Roman" panose="02020603050405020304" pitchFamily="18" charset="0"/>
                <a:ea typeface="Times New Roman" panose="02020603050405020304" pitchFamily="18" charset="0"/>
              </a:rPr>
              <a:t>fuzzy-rules</a:t>
            </a:r>
            <a:r>
              <a:rPr lang="en-IN" sz="2400" dirty="0">
                <a:solidFill>
                  <a:srgbClr val="222222"/>
                </a:solidFill>
                <a:effectLst/>
                <a:latin typeface="Times New Roman" panose="02020603050405020304" pitchFamily="18" charset="0"/>
                <a:ea typeface="Times New Roman" panose="02020603050405020304" pitchFamily="18" charset="0"/>
              </a:rPr>
              <a:t> and </a:t>
            </a:r>
            <a:r>
              <a:rPr lang="en-IN" sz="2400" b="1" dirty="0">
                <a:solidFill>
                  <a:srgbClr val="222222"/>
                </a:solidFill>
                <a:effectLst/>
                <a:latin typeface="Times New Roman" panose="02020603050405020304" pitchFamily="18" charset="0"/>
                <a:ea typeface="Times New Roman" panose="02020603050405020304" pitchFamily="18" charset="0"/>
              </a:rPr>
              <a:t>natural language processing </a:t>
            </a:r>
            <a:r>
              <a:rPr lang="en-IN" sz="2400" dirty="0">
                <a:solidFill>
                  <a:srgbClr val="222222"/>
                </a:solidFill>
                <a:effectLst/>
                <a:latin typeface="Times New Roman" panose="02020603050405020304" pitchFamily="18" charset="0"/>
                <a:ea typeface="Times New Roman" panose="02020603050405020304" pitchFamily="18" charset="0"/>
              </a:rPr>
              <a:t>techniques and also </a:t>
            </a:r>
            <a:r>
              <a:rPr lang="en-IN" sz="2400" b="1" dirty="0">
                <a:solidFill>
                  <a:srgbClr val="222222"/>
                </a:solidFill>
                <a:effectLst/>
                <a:latin typeface="Times New Roman" panose="02020603050405020304" pitchFamily="18" charset="0"/>
                <a:ea typeface="Times New Roman" panose="02020603050405020304" pitchFamily="18" charset="0"/>
              </a:rPr>
              <a:t>ML and DL </a:t>
            </a:r>
            <a:r>
              <a:rPr lang="en-IN" sz="2400" dirty="0">
                <a:solidFill>
                  <a:srgbClr val="222222"/>
                </a:solidFill>
                <a:effectLst/>
                <a:latin typeface="Times New Roman" panose="02020603050405020304" pitchFamily="18" charset="0"/>
                <a:ea typeface="Times New Roman" panose="02020603050405020304" pitchFamily="18" charset="0"/>
              </a:rPr>
              <a:t>techniques. Applying protection to sensitive attributes by using </a:t>
            </a:r>
            <a:r>
              <a:rPr lang="en-IN" sz="2400" b="1" dirty="0">
                <a:solidFill>
                  <a:srgbClr val="222222"/>
                </a:solidFill>
                <a:effectLst/>
                <a:latin typeface="Times New Roman" panose="02020603050405020304" pitchFamily="18" charset="0"/>
                <a:ea typeface="Times New Roman" panose="02020603050405020304" pitchFamily="18" charset="0"/>
              </a:rPr>
              <a:t>attribute-based encryption</a:t>
            </a:r>
            <a:r>
              <a:rPr lang="en-IN" sz="2000" dirty="0">
                <a:solidFill>
                  <a:srgbClr val="222222"/>
                </a:solidFill>
                <a:effectLst/>
                <a:latin typeface="Times New Roman" panose="02020603050405020304" pitchFamily="18" charset="0"/>
                <a:ea typeface="Times New Roman" panose="02020603050405020304" pitchFamily="18" charset="0"/>
              </a:rPr>
              <a:t>.    </a:t>
            </a:r>
            <a:endParaRPr lang="en-IN" sz="2000" dirty="0">
              <a:latin typeface="Times New Roman" pitchFamily="18" charset="0"/>
              <a:cs typeface="Times New Roman" pitchFamily="18" charset="0"/>
            </a:endParaRPr>
          </a:p>
        </p:txBody>
      </p:sp>
      <p:pic>
        <p:nvPicPr>
          <p:cNvPr id="6" name="Picture 2" descr="ICMSF-16">
            <a:extLst>
              <a:ext uri="{FF2B5EF4-FFF2-40B4-BE49-F238E27FC236}">
                <a16:creationId xmlns:a16="http://schemas.microsoft.com/office/drawing/2014/main" id="{A4286686-BCCD-4739-896C-E1A0B891A8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944" y="0"/>
            <a:ext cx="2566056" cy="72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46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1D66A5-9147-4C30-AF0F-2F025F7A264C}"/>
              </a:ext>
            </a:extLst>
          </p:cNvPr>
          <p:cNvSpPr>
            <a:spLocks noGrp="1"/>
          </p:cNvSpPr>
          <p:nvPr>
            <p:ph type="dt" sz="half" idx="10"/>
          </p:nvPr>
        </p:nvSpPr>
        <p:spPr/>
        <p:txBody>
          <a:bodyPr/>
          <a:lstStyle/>
          <a:p>
            <a:fld id="{EA606B66-9F57-4E70-B5E2-D65714184240}" type="datetime1">
              <a:rPr lang="en-IN" smtClean="0"/>
              <a:t>22-03-2024</a:t>
            </a:fld>
            <a:endParaRPr lang="en-IN"/>
          </a:p>
        </p:txBody>
      </p:sp>
      <p:sp>
        <p:nvSpPr>
          <p:cNvPr id="3" name="Slide Number Placeholder 2">
            <a:extLst>
              <a:ext uri="{FF2B5EF4-FFF2-40B4-BE49-F238E27FC236}">
                <a16:creationId xmlns:a16="http://schemas.microsoft.com/office/drawing/2014/main" id="{BD61CC24-673D-40E0-AB7A-5B5C1F1788FC}"/>
              </a:ext>
            </a:extLst>
          </p:cNvPr>
          <p:cNvSpPr>
            <a:spLocks noGrp="1"/>
          </p:cNvSpPr>
          <p:nvPr>
            <p:ph type="sldNum" sz="quarter" idx="12"/>
          </p:nvPr>
        </p:nvSpPr>
        <p:spPr/>
        <p:txBody>
          <a:bodyPr/>
          <a:lstStyle/>
          <a:p>
            <a:fld id="{E24311CC-E1A4-45F4-8734-CE9E717F3737}" type="slidenum">
              <a:rPr lang="en-IN" smtClean="0"/>
              <a:t>9</a:t>
            </a:fld>
            <a:endParaRPr lang="en-IN"/>
          </a:p>
        </p:txBody>
      </p:sp>
      <p:sp>
        <p:nvSpPr>
          <p:cNvPr id="4" name="Title 1">
            <a:extLst>
              <a:ext uri="{FF2B5EF4-FFF2-40B4-BE49-F238E27FC236}">
                <a16:creationId xmlns:a16="http://schemas.microsoft.com/office/drawing/2014/main" id="{A3638AB4-EC93-4F73-96E8-1A475B1C8079}"/>
              </a:ext>
            </a:extLst>
          </p:cNvPr>
          <p:cNvSpPr txBox="1">
            <a:spLocks/>
          </p:cNvSpPr>
          <p:nvPr/>
        </p:nvSpPr>
        <p:spPr>
          <a:xfrm>
            <a:off x="685800" y="304800"/>
            <a:ext cx="7498080" cy="676548"/>
          </a:xfrm>
          <a:prstGeom prst="rect">
            <a:avLst/>
          </a:prstGeom>
        </p:spPr>
        <p:txBody>
          <a:bodyPr>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latin typeface="Times New Roman" pitchFamily="18" charset="0"/>
                <a:cs typeface="Times New Roman" pitchFamily="18" charset="0"/>
              </a:rPr>
              <a:t>DATA SET</a:t>
            </a:r>
            <a:endParaRPr lang="en-IN" b="1" dirty="0">
              <a:latin typeface="Times New Roman" pitchFamily="18" charset="0"/>
              <a:cs typeface="Times New Roman" pitchFamily="18" charset="0"/>
            </a:endParaRPr>
          </a:p>
        </p:txBody>
      </p:sp>
      <p:sp>
        <p:nvSpPr>
          <p:cNvPr id="5" name="Date Placeholder 3">
            <a:extLst>
              <a:ext uri="{FF2B5EF4-FFF2-40B4-BE49-F238E27FC236}">
                <a16:creationId xmlns:a16="http://schemas.microsoft.com/office/drawing/2014/main" id="{AA28F08C-67EB-402E-981E-4CCE478D4FEA}"/>
              </a:ext>
            </a:extLst>
          </p:cNvPr>
          <p:cNvSpPr txBox="1">
            <a:spLocks/>
          </p:cNvSpPr>
          <p:nvPr/>
        </p:nvSpPr>
        <p:spPr>
          <a:xfrm>
            <a:off x="6400800" y="6356350"/>
            <a:ext cx="2289048"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22-03-2024</a:t>
            </a:fld>
            <a:endParaRPr lang="en-IN"/>
          </a:p>
        </p:txBody>
      </p:sp>
      <p:sp>
        <p:nvSpPr>
          <p:cNvPr id="6" name="Slide Number Placeholder 4">
            <a:extLst>
              <a:ext uri="{FF2B5EF4-FFF2-40B4-BE49-F238E27FC236}">
                <a16:creationId xmlns:a16="http://schemas.microsoft.com/office/drawing/2014/main" id="{02AD3FAD-2EDB-4F29-895C-795795D6F1D0}"/>
              </a:ext>
            </a:extLst>
          </p:cNvPr>
          <p:cNvSpPr txBox="1">
            <a:spLocks/>
          </p:cNvSpPr>
          <p:nvPr/>
        </p:nvSpPr>
        <p:spPr>
          <a:xfrm>
            <a:off x="612648" y="6356350"/>
            <a:ext cx="19812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9</a:t>
            </a:fld>
            <a:endParaRPr lang="en-IN"/>
          </a:p>
        </p:txBody>
      </p:sp>
      <p:sp>
        <p:nvSpPr>
          <p:cNvPr id="7" name="Content Placeholder 2">
            <a:extLst>
              <a:ext uri="{FF2B5EF4-FFF2-40B4-BE49-F238E27FC236}">
                <a16:creationId xmlns:a16="http://schemas.microsoft.com/office/drawing/2014/main" id="{4DEA709F-0117-4C53-8FCC-9246CF6D78C4}"/>
              </a:ext>
            </a:extLst>
          </p:cNvPr>
          <p:cNvSpPr txBox="1">
            <a:spLocks/>
          </p:cNvSpPr>
          <p:nvPr/>
        </p:nvSpPr>
        <p:spPr>
          <a:xfrm>
            <a:off x="228600" y="1219200"/>
            <a:ext cx="8686800" cy="4800600"/>
          </a:xfrm>
          <a:prstGeom prst="rect">
            <a:avLst/>
          </a:prstGeom>
        </p:spPr>
        <p:txBody>
          <a:bodyPr>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82296" indent="0" algn="just">
              <a:lnSpc>
                <a:spcPct val="150000"/>
              </a:lnSpc>
              <a:buFont typeface="Wingdings 3"/>
              <a:buNone/>
            </a:pPr>
            <a:r>
              <a:rPr lang="en-IN" sz="2400" dirty="0">
                <a:latin typeface="Times New Roman" pitchFamily="18" charset="0"/>
                <a:cs typeface="Times New Roman" pitchFamily="18" charset="0"/>
              </a:rPr>
              <a:t>The dataset is from GitHub page.</a:t>
            </a:r>
          </a:p>
          <a:p>
            <a:pPr marL="82296" indent="0" algn="just">
              <a:lnSpc>
                <a:spcPct val="150000"/>
              </a:lnSpc>
              <a:buFont typeface="Wingdings 3"/>
              <a:buNone/>
            </a:pPr>
            <a:r>
              <a:rPr lang="en-IN" sz="2400" dirty="0">
                <a:latin typeface="Times New Roman" pitchFamily="18" charset="0"/>
                <a:cs typeface="Times New Roman" pitchFamily="18" charset="0"/>
              </a:rPr>
              <a:t>The dataset is chosen for its high amount of records.</a:t>
            </a:r>
          </a:p>
          <a:p>
            <a:pPr marL="82296" indent="0" algn="just">
              <a:lnSpc>
                <a:spcPct val="150000"/>
              </a:lnSpc>
              <a:buFont typeface="Wingdings 3"/>
              <a:buNone/>
            </a:pPr>
            <a:r>
              <a:rPr lang="en-IN" sz="2400" dirty="0">
                <a:solidFill>
                  <a:srgbClr val="00B0F0"/>
                </a:solidFill>
                <a:latin typeface="Times New Roman" pitchFamily="18" charset="0"/>
                <a:cs typeface="Times New Roman" pitchFamily="18" charset="0"/>
                <a:hlinkClick r:id="rId3">
                  <a:extLst>
                    <a:ext uri="{A12FA001-AC4F-418D-AE19-62706E023703}">
                      <ahyp:hlinkClr xmlns:ahyp="http://schemas.microsoft.com/office/drawing/2018/hyperlinkcolor" val="tx"/>
                    </a:ext>
                  </a:extLst>
                </a:hlinkClick>
              </a:rPr>
              <a:t>https://github.com/DhilipSanjay/Detection-of-Sensitive-Data-Exposure-in-Images/tree/main/text_dataset</a:t>
            </a:r>
            <a:endParaRPr lang="en-IN" sz="2400" dirty="0">
              <a:solidFill>
                <a:srgbClr val="00B0F0"/>
              </a:solidFill>
              <a:latin typeface="Times New Roman" pitchFamily="18" charset="0"/>
              <a:cs typeface="Times New Roman" pitchFamily="18" charset="0"/>
            </a:endParaRPr>
          </a:p>
          <a:p>
            <a:pPr marL="82296" indent="0" algn="just">
              <a:lnSpc>
                <a:spcPct val="150000"/>
              </a:lnSpc>
              <a:buFont typeface="Wingdings 3"/>
              <a:buNone/>
            </a:pPr>
            <a:r>
              <a:rPr lang="en-IN" sz="2400" dirty="0">
                <a:latin typeface="Times New Roman" pitchFamily="18" charset="0"/>
                <a:cs typeface="Times New Roman" pitchFamily="18" charset="0"/>
              </a:rPr>
              <a:t>‘Sensitive.json’ comprises of 15576 records.</a:t>
            </a:r>
          </a:p>
          <a:p>
            <a:pPr marL="82296" indent="0" algn="just">
              <a:lnSpc>
                <a:spcPct val="150000"/>
              </a:lnSpc>
              <a:buFont typeface="Wingdings 3"/>
              <a:buNone/>
            </a:pPr>
            <a:r>
              <a:rPr lang="en-IN" sz="2400" dirty="0">
                <a:latin typeface="Times New Roman" pitchFamily="18" charset="0"/>
                <a:cs typeface="Times New Roman" pitchFamily="18" charset="0"/>
              </a:rPr>
              <a:t>‘NonSensitive.json’ comprises of 16000 records.</a:t>
            </a:r>
          </a:p>
        </p:txBody>
      </p:sp>
      <p:pic>
        <p:nvPicPr>
          <p:cNvPr id="8" name="Picture 2" descr="ICMSF-16">
            <a:extLst>
              <a:ext uri="{FF2B5EF4-FFF2-40B4-BE49-F238E27FC236}">
                <a16:creationId xmlns:a16="http://schemas.microsoft.com/office/drawing/2014/main" id="{708E4506-F7FE-486F-903C-A24A983F1A3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2800" y="0"/>
            <a:ext cx="1981199" cy="558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244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6072</TotalTime>
  <Words>1644</Words>
  <Application>Microsoft Office PowerPoint</Application>
  <PresentationFormat>On-screen Show (4:3)</PresentationFormat>
  <Paragraphs>276</Paragraphs>
  <Slides>24</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4" baseType="lpstr">
      <vt:lpstr>Arial</vt:lpstr>
      <vt:lpstr>Bookman Old Style</vt:lpstr>
      <vt:lpstr>Calibri</vt:lpstr>
      <vt:lpstr>Gill Sans MT</vt:lpstr>
      <vt:lpstr>KaTeX_Main</vt:lpstr>
      <vt:lpstr>Times New Roman</vt:lpstr>
      <vt:lpstr>Wingdings</vt:lpstr>
      <vt:lpstr>Wingdings 3</vt:lpstr>
      <vt:lpstr>Origin</vt:lpstr>
      <vt:lpstr>Bitmap Image</vt:lpstr>
      <vt:lpstr>SENSITIVE ATTRIBUTE IDENTIFICATION AND PROTECTION</vt:lpstr>
      <vt:lpstr>PowerPoint Presentation</vt:lpstr>
      <vt:lpstr>INTRODUCTION</vt:lpstr>
      <vt:lpstr>PowerPoint Presentation</vt:lpstr>
      <vt:lpstr>PowerPoint Presentation</vt:lpstr>
      <vt:lpstr>PowerPoint Presentation</vt:lpstr>
      <vt:lpstr>PROBLEM STATEMENT</vt:lpstr>
      <vt:lpstr>OBJECTIVE</vt:lpstr>
      <vt:lpstr>PowerPoint Presentation</vt:lpstr>
      <vt:lpstr>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(New and unique title – not the base paper title and existing papers)</dc:title>
  <dc:creator>shanjay</dc:creator>
  <cp:lastModifiedBy>Tatiraju Lasya</cp:lastModifiedBy>
  <cp:revision>32</cp:revision>
  <dcterms:created xsi:type="dcterms:W3CDTF">2023-02-03T08:21:32Z</dcterms:created>
  <dcterms:modified xsi:type="dcterms:W3CDTF">2024-03-26T10:08:51Z</dcterms:modified>
</cp:coreProperties>
</file>