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GoogleSlidesCustomDataVersion2">
      <go:slidesCustomData xmlns:go="http://customooxmlschemas.google.com/" r:id="rId19" roundtripDataSignature="AMtx7mjjrZQFgSQgWxykJdy+EFmA8sfI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9cdaaffa36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9cdaaffa36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39cdaaffa36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14"/>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14"/>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14"/>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14"/>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14"/>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14"/>
          <p:cNvSpPr/>
          <p:nvPr>
            <p:ph idx="2" type="pic"/>
          </p:nvPr>
        </p:nvSpPr>
        <p:spPr>
          <a:xfrm>
            <a:off x="1571515" y="1914044"/>
            <a:ext cx="3993624" cy="3617848"/>
          </a:xfrm>
          <a:prstGeom prst="rect">
            <a:avLst/>
          </a:prstGeom>
          <a:noFill/>
          <a:ln>
            <a:noFill/>
          </a:ln>
        </p:spPr>
      </p:sp>
      <p:sp>
        <p:nvSpPr>
          <p:cNvPr id="36" name="Google Shape;36;p14"/>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p:nvPr>
            <p:ph idx="2" type="pic"/>
          </p:nvPr>
        </p:nvSpPr>
        <p:spPr>
          <a:xfrm>
            <a:off x="677334" y="609600"/>
            <a:ext cx="8596668" cy="3845718"/>
          </a:xfrm>
          <a:prstGeom prst="rect">
            <a:avLst/>
          </a:prstGeom>
          <a:noFill/>
          <a:ln>
            <a:noFill/>
          </a:ln>
        </p:spPr>
      </p:sp>
      <p:sp>
        <p:nvSpPr>
          <p:cNvPr id="135" name="Google Shape;135;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53" name="Google Shape;153;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
        <p:nvSpPr>
          <p:cNvPr id="168" name="Google Shape;168;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15"/>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15"/>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15"/>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15"/>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15"/>
          <p:cNvSpPr/>
          <p:nvPr>
            <p:ph idx="2" type="pic"/>
          </p:nvPr>
        </p:nvSpPr>
        <p:spPr>
          <a:xfrm>
            <a:off x="7090227" y="786181"/>
            <a:ext cx="4441372" cy="5393036"/>
          </a:xfrm>
          <a:prstGeom prst="rect">
            <a:avLst/>
          </a:prstGeom>
          <a:noFill/>
          <a:ln>
            <a:noFill/>
          </a:ln>
        </p:spPr>
      </p:sp>
      <p:sp>
        <p:nvSpPr>
          <p:cNvPr id="43" name="Google Shape;43;p15"/>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34"/>
          <p:cNvSpPr/>
          <p:nvPr>
            <p:ph idx="2" type="pic"/>
          </p:nvPr>
        </p:nvSpPr>
        <p:spPr>
          <a:xfrm>
            <a:off x="0" y="0"/>
            <a:ext cx="12192000" cy="6858000"/>
          </a:xfrm>
          <a:prstGeom prst="rect">
            <a:avLst/>
          </a:prstGeom>
          <a:noFill/>
          <a:ln>
            <a:noFill/>
          </a:ln>
        </p:spPr>
      </p:sp>
      <p:sp>
        <p:nvSpPr>
          <p:cNvPr descr="Tall office building looking up" id="190" name="Google Shape;190;p34"/>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191" name="Google Shape;191;p34"/>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34"/>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16"/>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16"/>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16"/>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16"/>
          <p:cNvSpPr/>
          <p:nvPr>
            <p:ph idx="2" type="pic"/>
          </p:nvPr>
        </p:nvSpPr>
        <p:spPr>
          <a:xfrm>
            <a:off x="5733416" y="624239"/>
            <a:ext cx="5855754" cy="5631571"/>
          </a:xfrm>
          <a:prstGeom prst="rect">
            <a:avLst/>
          </a:prstGeom>
          <a:noFill/>
          <a:ln>
            <a:noFill/>
          </a:ln>
        </p:spPr>
      </p:sp>
      <p:sp>
        <p:nvSpPr>
          <p:cNvPr id="49" name="Google Shape;49;p16"/>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16"/>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17"/>
          <p:cNvSpPr/>
          <p:nvPr>
            <p:ph idx="2" type="pic"/>
          </p:nvPr>
        </p:nvSpPr>
        <p:spPr>
          <a:xfrm>
            <a:off x="5353508" y="2555551"/>
            <a:ext cx="1484985" cy="1280160"/>
          </a:xfrm>
          <a:prstGeom prst="rect">
            <a:avLst/>
          </a:prstGeom>
          <a:noFill/>
          <a:ln>
            <a:noFill/>
          </a:ln>
        </p:spPr>
      </p:sp>
      <p:sp>
        <p:nvSpPr>
          <p:cNvPr id="53" name="Google Shape;53;p17"/>
          <p:cNvSpPr/>
          <p:nvPr>
            <p:ph idx="3" type="pic"/>
          </p:nvPr>
        </p:nvSpPr>
        <p:spPr>
          <a:xfrm>
            <a:off x="3115921" y="2555551"/>
            <a:ext cx="1484985" cy="1280160"/>
          </a:xfrm>
          <a:prstGeom prst="rect">
            <a:avLst/>
          </a:prstGeom>
          <a:noFill/>
          <a:ln>
            <a:noFill/>
          </a:ln>
        </p:spPr>
      </p:sp>
      <p:sp>
        <p:nvSpPr>
          <p:cNvPr id="54" name="Google Shape;54;p17"/>
          <p:cNvSpPr/>
          <p:nvPr>
            <p:ph idx="4" type="pic"/>
          </p:nvPr>
        </p:nvSpPr>
        <p:spPr>
          <a:xfrm>
            <a:off x="7602465" y="2555551"/>
            <a:ext cx="1484985" cy="1280160"/>
          </a:xfrm>
          <a:prstGeom prst="rect">
            <a:avLst/>
          </a:prstGeom>
          <a:noFill/>
          <a:ln>
            <a:noFill/>
          </a:ln>
        </p:spPr>
      </p:sp>
      <p:sp>
        <p:nvSpPr>
          <p:cNvPr id="55" name="Google Shape;55;p17"/>
          <p:cNvSpPr/>
          <p:nvPr>
            <p:ph idx="5" type="pic"/>
          </p:nvPr>
        </p:nvSpPr>
        <p:spPr>
          <a:xfrm>
            <a:off x="9840051" y="2555551"/>
            <a:ext cx="1484985" cy="1280160"/>
          </a:xfrm>
          <a:prstGeom prst="rect">
            <a:avLst/>
          </a:prstGeom>
          <a:noFill/>
          <a:ln>
            <a:noFill/>
          </a:ln>
        </p:spPr>
      </p:sp>
      <p:sp>
        <p:nvSpPr>
          <p:cNvPr id="56" name="Google Shape;56;p17"/>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8" name="Google Shape;58;p17"/>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59" name="Google Shape;59;p17"/>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60" name="Google Shape;60;p17"/>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17"/>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7"/>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7"/>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7"/>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7"/>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7"/>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7"/>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7"/>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17"/>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17"/>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18"/>
          <p:cNvGrpSpPr/>
          <p:nvPr/>
        </p:nvGrpSpPr>
        <p:grpSpPr>
          <a:xfrm>
            <a:off x="0" y="-8467"/>
            <a:ext cx="12192000" cy="6866467"/>
            <a:chOff x="0" y="-8467"/>
            <a:chExt cx="12192000" cy="6866467"/>
          </a:xfrm>
        </p:grpSpPr>
        <p:sp>
          <p:nvSpPr>
            <p:cNvPr id="73" name="Google Shape;73;p18"/>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18"/>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1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18"/>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18"/>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2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2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2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3"/>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3"/>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10/15/2025</a:t>
            </a:r>
            <a:endParaRPr b="0" i="0" sz="1100" u="none" cap="none" strike="noStrike">
              <a:solidFill>
                <a:schemeClr val="accent2"/>
              </a:solidFill>
              <a:latin typeface="Trebuchet MS"/>
              <a:ea typeface="Trebuchet MS"/>
              <a:cs typeface="Trebuchet MS"/>
              <a:sym typeface="Trebuchet MS"/>
            </a:endParaRPr>
          </a:p>
        </p:txBody>
      </p:sp>
      <p:sp>
        <p:nvSpPr>
          <p:cNvPr id="27" name="Google Shape;27;p13"/>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3"/>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s://github.com/KrishnaG-101/VOIS_AICTE_Oct2025_MajorProject_Krishna_Gelr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8.png"/><Relationship Id="rId5" Type="http://schemas.openxmlformats.org/officeDocument/2006/relationships/hyperlink" Target="https://github.com/KrishnaG-101/VOIS_AICTE_Oct2025_MajorProject_Krishna_Gelr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hyperlink" Target="https://github.com/KrishnaG-101/VOIS_AICTE_Oct2025_MajorProject_Krishna_Gelr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9.png"/><Relationship Id="rId5" Type="http://schemas.openxmlformats.org/officeDocument/2006/relationships/hyperlink" Target="https://github.com/KrishnaG-101/VOIS_AICTE_Oct2025_MajorProject_Krishna_Gelr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s://github.com/KrishnaG-101/VOIS_AICTE_Oct2025_MajorProject_Krishna_Gelr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
          <p:cNvSpPr txBox="1"/>
          <p:nvPr>
            <p:ph idx="1" type="body"/>
          </p:nvPr>
        </p:nvSpPr>
        <p:spPr>
          <a:xfrm>
            <a:off x="6095400" y="4007500"/>
            <a:ext cx="4998600" cy="9960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480"/>
              <a:buNone/>
            </a:pPr>
            <a:r>
              <a:rPr b="0" lang="en-US" sz="2200">
                <a:solidFill>
                  <a:schemeClr val="dk1"/>
                </a:solidFill>
              </a:rPr>
              <a:t>Krishna Gelra</a:t>
            </a:r>
            <a:endParaRPr sz="2200"/>
          </a:p>
          <a:p>
            <a:pPr indent="0" lvl="0" marL="0" rtl="0" algn="r">
              <a:spcBef>
                <a:spcPts val="1000"/>
              </a:spcBef>
              <a:spcAft>
                <a:spcPts val="0"/>
              </a:spcAft>
              <a:buSzPts val="1480"/>
              <a:buNone/>
            </a:pPr>
            <a:r>
              <a:rPr b="0" lang="en-US" sz="2200">
                <a:solidFill>
                  <a:schemeClr val="dk1"/>
                </a:solidFill>
              </a:rPr>
              <a:t>APPLY_175556150468a3be2048388</a:t>
            </a:r>
            <a:endParaRPr b="0" sz="2200">
              <a:solidFill>
                <a:schemeClr val="dk1"/>
              </a:solidFill>
            </a:endParaRPr>
          </a:p>
        </p:txBody>
      </p:sp>
      <p:sp>
        <p:nvSpPr>
          <p:cNvPr id="198" name="Google Shape;198;p1"/>
          <p:cNvSpPr txBox="1"/>
          <p:nvPr>
            <p:ph type="title"/>
          </p:nvPr>
        </p:nvSpPr>
        <p:spPr>
          <a:xfrm>
            <a:off x="6095400" y="2019300"/>
            <a:ext cx="4998600" cy="7434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sz="3200"/>
              <a:t>Project- Netflix Data Analysis</a:t>
            </a:r>
            <a:endParaRPr sz="3200"/>
          </a:p>
        </p:txBody>
      </p:sp>
      <p:pic>
        <p:nvPicPr>
          <p:cNvPr id="199" name="Google Shape;199;p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0" name="Google Shape;270;p9"/>
          <p:cNvSpPr txBox="1"/>
          <p:nvPr>
            <p:ph type="title"/>
          </p:nvPr>
        </p:nvSpPr>
        <p:spPr>
          <a:xfrm>
            <a:off x="675957" y="370589"/>
            <a:ext cx="6115368" cy="878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GitHub repository </a:t>
            </a:r>
            <a:endParaRPr/>
          </a:p>
        </p:txBody>
      </p:sp>
      <p:sp>
        <p:nvSpPr>
          <p:cNvPr id="271" name="Google Shape;271;p9"/>
          <p:cNvSpPr txBox="1"/>
          <p:nvPr>
            <p:ph idx="1" type="body"/>
          </p:nvPr>
        </p:nvSpPr>
        <p:spPr>
          <a:xfrm>
            <a:off x="675950" y="1685325"/>
            <a:ext cx="9924900" cy="836400"/>
          </a:xfrm>
          <a:prstGeom prst="rect">
            <a:avLst/>
          </a:prstGeom>
          <a:noFill/>
          <a:ln>
            <a:noFill/>
          </a:ln>
        </p:spPr>
        <p:txBody>
          <a:bodyPr anchorCtr="0" anchor="t" bIns="45700" lIns="91425" spcFirstLastPara="1" rIns="91425" wrap="square" tIns="45700">
            <a:spAutoFit/>
          </a:bodyPr>
          <a:lstStyle/>
          <a:p>
            <a:pPr indent="0" lvl="0" marL="0" rtl="0" algn="l">
              <a:spcBef>
                <a:spcPts val="1000"/>
              </a:spcBef>
              <a:spcAft>
                <a:spcPts val="0"/>
              </a:spcAft>
              <a:buSzPts val="1600"/>
              <a:buNone/>
            </a:pPr>
            <a:r>
              <a:rPr lang="en-US"/>
              <a:t>Github Repository Link:</a:t>
            </a:r>
            <a:endParaRPr/>
          </a:p>
          <a:p>
            <a:pPr indent="0" lvl="0" marL="0" rtl="0" algn="l">
              <a:spcBef>
                <a:spcPts val="1000"/>
              </a:spcBef>
              <a:spcAft>
                <a:spcPts val="0"/>
              </a:spcAft>
              <a:buSzPts val="1600"/>
              <a:buNone/>
            </a:pPr>
            <a:r>
              <a:rPr lang="en-US" u="sng">
                <a:solidFill>
                  <a:schemeClr val="dk1"/>
                </a:solidFill>
                <a:hlinkClick r:id="rId4">
                  <a:extLst>
                    <a:ext uri="{A12FA001-AC4F-418D-AE19-62706E023703}">
                      <ahyp:hlinkClr val="tx"/>
                    </a:ext>
                  </a:extLst>
                </a:hlinkClick>
              </a:rPr>
              <a:t>https://github.com/KrishnaG-101/VOIS_AICTE_Oct2025_MajorProject_Krishna_Gelra</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0"/>
                                        </p:tgtEl>
                                        <p:attrNameLst>
                                          <p:attrName>style.visibility</p:attrName>
                                        </p:attrNameLst>
                                      </p:cBhvr>
                                      <p:to>
                                        <p:strVal val="visible"/>
                                      </p:to>
                                    </p:set>
                                    <p:anim calcmode="lin" valueType="num">
                                      <p:cBhvr additive="base">
                                        <p:cTn dur="500"/>
                                        <p:tgtEl>
                                          <p:spTgt spid="270"/>
                                        </p:tgtEl>
                                        <p:attrNameLst>
                                          <p:attrName>ppt_w</p:attrName>
                                        </p:attrNameLst>
                                      </p:cBhvr>
                                      <p:tavLst>
                                        <p:tav fmla="" tm="0">
                                          <p:val>
                                            <p:strVal val="0"/>
                                          </p:val>
                                        </p:tav>
                                        <p:tav fmla="" tm="100000">
                                          <p:val>
                                            <p:strVal val="#ppt_w"/>
                                          </p:val>
                                        </p:tav>
                                      </p:tavLst>
                                    </p:anim>
                                    <p:anim calcmode="lin" valueType="num">
                                      <p:cBhvr additive="base">
                                        <p:cTn dur="500"/>
                                        <p:tgtEl>
                                          <p:spTgt spid="27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0" st="0"/>
                                            </p:txEl>
                                          </p:spTgt>
                                        </p:tgtEl>
                                        <p:attrNameLst>
                                          <p:attrName>style.visibility</p:attrName>
                                        </p:attrNameLst>
                                      </p:cBhvr>
                                      <p:to>
                                        <p:strVal val="visible"/>
                                      </p:to>
                                    </p:set>
                                    <p:animEffect filter="fade" transition="in">
                                      <p:cBhvr>
                                        <p:cTn dur="1000"/>
                                        <p:tgtEl>
                                          <p:spTgt spid="2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xEl>
                                              <p:pRg end="1" st="1"/>
                                            </p:txEl>
                                          </p:spTgt>
                                        </p:tgtEl>
                                        <p:attrNameLst>
                                          <p:attrName>style.visibility</p:attrName>
                                        </p:attrNameLst>
                                      </p:cBhvr>
                                      <p:to>
                                        <p:strVal val="visible"/>
                                      </p:to>
                                    </p:set>
                                    <p:animEffect filter="fade" transition="in">
                                      <p:cBhvr>
                                        <p:cTn dur="1000"/>
                                        <p:tgtEl>
                                          <p:spTgt spid="271">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1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7" name="Google Shape;277;p10"/>
          <p:cNvSpPr txBox="1"/>
          <p:nvPr>
            <p:ph type="title"/>
          </p:nvPr>
        </p:nvSpPr>
        <p:spPr>
          <a:xfrm>
            <a:off x="675943" y="347702"/>
            <a:ext cx="108921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278" name="Google Shape;278;p1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279" name="Google Shape;279;p10" title="Screenshot 2025-10-24 220041.png"/>
          <p:cNvPicPr preferRelativeResize="0"/>
          <p:nvPr/>
        </p:nvPicPr>
        <p:blipFill>
          <a:blip r:embed="rId4">
            <a:alphaModFix/>
          </a:blip>
          <a:stretch>
            <a:fillRect/>
          </a:stretch>
        </p:blipFill>
        <p:spPr>
          <a:xfrm>
            <a:off x="2139100" y="1041700"/>
            <a:ext cx="7913802" cy="5623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7"/>
                                        </p:tgtEl>
                                        <p:attrNameLst>
                                          <p:attrName>style.visibility</p:attrName>
                                        </p:attrNameLst>
                                      </p:cBhvr>
                                      <p:to>
                                        <p:strVal val="visible"/>
                                      </p:to>
                                    </p:set>
                                    <p:anim calcmode="lin" valueType="num">
                                      <p:cBhvr additive="base">
                                        <p:cTn dur="500"/>
                                        <p:tgtEl>
                                          <p:spTgt spid="277"/>
                                        </p:tgtEl>
                                        <p:attrNameLst>
                                          <p:attrName>ppt_w</p:attrName>
                                        </p:attrNameLst>
                                      </p:cBhvr>
                                      <p:tavLst>
                                        <p:tav fmla="" tm="0">
                                          <p:val>
                                            <p:strVal val="0"/>
                                          </p:val>
                                        </p:tav>
                                        <p:tav fmla="" tm="100000">
                                          <p:val>
                                            <p:strVal val="#ppt_w"/>
                                          </p:val>
                                        </p:tav>
                                      </p:tavLst>
                                    </p:anim>
                                    <p:anim calcmode="lin" valueType="num">
                                      <p:cBhvr additive="base">
                                        <p:cTn dur="500"/>
                                        <p:tgtEl>
                                          <p:spTgt spid="27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1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5" name="Google Shape;285;p11"/>
          <p:cNvSpPr txBox="1"/>
          <p:nvPr>
            <p:ph type="title"/>
          </p:nvPr>
        </p:nvSpPr>
        <p:spPr>
          <a:xfrm>
            <a:off x="649957" y="370589"/>
            <a:ext cx="10892100" cy="646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3600"/>
              <a:buFont typeface="Trebuchet MS"/>
              <a:buNone/>
            </a:pPr>
            <a:r>
              <a:rPr lang="en-US" sz="3600"/>
              <a:t>Data Visualization Certificate  </a:t>
            </a:r>
            <a:endParaRPr sz="3600"/>
          </a:p>
        </p:txBody>
      </p:sp>
      <p:sp>
        <p:nvSpPr>
          <p:cNvPr id="286" name="Google Shape;286;p11"/>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sz="2000">
              <a:solidFill>
                <a:schemeClr val="dk1"/>
              </a:solidFill>
              <a:latin typeface="Trebuchet MS"/>
              <a:ea typeface="Trebuchet MS"/>
              <a:cs typeface="Trebuchet MS"/>
              <a:sym typeface="Trebuchet MS"/>
            </a:endParaRPr>
          </a:p>
        </p:txBody>
      </p:sp>
      <p:pic>
        <p:nvPicPr>
          <p:cNvPr id="287" name="Google Shape;287;p11" title="Screenshot 2025-10-24 220115.png"/>
          <p:cNvPicPr preferRelativeResize="0"/>
          <p:nvPr/>
        </p:nvPicPr>
        <p:blipFill>
          <a:blip r:embed="rId4">
            <a:alphaModFix/>
          </a:blip>
          <a:stretch>
            <a:fillRect/>
          </a:stretch>
        </p:blipFill>
        <p:spPr>
          <a:xfrm>
            <a:off x="2131294" y="1017100"/>
            <a:ext cx="7929406" cy="5647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5"/>
                                        </p:tgtEl>
                                        <p:attrNameLst>
                                          <p:attrName>style.visibility</p:attrName>
                                        </p:attrNameLst>
                                      </p:cBhvr>
                                      <p:to>
                                        <p:strVal val="visible"/>
                                      </p:to>
                                    </p:set>
                                    <p:anim calcmode="lin" valueType="num">
                                      <p:cBhvr additive="base">
                                        <p:cTn dur="500"/>
                                        <p:tgtEl>
                                          <p:spTgt spid="285"/>
                                        </p:tgtEl>
                                        <p:attrNameLst>
                                          <p:attrName>ppt_w</p:attrName>
                                        </p:attrNameLst>
                                      </p:cBhvr>
                                      <p:tavLst>
                                        <p:tav fmla="" tm="0">
                                          <p:val>
                                            <p:strVal val="0"/>
                                          </p:val>
                                        </p:tav>
                                        <p:tav fmla="" tm="100000">
                                          <p:val>
                                            <p:strVal val="#ppt_w"/>
                                          </p:val>
                                        </p:tav>
                                      </p:tavLst>
                                    </p:anim>
                                    <p:anim calcmode="lin" valueType="num">
                                      <p:cBhvr additive="base">
                                        <p:cTn dur="500"/>
                                        <p:tgtEl>
                                          <p:spTgt spid="28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txBox="1"/>
          <p:nvPr>
            <p:ph type="title"/>
          </p:nvPr>
        </p:nvSpPr>
        <p:spPr>
          <a:xfrm>
            <a:off x="426000" y="3078938"/>
            <a:ext cx="11340000" cy="700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Thank you</a:t>
            </a:r>
            <a:endParaRPr/>
          </a:p>
        </p:txBody>
      </p:sp>
      <p:sp>
        <p:nvSpPr>
          <p:cNvPr id="293" name="Google Shape;293;p12"/>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sz="1600">
              <a:solidFill>
                <a:schemeClr val="dk1"/>
              </a:solidFill>
              <a:latin typeface="Trebuchet MS"/>
              <a:ea typeface="Trebuchet MS"/>
              <a:cs typeface="Trebuchet MS"/>
              <a:sym typeface="Trebuchet MS"/>
            </a:endParaRPr>
          </a:p>
        </p:txBody>
      </p:sp>
      <p:pic>
        <p:nvPicPr>
          <p:cNvPr id="294" name="Google Shape;294;p1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2"/>
                                        </p:tgtEl>
                                        <p:attrNameLst>
                                          <p:attrName>style.visibility</p:attrName>
                                        </p:attrNameLst>
                                      </p:cBhvr>
                                      <p:to>
                                        <p:strVal val="visible"/>
                                      </p:to>
                                    </p:set>
                                    <p:anim calcmode="lin" valueType="num">
                                      <p:cBhvr additive="base">
                                        <p:cTn dur="500"/>
                                        <p:tgtEl>
                                          <p:spTgt spid="292"/>
                                        </p:tgtEl>
                                        <p:attrNameLst>
                                          <p:attrName>ppt_w</p:attrName>
                                        </p:attrNameLst>
                                      </p:cBhvr>
                                      <p:tavLst>
                                        <p:tav fmla="" tm="0">
                                          <p:val>
                                            <p:strVal val="0"/>
                                          </p:val>
                                        </p:tav>
                                        <p:tav fmla="" tm="100000">
                                          <p:val>
                                            <p:strVal val="#ppt_w"/>
                                          </p:val>
                                        </p:tav>
                                      </p:tavLst>
                                    </p:anim>
                                    <p:anim calcmode="lin" valueType="num">
                                      <p:cBhvr additive="base">
                                        <p:cTn dur="500"/>
                                        <p:tgtEl>
                                          <p:spTgt spid="29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
          <p:cNvSpPr txBox="1"/>
          <p:nvPr>
            <p:ph idx="1" type="body"/>
          </p:nvPr>
        </p:nvSpPr>
        <p:spPr>
          <a:xfrm>
            <a:off x="414700" y="2021150"/>
            <a:ext cx="7171200" cy="4174200"/>
          </a:xfrm>
          <a:prstGeom prst="rect">
            <a:avLst/>
          </a:prstGeom>
          <a:noFill/>
          <a:ln>
            <a:noFill/>
          </a:ln>
        </p:spPr>
        <p:txBody>
          <a:bodyPr anchorCtr="0" anchor="t" bIns="45700" lIns="91425" spcFirstLastPara="1" rIns="91425" wrap="square" tIns="45700">
            <a:normAutofit lnSpcReduction="20000"/>
          </a:bodyPr>
          <a:lstStyle/>
          <a:p>
            <a:pPr indent="-358140" lvl="0" marL="342900" rtl="0" algn="l">
              <a:spcBef>
                <a:spcPts val="0"/>
              </a:spcBef>
              <a:spcAft>
                <a:spcPts val="0"/>
              </a:spcAft>
              <a:buSzPts val="1600"/>
              <a:buChar char="▪"/>
            </a:pPr>
            <a:r>
              <a:rPr lang="en-US"/>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a:t>
            </a:r>
            <a:endParaRPr/>
          </a:p>
          <a:p>
            <a:pPr indent="0" lvl="0" marL="342900" rtl="0" algn="l">
              <a:spcBef>
                <a:spcPts val="0"/>
              </a:spcBef>
              <a:spcAft>
                <a:spcPts val="0"/>
              </a:spcAft>
              <a:buNone/>
            </a:pPr>
            <a:r>
              <a:t/>
            </a:r>
            <a:endParaRPr sz="1000"/>
          </a:p>
          <a:p>
            <a:pPr indent="-358140" lvl="0" marL="342900" rtl="0" algn="l">
              <a:spcBef>
                <a:spcPts val="1000"/>
              </a:spcBef>
              <a:spcAft>
                <a:spcPts val="0"/>
              </a:spcAft>
              <a:buSzPts val="1600"/>
              <a:buChar char="▪"/>
            </a:pPr>
            <a:r>
              <a:rPr lang="en-US"/>
              <a:t>The specific problem to be addressed in this project is </a:t>
            </a:r>
            <a:r>
              <a:rPr b="1" lang="en-US"/>
              <a:t>'Content Trends Analysis for Strategic Recommendations</a:t>
            </a:r>
            <a:r>
              <a:rPr lang="en-US"/>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sz="2800"/>
          </a:p>
        </p:txBody>
      </p:sp>
      <p:sp>
        <p:nvSpPr>
          <p:cNvPr id="205" name="Google Shape;205;p2"/>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PROBLEM  STATEMENT</a:t>
            </a:r>
            <a:endParaRPr/>
          </a:p>
        </p:txBody>
      </p:sp>
      <p:pic>
        <p:nvPicPr>
          <p:cNvPr id="206" name="Google Shape;206;p2"/>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07" name="Google Shape;207;p2"/>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ppt_w</p:attrName>
                                        </p:attrNameLst>
                                      </p:cBhvr>
                                      <p:tavLst>
                                        <p:tav fmla="" tm="0">
                                          <p:val>
                                            <p:strVal val="0"/>
                                          </p:val>
                                        </p:tav>
                                        <p:tav fmla="" tm="100000">
                                          <p:val>
                                            <p:strVal val="#ppt_w"/>
                                          </p:val>
                                        </p:tav>
                                      </p:tavLst>
                                    </p:anim>
                                    <p:anim calcmode="lin" valueType="num">
                                      <p:cBhvr additive="base">
                                        <p:cTn dur="500"/>
                                        <p:tgtEl>
                                          <p:spTgt spid="2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1" st="1"/>
                                            </p:txEl>
                                          </p:spTgt>
                                        </p:tgtEl>
                                        <p:attrNameLst>
                                          <p:attrName>style.visibility</p:attrName>
                                        </p:attrNameLst>
                                      </p:cBhvr>
                                      <p:to>
                                        <p:strVal val="visible"/>
                                      </p:to>
                                    </p:set>
                                    <p:animEffect filter="fade" transition="in">
                                      <p:cBhvr>
                                        <p:cTn dur="1000"/>
                                        <p:tgtEl>
                                          <p:spTgt spid="20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2" st="2"/>
                                            </p:txEl>
                                          </p:spTgt>
                                        </p:tgtEl>
                                        <p:attrNameLst>
                                          <p:attrName>style.visibility</p:attrName>
                                        </p:attrNameLst>
                                      </p:cBhvr>
                                      <p:to>
                                        <p:strVal val="visible"/>
                                      </p:to>
                                    </p:set>
                                    <p:animEffect filter="fade" transition="in">
                                      <p:cBhvr>
                                        <p:cTn dur="1000"/>
                                        <p:tgtEl>
                                          <p:spTgt spid="20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1" name="Shape 211"/>
        <p:cNvGrpSpPr/>
        <p:nvPr/>
      </p:nvGrpSpPr>
      <p:grpSpPr>
        <a:xfrm>
          <a:off x="0" y="0"/>
          <a:ext cx="0" cy="0"/>
          <a:chOff x="0" y="0"/>
          <a:chExt cx="0" cy="0"/>
        </a:xfrm>
      </p:grpSpPr>
      <p:sp>
        <p:nvSpPr>
          <p:cNvPr id="212" name="Google Shape;212;p3"/>
          <p:cNvSpPr txBox="1"/>
          <p:nvPr>
            <p:ph type="title"/>
          </p:nvPr>
        </p:nvSpPr>
        <p:spPr>
          <a:xfrm>
            <a:off x="660399" y="805213"/>
            <a:ext cx="6276109" cy="83099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Project Description</a:t>
            </a:r>
            <a:br>
              <a:rPr lang="en-US"/>
            </a:br>
            <a:br>
              <a:rPr lang="en-US"/>
            </a:br>
            <a:endParaRPr/>
          </a:p>
        </p:txBody>
      </p:sp>
      <p:pic>
        <p:nvPicPr>
          <p:cNvPr id="213" name="Google Shape;213;p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14" name="Google Shape;214;p3"/>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
        <p:nvSpPr>
          <p:cNvPr id="215" name="Google Shape;215;p3"/>
          <p:cNvSpPr txBox="1"/>
          <p:nvPr/>
        </p:nvSpPr>
        <p:spPr>
          <a:xfrm>
            <a:off x="532673" y="2038176"/>
            <a:ext cx="9601200" cy="397020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chemeClr val="dk1"/>
              </a:buClr>
              <a:buSzPts val="1800"/>
              <a:buFont typeface="Trebuchet MS"/>
              <a:buAutoNum type="arabicPeriod"/>
            </a:pPr>
            <a:r>
              <a:rPr b="1" i="0" lang="en-US" sz="1800" u="none" cap="none" strike="noStrike">
                <a:solidFill>
                  <a:schemeClr val="dk1"/>
                </a:solidFill>
                <a:latin typeface="Trebuchet MS"/>
                <a:ea typeface="Trebuchet MS"/>
                <a:cs typeface="Trebuchet MS"/>
                <a:sym typeface="Trebuchet MS"/>
              </a:rPr>
              <a:t>Analyze</a:t>
            </a:r>
            <a:r>
              <a:rPr b="0" i="0" lang="en-US" sz="1800" u="none" cap="none" strike="noStrike">
                <a:solidFill>
                  <a:schemeClr val="dk1"/>
                </a:solidFill>
                <a:latin typeface="Trebuchet MS"/>
                <a:ea typeface="Trebuchet MS"/>
                <a:cs typeface="Trebuchet MS"/>
                <a:sym typeface="Trebuchet MS"/>
              </a:rPr>
              <a:t> the distribution and growth of Movies and TV Shows on Netflix over the years.</a:t>
            </a:r>
            <a:endParaRPr/>
          </a:p>
          <a:p>
            <a:pPr indent="-114300" lvl="0" marL="0" marR="0" rtl="0" algn="l">
              <a:spcBef>
                <a:spcPts val="0"/>
              </a:spcBef>
              <a:spcAft>
                <a:spcPts val="0"/>
              </a:spcAft>
              <a:buClr>
                <a:schemeClr val="dk1"/>
              </a:buClr>
              <a:buSzPts val="1800"/>
              <a:buFont typeface="Trebuchet MS"/>
              <a:buAutoNum type="arabicPeriod"/>
            </a:pPr>
            <a:r>
              <a:rPr b="1" i="0" lang="en-US" sz="1800" u="none" cap="none" strike="noStrike">
                <a:solidFill>
                  <a:schemeClr val="dk1"/>
                </a:solidFill>
                <a:latin typeface="Trebuchet MS"/>
                <a:ea typeface="Trebuchet MS"/>
                <a:cs typeface="Trebuchet MS"/>
                <a:sym typeface="Trebuchet MS"/>
              </a:rPr>
              <a:t>Identify</a:t>
            </a:r>
            <a:r>
              <a:rPr b="0" i="0" lang="en-US" sz="1800" u="none" cap="none" strike="noStrike">
                <a:solidFill>
                  <a:schemeClr val="dk1"/>
                </a:solidFill>
                <a:latin typeface="Trebuchet MS"/>
                <a:ea typeface="Trebuchet MS"/>
                <a:cs typeface="Trebuchet MS"/>
                <a:sym typeface="Trebuchet MS"/>
              </a:rPr>
              <a:t> the most frequent genres and observe changes in their popularity.</a:t>
            </a:r>
            <a:endParaRPr/>
          </a:p>
          <a:p>
            <a:pPr indent="-114300" lvl="0" marL="0" marR="0" rtl="0" algn="l">
              <a:spcBef>
                <a:spcPts val="0"/>
              </a:spcBef>
              <a:spcAft>
                <a:spcPts val="0"/>
              </a:spcAft>
              <a:buClr>
                <a:schemeClr val="dk1"/>
              </a:buClr>
              <a:buSzPts val="1800"/>
              <a:buFont typeface="Trebuchet MS"/>
              <a:buAutoNum type="arabicPeriod"/>
            </a:pPr>
            <a:r>
              <a:rPr b="1" i="0" lang="en-US" sz="1800" u="none" cap="none" strike="noStrike">
                <a:solidFill>
                  <a:schemeClr val="dk1"/>
                </a:solidFill>
                <a:latin typeface="Trebuchet MS"/>
                <a:ea typeface="Trebuchet MS"/>
                <a:cs typeface="Trebuchet MS"/>
                <a:sym typeface="Trebuchet MS"/>
              </a:rPr>
              <a:t>Compare</a:t>
            </a:r>
            <a:r>
              <a:rPr b="0" i="0" lang="en-US" sz="1800" u="none" cap="none" strike="noStrike">
                <a:solidFill>
                  <a:schemeClr val="dk1"/>
                </a:solidFill>
                <a:latin typeface="Trebuchet MS"/>
                <a:ea typeface="Trebuchet MS"/>
                <a:cs typeface="Trebuchet MS"/>
                <a:sym typeface="Trebuchet MS"/>
              </a:rPr>
              <a:t> country-wise contributions to Netflix’s content base to assess global diversity.</a:t>
            </a:r>
            <a:endParaRPr/>
          </a:p>
          <a:p>
            <a:pPr indent="-114300" lvl="0" marL="0" marR="0" rtl="0" algn="l">
              <a:spcBef>
                <a:spcPts val="0"/>
              </a:spcBef>
              <a:spcAft>
                <a:spcPts val="0"/>
              </a:spcAft>
              <a:buClr>
                <a:schemeClr val="dk1"/>
              </a:buClr>
              <a:buSzPts val="1800"/>
              <a:buFont typeface="Trebuchet MS"/>
              <a:buAutoNum type="arabicPeriod"/>
            </a:pPr>
            <a:r>
              <a:rPr b="1" i="0" lang="en-US" sz="1800" u="none" cap="none" strike="noStrike">
                <a:solidFill>
                  <a:schemeClr val="dk1"/>
                </a:solidFill>
                <a:latin typeface="Trebuchet MS"/>
                <a:ea typeface="Trebuchet MS"/>
                <a:cs typeface="Trebuchet MS"/>
                <a:sym typeface="Trebuchet MS"/>
              </a:rPr>
              <a:t>Provide</a:t>
            </a:r>
            <a:r>
              <a:rPr b="0" i="0" lang="en-US" sz="1800" u="none" cap="none" strike="noStrike">
                <a:solidFill>
                  <a:schemeClr val="dk1"/>
                </a:solidFill>
                <a:latin typeface="Trebuchet MS"/>
                <a:ea typeface="Trebuchet MS"/>
                <a:cs typeface="Trebuchet MS"/>
                <a:sym typeface="Trebuchet MS"/>
              </a:rPr>
              <a:t> strategic recommendations for future content acquisition and production.</a:t>
            </a:r>
            <a:endParaRPr/>
          </a:p>
          <a:p>
            <a:pPr indent="0" lvl="0" marL="0" marR="0" rtl="0" algn="l">
              <a:spcBef>
                <a:spcPts val="0"/>
              </a:spcBef>
              <a:spcAft>
                <a:spcPts val="0"/>
              </a:spcAft>
              <a:buClr>
                <a:schemeClr val="dk1"/>
              </a:buClr>
              <a:buSzPts val="1800"/>
              <a:buFont typeface="Trebuchet MS"/>
              <a:buNone/>
            </a:pPr>
            <a:br>
              <a:rPr b="0" i="0" lang="en-US" sz="1800" u="none" cap="none" strike="noStrike">
                <a:solidFill>
                  <a:schemeClr val="dk1"/>
                </a:solidFill>
                <a:latin typeface="Trebuchet MS"/>
                <a:ea typeface="Trebuchet MS"/>
                <a:cs typeface="Trebuchet MS"/>
                <a:sym typeface="Trebuchet MS"/>
              </a:rPr>
            </a:br>
            <a:endParaRPr b="0" i="0" sz="1800" u="none" cap="none" strike="noStrike">
              <a:solidFill>
                <a:schemeClr val="dk1"/>
              </a:solidFill>
              <a:latin typeface="Trebuchet MS"/>
              <a:ea typeface="Trebuchet MS"/>
              <a:cs typeface="Trebuchet MS"/>
              <a:sym typeface="Trebuchet MS"/>
            </a:endParaRPr>
          </a:p>
          <a:p>
            <a:pPr indent="0" lvl="0" marL="0" marR="0" rtl="0" algn="l">
              <a:spcBef>
                <a:spcPts val="0"/>
              </a:spcBef>
              <a:spcAft>
                <a:spcPts val="0"/>
              </a:spcAft>
              <a:buClr>
                <a:schemeClr val="dk1"/>
              </a:buClr>
              <a:buSzPts val="1800"/>
              <a:buFont typeface="Trebuchet MS"/>
              <a:buNone/>
            </a:pPr>
            <a:r>
              <a:rPr b="1" i="0" lang="en-US" sz="1800" u="none" cap="none" strike="noStrike">
                <a:solidFill>
                  <a:schemeClr val="dk1"/>
                </a:solidFill>
                <a:latin typeface="Trebuchet MS"/>
                <a:ea typeface="Trebuchet MS"/>
                <a:cs typeface="Trebuchet MS"/>
                <a:sym typeface="Trebuchet MS"/>
              </a:rPr>
              <a:t>Significance of the Study</a:t>
            </a:r>
            <a:endParaRPr/>
          </a:p>
          <a:p>
            <a:pPr indent="0" lvl="0" marL="0" marR="0" rtl="0" algn="l">
              <a:spcBef>
                <a:spcPts val="0"/>
              </a:spcBef>
              <a:spcAft>
                <a:spcPts val="0"/>
              </a:spcAft>
              <a:buClr>
                <a:schemeClr val="dk1"/>
              </a:buClr>
              <a:buSzPts val="1800"/>
              <a:buFont typeface="Trebuchet MS"/>
              <a:buNone/>
            </a:pPr>
            <a:r>
              <a:rPr b="0" i="0" lang="en-US" sz="1800" u="none" cap="none" strike="noStrike">
                <a:solidFill>
                  <a:schemeClr val="dk1"/>
                </a:solidFill>
                <a:latin typeface="Trebuchet MS"/>
                <a:ea typeface="Trebuchet MS"/>
                <a:cs typeface="Trebuchet MS"/>
                <a:sym typeface="Trebuchet MS"/>
              </a:rPr>
              <a:t>This analysis is significant for understanding Netflix’s </a:t>
            </a:r>
            <a:r>
              <a:rPr b="1" i="0" lang="en-US" sz="1800" u="none" cap="none" strike="noStrike">
                <a:solidFill>
                  <a:schemeClr val="dk1"/>
                </a:solidFill>
                <a:latin typeface="Trebuchet MS"/>
                <a:ea typeface="Trebuchet MS"/>
                <a:cs typeface="Trebuchet MS"/>
                <a:sym typeface="Trebuchet MS"/>
              </a:rPr>
              <a:t>content evolution and audience engagement patterns</a:t>
            </a:r>
            <a:r>
              <a:rPr b="0" i="0" lang="en-US" sz="1800" u="none" cap="none" strike="noStrike">
                <a:solidFill>
                  <a:schemeClr val="dk1"/>
                </a:solidFill>
                <a:latin typeface="Trebuchet MS"/>
                <a:ea typeface="Trebuchet MS"/>
                <a:cs typeface="Trebuchet MS"/>
                <a:sym typeface="Trebuchet MS"/>
              </a:rPr>
              <a:t>. By identifying popular genres and underrepresented regions, the study offers actionable insights that can help Netflix make </a:t>
            </a:r>
            <a:r>
              <a:rPr b="1" i="0" lang="en-US" sz="1800" u="none" cap="none" strike="noStrike">
                <a:solidFill>
                  <a:schemeClr val="dk1"/>
                </a:solidFill>
                <a:latin typeface="Trebuchet MS"/>
                <a:ea typeface="Trebuchet MS"/>
                <a:cs typeface="Trebuchet MS"/>
                <a:sym typeface="Trebuchet MS"/>
              </a:rPr>
              <a:t>data-driven business decisions</a:t>
            </a:r>
            <a:r>
              <a:rPr b="0" i="0" lang="en-US" sz="1800" u="none" cap="none" strike="noStrike">
                <a:solidFill>
                  <a:schemeClr val="dk1"/>
                </a:solidFill>
                <a:latin typeface="Trebuchet MS"/>
                <a:ea typeface="Trebuchet MS"/>
                <a:cs typeface="Trebuchet MS"/>
                <a:sym typeface="Trebuchet MS"/>
              </a:rPr>
              <a:t>. Such findings are valuable for:</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Enhancing </a:t>
            </a:r>
            <a:r>
              <a:rPr b="1" i="0" lang="en-US" sz="1800" u="none" cap="none" strike="noStrike">
                <a:solidFill>
                  <a:schemeClr val="dk1"/>
                </a:solidFill>
                <a:latin typeface="Trebuchet MS"/>
                <a:ea typeface="Trebuchet MS"/>
                <a:cs typeface="Trebuchet MS"/>
                <a:sym typeface="Trebuchet MS"/>
              </a:rPr>
              <a:t>content strategy</a:t>
            </a:r>
            <a:r>
              <a:rPr b="0" i="0" lang="en-US" sz="1800" u="none" cap="none" strike="noStrike">
                <a:solidFill>
                  <a:schemeClr val="dk1"/>
                </a:solidFill>
                <a:latin typeface="Trebuchet MS"/>
                <a:ea typeface="Trebuchet MS"/>
                <a:cs typeface="Trebuchet MS"/>
                <a:sym typeface="Trebuchet MS"/>
              </a:rPr>
              <a:t> and balancing global vs. local productions.</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Recognizing </a:t>
            </a:r>
            <a:r>
              <a:rPr b="1" i="0" lang="en-US" sz="1800" u="none" cap="none" strike="noStrike">
                <a:solidFill>
                  <a:schemeClr val="dk1"/>
                </a:solidFill>
                <a:latin typeface="Trebuchet MS"/>
                <a:ea typeface="Trebuchet MS"/>
                <a:cs typeface="Trebuchet MS"/>
                <a:sym typeface="Trebuchet MS"/>
              </a:rPr>
              <a:t>market trends</a:t>
            </a:r>
            <a:r>
              <a:rPr b="0" i="0" lang="en-US" sz="1800" u="none" cap="none" strike="noStrike">
                <a:solidFill>
                  <a:schemeClr val="dk1"/>
                </a:solidFill>
                <a:latin typeface="Trebuchet MS"/>
                <a:ea typeface="Trebuchet MS"/>
                <a:cs typeface="Trebuchet MS"/>
                <a:sym typeface="Trebuchet MS"/>
              </a:rPr>
              <a:t> and regional viewer interests.</a:t>
            </a:r>
            <a:endParaRPr/>
          </a:p>
          <a:p>
            <a:pPr indent="-114300" lvl="0" marL="0" marR="0" rtl="0" algn="l">
              <a:spcBef>
                <a:spcPts val="0"/>
              </a:spcBef>
              <a:spcAft>
                <a:spcPts val="0"/>
              </a:spcAft>
              <a:buClr>
                <a:schemeClr val="dk1"/>
              </a:buClr>
              <a:buSzPts val="1800"/>
              <a:buFont typeface="Arial"/>
              <a:buChar char="•"/>
            </a:pPr>
            <a:r>
              <a:rPr b="0" i="0" lang="en-US" sz="1800" u="none" cap="none" strike="noStrike">
                <a:solidFill>
                  <a:schemeClr val="dk1"/>
                </a:solidFill>
                <a:latin typeface="Trebuchet MS"/>
                <a:ea typeface="Trebuchet MS"/>
                <a:cs typeface="Trebuchet MS"/>
                <a:sym typeface="Trebuchet MS"/>
              </a:rPr>
              <a:t>Supporting </a:t>
            </a:r>
            <a:r>
              <a:rPr b="1" i="0" lang="en-US" sz="1800" u="none" cap="none" strike="noStrike">
                <a:solidFill>
                  <a:schemeClr val="dk1"/>
                </a:solidFill>
                <a:latin typeface="Trebuchet MS"/>
                <a:ea typeface="Trebuchet MS"/>
                <a:cs typeface="Trebuchet MS"/>
                <a:sym typeface="Trebuchet MS"/>
              </a:rPr>
              <a:t>strategic investments</a:t>
            </a:r>
            <a:r>
              <a:rPr b="0" i="0" lang="en-US" sz="1800" u="none" cap="none" strike="noStrike">
                <a:solidFill>
                  <a:schemeClr val="dk1"/>
                </a:solidFill>
                <a:latin typeface="Trebuchet MS"/>
                <a:ea typeface="Trebuchet MS"/>
                <a:cs typeface="Trebuchet MS"/>
                <a:sym typeface="Trebuchet MS"/>
              </a:rPr>
              <a:t> in specific content types and countries.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WHO ARE THE END USERS?</a:t>
            </a:r>
            <a:endParaRPr sz="2000"/>
          </a:p>
        </p:txBody>
      </p:sp>
      <p:pic>
        <p:nvPicPr>
          <p:cNvPr id="221" name="Google Shape;221;p4"/>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
        <p:nvSpPr>
          <p:cNvPr id="222" name="Google Shape;222;p4"/>
          <p:cNvSpPr txBox="1"/>
          <p:nvPr>
            <p:ph idx="1" type="body"/>
          </p:nvPr>
        </p:nvSpPr>
        <p:spPr>
          <a:xfrm>
            <a:off x="543443" y="2213310"/>
            <a:ext cx="8292655" cy="1754326"/>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Netflix Management and Strategy Team</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Netflix Content and Production Teams</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Netflix Data Analytics and Insights Department</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Data Analysts and Data Scientists (in the OTT or media industry)</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Academic Researchers and Students (studying data analytics or media trends)</a:t>
            </a:r>
            <a:endParaRPr/>
          </a:p>
          <a:p>
            <a:pPr indent="-114300" lvl="0" marL="0" marR="0" rtl="0" algn="l">
              <a:lnSpc>
                <a:spcPct val="100000"/>
              </a:lnSpc>
              <a:spcBef>
                <a:spcPts val="0"/>
              </a:spcBef>
              <a:spcAft>
                <a:spcPts val="0"/>
              </a:spcAft>
              <a:buClr>
                <a:schemeClr val="dk1"/>
              </a:buClr>
              <a:buSzPts val="1800"/>
              <a:buFont typeface="Arial"/>
              <a:buChar char="•"/>
            </a:pPr>
            <a:r>
              <a:rPr i="0" lang="en-US" sz="1800" u="none" cap="none" strike="noStrike">
                <a:solidFill>
                  <a:schemeClr val="dk1"/>
                </a:solidFill>
                <a:latin typeface="Arial"/>
                <a:ea typeface="Arial"/>
                <a:cs typeface="Arial"/>
                <a:sym typeface="Arial"/>
              </a:rPr>
              <a:t>Business Analysts and Market Researchers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ppt_w</p:attrName>
                                        </p:attrNameLst>
                                      </p:cBhvr>
                                      <p:tavLst>
                                        <p:tav fmla="" tm="0">
                                          <p:val>
                                            <p:strVal val="0"/>
                                          </p:val>
                                        </p:tav>
                                        <p:tav fmla="" tm="100000">
                                          <p:val>
                                            <p:strVal val="#ppt_w"/>
                                          </p:val>
                                        </p:tav>
                                      </p:tavLst>
                                    </p:anim>
                                    <p:anim calcmode="lin" valueType="num">
                                      <p:cBhvr additive="base">
                                        <p:cTn dur="500"/>
                                        <p:tgtEl>
                                          <p:spTgt spid="22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7" name="Shape 227"/>
        <p:cNvGrpSpPr/>
        <p:nvPr/>
      </p:nvGrpSpPr>
      <p:grpSpPr>
        <a:xfrm>
          <a:off x="0" y="0"/>
          <a:ext cx="0" cy="0"/>
          <a:chOff x="0" y="0"/>
          <a:chExt cx="0" cy="0"/>
        </a:xfrm>
      </p:grpSpPr>
      <p:pic>
        <p:nvPicPr>
          <p:cNvPr id="228" name="Google Shape;228;p5"/>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29" name="Google Shape;229;p5"/>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30" name="Google Shape;230;p5"/>
          <p:cNvSpPr txBox="1"/>
          <p:nvPr>
            <p:ph idx="1" type="body"/>
          </p:nvPr>
        </p:nvSpPr>
        <p:spPr>
          <a:xfrm>
            <a:off x="391886" y="1246961"/>
            <a:ext cx="9027702" cy="5243448"/>
          </a:xfrm>
          <a:prstGeom prst="rect">
            <a:avLst/>
          </a:prstGeom>
          <a:noFill/>
          <a:ln>
            <a:noFill/>
          </a:ln>
        </p:spPr>
        <p:txBody>
          <a:bodyPr anchorCtr="0" anchor="t" bIns="45700" lIns="91425" spcFirstLastPara="1" rIns="91425" wrap="square" tIns="45700">
            <a:normAutofit/>
          </a:bodyPr>
          <a:lstStyle/>
          <a:p>
            <a:pPr indent="-285750" lvl="1" marL="742950" rtl="0" algn="l">
              <a:lnSpc>
                <a:spcPct val="150000"/>
              </a:lnSpc>
              <a:spcBef>
                <a:spcPts val="0"/>
              </a:spcBef>
              <a:spcAft>
                <a:spcPts val="0"/>
              </a:spcAft>
              <a:buSzPts val="1600"/>
              <a:buChar char="▪"/>
            </a:pPr>
            <a:r>
              <a:rPr lang="en-US"/>
              <a:t>Python</a:t>
            </a:r>
            <a:endParaRPr/>
          </a:p>
          <a:p>
            <a:pPr indent="-285750" lvl="1" marL="742950" rtl="0" algn="l">
              <a:lnSpc>
                <a:spcPct val="150000"/>
              </a:lnSpc>
              <a:spcBef>
                <a:spcPts val="1000"/>
              </a:spcBef>
              <a:spcAft>
                <a:spcPts val="0"/>
              </a:spcAft>
              <a:buSzPts val="1600"/>
              <a:buChar char="▪"/>
            </a:pPr>
            <a:r>
              <a:rPr lang="en-US"/>
              <a:t>Jupyter Notebook</a:t>
            </a:r>
            <a:endParaRPr/>
          </a:p>
          <a:p>
            <a:pPr indent="-285750" lvl="1" marL="742950" rtl="0" algn="l">
              <a:lnSpc>
                <a:spcPct val="150000"/>
              </a:lnSpc>
              <a:spcBef>
                <a:spcPts val="1000"/>
              </a:spcBef>
              <a:spcAft>
                <a:spcPts val="0"/>
              </a:spcAft>
              <a:buSzPts val="1600"/>
              <a:buChar char="▪"/>
            </a:pPr>
            <a:r>
              <a:rPr lang="en-US"/>
              <a:t>Google colab</a:t>
            </a:r>
            <a:endParaRPr/>
          </a:p>
          <a:p>
            <a:pPr indent="-285750" lvl="1" marL="742950" rtl="0" algn="l">
              <a:lnSpc>
                <a:spcPct val="150000"/>
              </a:lnSpc>
              <a:spcBef>
                <a:spcPts val="1000"/>
              </a:spcBef>
              <a:spcAft>
                <a:spcPts val="0"/>
              </a:spcAft>
              <a:buSzPts val="1600"/>
              <a:buChar char="▪"/>
            </a:pPr>
            <a:r>
              <a:rPr lang="en-US"/>
              <a:t>Matplotlib</a:t>
            </a:r>
            <a:endParaRPr/>
          </a:p>
          <a:p>
            <a:pPr indent="-285750" lvl="1" marL="742950" rtl="0" algn="l">
              <a:lnSpc>
                <a:spcPct val="150000"/>
              </a:lnSpc>
              <a:spcBef>
                <a:spcPts val="1000"/>
              </a:spcBef>
              <a:spcAft>
                <a:spcPts val="0"/>
              </a:spcAft>
              <a:buSzPts val="1600"/>
              <a:buChar char="▪"/>
            </a:pPr>
            <a:r>
              <a:rPr lang="en-US"/>
              <a:t>numpy</a:t>
            </a:r>
            <a:endParaRPr/>
          </a:p>
        </p:txBody>
      </p:sp>
      <p:sp>
        <p:nvSpPr>
          <p:cNvPr id="231" name="Google Shape;231;p5"/>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Technology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ppt_w</p:attrName>
                                        </p:attrNameLst>
                                      </p:cBhvr>
                                      <p:tavLst>
                                        <p:tav fmla="" tm="0">
                                          <p:val>
                                            <p:strVal val="0"/>
                                          </p:val>
                                        </p:tav>
                                        <p:tav fmla="" tm="100000">
                                          <p:val>
                                            <p:strVal val="#ppt_w"/>
                                          </p:val>
                                        </p:tav>
                                      </p:tavLst>
                                    </p:anim>
                                    <p:anim calcmode="lin" valueType="num">
                                      <p:cBhvr additive="base">
                                        <p:cTn dur="500"/>
                                        <p:tgtEl>
                                          <p:spTgt spid="23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7" name="Google Shape;237;p6"/>
          <p:cNvSpPr txBox="1"/>
          <p:nvPr>
            <p:ph type="title"/>
          </p:nvPr>
        </p:nvSpPr>
        <p:spPr>
          <a:xfrm>
            <a:off x="675957" y="370589"/>
            <a:ext cx="2981700" cy="68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320"/>
              <a:buFont typeface="Trebuchet MS"/>
              <a:buNone/>
            </a:pPr>
            <a:r>
              <a:rPr lang="en-US" sz="3820"/>
              <a:t>RESULTS - 1</a:t>
            </a:r>
            <a:endParaRPr sz="3820"/>
          </a:p>
        </p:txBody>
      </p:sp>
      <p:pic>
        <p:nvPicPr>
          <p:cNvPr id="238" name="Google Shape;238;p6" title="Screenshot 2025-10-25 003146.png"/>
          <p:cNvPicPr preferRelativeResize="0"/>
          <p:nvPr/>
        </p:nvPicPr>
        <p:blipFill>
          <a:blip r:embed="rId4">
            <a:alphaModFix/>
          </a:blip>
          <a:stretch>
            <a:fillRect/>
          </a:stretch>
        </p:blipFill>
        <p:spPr>
          <a:xfrm>
            <a:off x="1737089" y="1201575"/>
            <a:ext cx="8717810" cy="5504026"/>
          </a:xfrm>
          <a:prstGeom prst="rect">
            <a:avLst/>
          </a:prstGeom>
          <a:noFill/>
          <a:ln>
            <a:noFill/>
          </a:ln>
        </p:spPr>
      </p:pic>
      <p:sp>
        <p:nvSpPr>
          <p:cNvPr id="239" name="Google Shape;239;p6"/>
          <p:cNvSpPr txBox="1"/>
          <p:nvPr/>
        </p:nvSpPr>
        <p:spPr>
          <a:xfrm>
            <a:off x="9993000" y="569250"/>
            <a:ext cx="155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latin typeface="Trebuchet MS"/>
                <a:ea typeface="Trebuchet MS"/>
                <a:cs typeface="Trebuchet MS"/>
                <a:sym typeface="Trebuchet MS"/>
                <a:hlinkClick r:id="rId5">
                  <a:extLst>
                    <a:ext uri="{A12FA001-AC4F-418D-AE19-62706E023703}">
                      <ahyp:hlinkClr val="tx"/>
                    </a:ext>
                  </a:extLst>
                </a:hlinkClick>
              </a:rPr>
              <a:t>Github Repo</a:t>
            </a:r>
            <a:endParaRPr sz="18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7"/>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5" name="Google Shape;245;p7"/>
          <p:cNvSpPr txBox="1"/>
          <p:nvPr>
            <p:ph type="title"/>
          </p:nvPr>
        </p:nvSpPr>
        <p:spPr>
          <a:xfrm>
            <a:off x="675957" y="370589"/>
            <a:ext cx="2981700" cy="68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320"/>
              <a:buFont typeface="Trebuchet MS"/>
              <a:buNone/>
            </a:pPr>
            <a:r>
              <a:rPr lang="en-US" sz="3820"/>
              <a:t>RESULTS - 2</a:t>
            </a:r>
            <a:endParaRPr sz="3820"/>
          </a:p>
        </p:txBody>
      </p:sp>
      <p:pic>
        <p:nvPicPr>
          <p:cNvPr id="246" name="Google Shape;246;p7" title="Screenshot 2025-10-25 003025.png"/>
          <p:cNvPicPr preferRelativeResize="0"/>
          <p:nvPr/>
        </p:nvPicPr>
        <p:blipFill>
          <a:blip r:embed="rId4">
            <a:alphaModFix/>
          </a:blip>
          <a:stretch>
            <a:fillRect/>
          </a:stretch>
        </p:blipFill>
        <p:spPr>
          <a:xfrm>
            <a:off x="1431658" y="1201575"/>
            <a:ext cx="9328679" cy="5456400"/>
          </a:xfrm>
          <a:prstGeom prst="rect">
            <a:avLst/>
          </a:prstGeom>
          <a:noFill/>
          <a:ln>
            <a:noFill/>
          </a:ln>
        </p:spPr>
      </p:pic>
      <p:sp>
        <p:nvSpPr>
          <p:cNvPr id="247" name="Google Shape;247;p7"/>
          <p:cNvSpPr txBox="1"/>
          <p:nvPr/>
        </p:nvSpPr>
        <p:spPr>
          <a:xfrm>
            <a:off x="9993000" y="569250"/>
            <a:ext cx="155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latin typeface="Trebuchet MS"/>
                <a:ea typeface="Trebuchet MS"/>
                <a:cs typeface="Trebuchet MS"/>
                <a:sym typeface="Trebuchet MS"/>
                <a:hlinkClick r:id="rId5">
                  <a:extLst>
                    <a:ext uri="{A12FA001-AC4F-418D-AE19-62706E023703}">
                      <ahyp:hlinkClr val="tx"/>
                    </a:ext>
                  </a:extLst>
                </a:hlinkClick>
              </a:rPr>
              <a:t>Github Repo</a:t>
            </a:r>
            <a:endParaRPr sz="18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5"/>
                                        </p:tgtEl>
                                        <p:attrNameLst>
                                          <p:attrName>style.visibility</p:attrName>
                                        </p:attrNameLst>
                                      </p:cBhvr>
                                      <p:to>
                                        <p:strVal val="visible"/>
                                      </p:to>
                                    </p:set>
                                    <p:anim calcmode="lin" valueType="num">
                                      <p:cBhvr additive="base">
                                        <p:cTn dur="500"/>
                                        <p:tgtEl>
                                          <p:spTgt spid="245"/>
                                        </p:tgtEl>
                                        <p:attrNameLst>
                                          <p:attrName>ppt_w</p:attrName>
                                        </p:attrNameLst>
                                      </p:cBhvr>
                                      <p:tavLst>
                                        <p:tav fmla="" tm="0">
                                          <p:val>
                                            <p:strVal val="0"/>
                                          </p:val>
                                        </p:tav>
                                        <p:tav fmla="" tm="100000">
                                          <p:val>
                                            <p:strVal val="#ppt_w"/>
                                          </p:val>
                                        </p:tav>
                                      </p:tavLst>
                                    </p:anim>
                                    <p:anim calcmode="lin" valueType="num">
                                      <p:cBhvr additive="base">
                                        <p:cTn dur="500"/>
                                        <p:tgtEl>
                                          <p:spTgt spid="24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3" name="Google Shape;253;p8"/>
          <p:cNvSpPr txBox="1"/>
          <p:nvPr>
            <p:ph type="title"/>
          </p:nvPr>
        </p:nvSpPr>
        <p:spPr>
          <a:xfrm>
            <a:off x="675957" y="370589"/>
            <a:ext cx="2981700" cy="680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4320"/>
              <a:buFont typeface="Trebuchet MS"/>
              <a:buNone/>
            </a:pPr>
            <a:r>
              <a:rPr lang="en-US" sz="3820"/>
              <a:t>RESULTS - 3</a:t>
            </a:r>
            <a:endParaRPr sz="3820"/>
          </a:p>
        </p:txBody>
      </p:sp>
      <p:pic>
        <p:nvPicPr>
          <p:cNvPr id="254" name="Google Shape;254;p8" title="Screenshot 2025-10-25 002900.png"/>
          <p:cNvPicPr preferRelativeResize="0"/>
          <p:nvPr/>
        </p:nvPicPr>
        <p:blipFill>
          <a:blip r:embed="rId4">
            <a:alphaModFix/>
          </a:blip>
          <a:stretch>
            <a:fillRect/>
          </a:stretch>
        </p:blipFill>
        <p:spPr>
          <a:xfrm>
            <a:off x="2121095" y="1051000"/>
            <a:ext cx="7949806" cy="5613950"/>
          </a:xfrm>
          <a:prstGeom prst="rect">
            <a:avLst/>
          </a:prstGeom>
          <a:noFill/>
          <a:ln>
            <a:noFill/>
          </a:ln>
        </p:spPr>
      </p:pic>
      <p:sp>
        <p:nvSpPr>
          <p:cNvPr id="255" name="Google Shape;255;p8"/>
          <p:cNvSpPr txBox="1"/>
          <p:nvPr/>
        </p:nvSpPr>
        <p:spPr>
          <a:xfrm>
            <a:off x="9993000" y="569250"/>
            <a:ext cx="155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latin typeface="Trebuchet MS"/>
                <a:ea typeface="Trebuchet MS"/>
                <a:cs typeface="Trebuchet MS"/>
                <a:sym typeface="Trebuchet MS"/>
                <a:hlinkClick r:id="rId5">
                  <a:extLst>
                    <a:ext uri="{A12FA001-AC4F-418D-AE19-62706E023703}">
                      <ahyp:hlinkClr val="tx"/>
                    </a:ext>
                  </a:extLst>
                </a:hlinkClick>
              </a:rPr>
              <a:t>Github Repo</a:t>
            </a:r>
            <a:endParaRPr sz="1800">
              <a:solidFill>
                <a:schemeClr val="dk1"/>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500"/>
                                        <p:tgtEl>
                                          <p:spTgt spid="253"/>
                                        </p:tgtEl>
                                        <p:attrNameLst>
                                          <p:attrName>ppt_w</p:attrName>
                                        </p:attrNameLst>
                                      </p:cBhvr>
                                      <p:tavLst>
                                        <p:tav fmla="" tm="0">
                                          <p:val>
                                            <p:strVal val="0"/>
                                          </p:val>
                                        </p:tav>
                                        <p:tav fmla="" tm="100000">
                                          <p:val>
                                            <p:strVal val="#ppt_w"/>
                                          </p:val>
                                        </p:tav>
                                      </p:tavLst>
                                    </p:anim>
                                    <p:anim calcmode="lin" valueType="num">
                                      <p:cBhvr additive="base">
                                        <p:cTn dur="500"/>
                                        <p:tgtEl>
                                          <p:spTgt spid="25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9cdaaffa36_0_7"/>
          <p:cNvSpPr/>
          <p:nvPr/>
        </p:nvSpPr>
        <p:spPr>
          <a:xfrm>
            <a:off x="640850" y="6443325"/>
            <a:ext cx="1942800" cy="26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lt1"/>
              </a:highlight>
              <a:latin typeface="Trebuchet MS"/>
              <a:ea typeface="Trebuchet MS"/>
              <a:cs typeface="Trebuchet MS"/>
              <a:sym typeface="Trebuchet MS"/>
            </a:endParaRPr>
          </a:p>
        </p:txBody>
      </p:sp>
      <p:sp>
        <p:nvSpPr>
          <p:cNvPr id="262" name="Google Shape;262;g39cdaaffa36_0_7"/>
          <p:cNvSpPr txBox="1"/>
          <p:nvPr/>
        </p:nvSpPr>
        <p:spPr>
          <a:xfrm>
            <a:off x="647700" y="312200"/>
            <a:ext cx="3000000" cy="77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820">
                <a:solidFill>
                  <a:schemeClr val="dk1"/>
                </a:solidFill>
                <a:latin typeface="Trebuchet MS"/>
                <a:ea typeface="Trebuchet MS"/>
                <a:cs typeface="Trebuchet MS"/>
                <a:sym typeface="Trebuchet MS"/>
              </a:rPr>
              <a:t>RESULTS - 4</a:t>
            </a:r>
            <a:endParaRPr b="1" sz="3820">
              <a:solidFill>
                <a:schemeClr val="dk1"/>
              </a:solidFill>
              <a:latin typeface="Trebuchet MS"/>
              <a:ea typeface="Trebuchet MS"/>
              <a:cs typeface="Trebuchet MS"/>
              <a:sym typeface="Trebuchet MS"/>
            </a:endParaRPr>
          </a:p>
        </p:txBody>
      </p:sp>
      <p:pic>
        <p:nvPicPr>
          <p:cNvPr id="263" name="Google Shape;263;g39cdaaffa36_0_7" title="Screenshot 2025-10-25 002936.png"/>
          <p:cNvPicPr preferRelativeResize="0"/>
          <p:nvPr/>
        </p:nvPicPr>
        <p:blipFill>
          <a:blip r:embed="rId3">
            <a:alphaModFix/>
          </a:blip>
          <a:stretch>
            <a:fillRect/>
          </a:stretch>
        </p:blipFill>
        <p:spPr>
          <a:xfrm>
            <a:off x="1157288" y="1809750"/>
            <a:ext cx="9877425" cy="3238500"/>
          </a:xfrm>
          <a:prstGeom prst="rect">
            <a:avLst/>
          </a:prstGeom>
          <a:noFill/>
          <a:ln>
            <a:noFill/>
          </a:ln>
        </p:spPr>
      </p:pic>
      <p:sp>
        <p:nvSpPr>
          <p:cNvPr id="264" name="Google Shape;264;g39cdaaffa36_0_7"/>
          <p:cNvSpPr txBox="1"/>
          <p:nvPr/>
        </p:nvSpPr>
        <p:spPr>
          <a:xfrm>
            <a:off x="9993000" y="569250"/>
            <a:ext cx="1551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u="sng">
                <a:solidFill>
                  <a:schemeClr val="dk1"/>
                </a:solidFill>
                <a:latin typeface="Trebuchet MS"/>
                <a:ea typeface="Trebuchet MS"/>
                <a:cs typeface="Trebuchet MS"/>
                <a:sym typeface="Trebuchet MS"/>
                <a:hlinkClick r:id="rId4">
                  <a:extLst>
                    <a:ext uri="{A12FA001-AC4F-418D-AE19-62706E023703}">
                      <ahyp:hlinkClr val="tx"/>
                    </a:ext>
                  </a:extLst>
                </a:hlinkClick>
              </a:rPr>
              <a:t>Github Repo</a:t>
            </a:r>
            <a:endParaRPr sz="1800">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