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086600" cy="45719"/>
          </a:xfrm>
        </p:spPr>
        <p:txBody>
          <a:bodyPr>
            <a:noAutofit/>
          </a:bodyPr>
          <a:lstStyle/>
          <a:p>
            <a:r>
              <a:rPr sz="3200" dirty="0" err="1"/>
              <a:t>Productionising</a:t>
            </a:r>
            <a:r>
              <a:rPr sz="3200" dirty="0"/>
              <a:t> the Pipeline on AWS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sz="1400" dirty="0">
                <a:solidFill>
                  <a:srgbClr val="FF0000"/>
                </a:solidFill>
              </a:rPr>
              <a:t>Ingestion → Validation → </a:t>
            </a:r>
            <a:r>
              <a:rPr sz="1400" dirty="0" err="1">
                <a:solidFill>
                  <a:srgbClr val="FF0000"/>
                </a:solidFill>
              </a:rPr>
              <a:t>Dedup</a:t>
            </a:r>
            <a:r>
              <a:rPr sz="1400" dirty="0">
                <a:solidFill>
                  <a:srgbClr val="FF0000"/>
                </a:solidFill>
              </a:rPr>
              <a:t> → Enrichment → Storage → </a:t>
            </a:r>
            <a:r>
              <a:rPr sz="1400" dirty="0" err="1">
                <a:solidFill>
                  <a:srgbClr val="FF0000"/>
                </a:solidFill>
              </a:rPr>
              <a:t>Queryin</a:t>
            </a:r>
            <a:r>
              <a:rPr lang="en-GB" sz="1400" dirty="0">
                <a:solidFill>
                  <a:srgbClr val="FF0000"/>
                </a:solidFill>
              </a:rPr>
              <a:t>g</a:t>
            </a:r>
          </a:p>
          <a:p>
            <a:r>
              <a:rPr lang="en-GB" sz="1400" dirty="0">
                <a:solidFill>
                  <a:srgbClr val="FF0000"/>
                </a:solidFill>
              </a:rPr>
              <a:t>				Services:</a:t>
            </a:r>
          </a:p>
          <a:p>
            <a:r>
              <a:rPr sz="1400" dirty="0">
                <a:solidFill>
                  <a:srgbClr val="FF0000"/>
                </a:solidFill>
              </a:rPr>
              <a:t>• Amazon S3 (landing/raw/curated)</a:t>
            </a:r>
          </a:p>
          <a:p>
            <a:r>
              <a:rPr sz="1400" dirty="0">
                <a:solidFill>
                  <a:srgbClr val="FF0000"/>
                </a:solidFill>
              </a:rPr>
              <a:t>• AWS Glue (</a:t>
            </a:r>
            <a:r>
              <a:rPr sz="1400" dirty="0" err="1">
                <a:solidFill>
                  <a:srgbClr val="FF0000"/>
                </a:solidFill>
              </a:rPr>
              <a:t>PySpark</a:t>
            </a:r>
            <a:r>
              <a:rPr sz="1400" dirty="0">
                <a:solidFill>
                  <a:srgbClr val="FF0000"/>
                </a:solidFill>
              </a:rPr>
              <a:t> ETL) + Data Catalog</a:t>
            </a:r>
          </a:p>
          <a:p>
            <a:r>
              <a:rPr sz="1400" dirty="0">
                <a:solidFill>
                  <a:srgbClr val="FF0000"/>
                </a:solidFill>
              </a:rPr>
              <a:t>• AWS Step Functions (orchestrate) + </a:t>
            </a:r>
            <a:r>
              <a:rPr sz="1400" dirty="0" err="1">
                <a:solidFill>
                  <a:srgbClr val="FF0000"/>
                </a:solidFill>
              </a:rPr>
              <a:t>EventBridge</a:t>
            </a:r>
            <a:r>
              <a:rPr sz="1400" dirty="0">
                <a:solidFill>
                  <a:srgbClr val="FF0000"/>
                </a:solidFill>
              </a:rPr>
              <a:t> (scheduling)</a:t>
            </a:r>
          </a:p>
          <a:p>
            <a:r>
              <a:rPr sz="1400" dirty="0">
                <a:solidFill>
                  <a:srgbClr val="FF0000"/>
                </a:solidFill>
              </a:rPr>
              <a:t>• Data Quality: Great Expectations/</a:t>
            </a:r>
            <a:r>
              <a:rPr sz="1400" dirty="0" err="1">
                <a:solidFill>
                  <a:srgbClr val="FF0000"/>
                </a:solidFill>
              </a:rPr>
              <a:t>Deequ</a:t>
            </a:r>
            <a:r>
              <a:rPr sz="1400" dirty="0">
                <a:solidFill>
                  <a:srgbClr val="FF0000"/>
                </a:solidFill>
              </a:rPr>
              <a:t>; results to S3 &amp; CloudWatch</a:t>
            </a:r>
          </a:p>
          <a:p>
            <a:r>
              <a:rPr sz="1400" dirty="0">
                <a:solidFill>
                  <a:srgbClr val="FF0000"/>
                </a:solidFill>
              </a:rPr>
              <a:t>• Athena/Glue Catalog for SQL access; </a:t>
            </a:r>
            <a:r>
              <a:rPr sz="1400" dirty="0" err="1">
                <a:solidFill>
                  <a:srgbClr val="FF0000"/>
                </a:solidFill>
              </a:rPr>
              <a:t>QuickSight</a:t>
            </a:r>
            <a:r>
              <a:rPr sz="1400" dirty="0">
                <a:solidFill>
                  <a:srgbClr val="FF0000"/>
                </a:solidFill>
              </a:rPr>
              <a:t> for BI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Ops, Security,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000" dirty="0"/>
              <a:t>Security: IAM least-privilege, KMS encryption (S3 &amp; Glue), VPC endpoints</a:t>
            </a:r>
          </a:p>
          <a:p>
            <a:r>
              <a:rPr sz="2000" dirty="0"/>
              <a:t>Reliability: idempotent writes, exactly-once via natural keys, DLQ via SQS</a:t>
            </a:r>
          </a:p>
          <a:p>
            <a:r>
              <a:rPr sz="2000" dirty="0"/>
              <a:t>Quality/Monitoring: rule-based DQ; metrics in CloudWatch; alerts (SNS)</a:t>
            </a:r>
          </a:p>
          <a:p>
            <a:r>
              <a:rPr sz="2000" dirty="0"/>
              <a:t>Data Layout: Parquet, partition by date/segment; schema registry &amp; evolution</a:t>
            </a:r>
          </a:p>
          <a:p>
            <a:r>
              <a:rPr sz="2000" dirty="0"/>
              <a:t>CI/CD: </a:t>
            </a:r>
            <a:r>
              <a:rPr sz="2000" dirty="0" err="1"/>
              <a:t>CodePipeline</a:t>
            </a:r>
            <a:r>
              <a:rPr sz="2000" dirty="0"/>
              <a:t> + </a:t>
            </a:r>
            <a:r>
              <a:rPr sz="2000" dirty="0" err="1"/>
              <a:t>CodeBuild</a:t>
            </a:r>
            <a:r>
              <a:rPr sz="2000" dirty="0"/>
              <a:t>; infra as code (Terraform/CloudFormation)</a:t>
            </a:r>
          </a:p>
          <a:p>
            <a:r>
              <a:rPr sz="2000" dirty="0"/>
              <a:t>Cost: Glue job size autoscaling; S3 lifecycle to Glacier; Athena CTAS pruning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174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Productionising the Pipeline on AWS</vt:lpstr>
      <vt:lpstr>Ops, Security, Cost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krishna</dc:creator>
  <cp:keywords/>
  <dc:description>generated using python-pptx</dc:description>
  <cp:lastModifiedBy>JAYA SHANKAR KANDULA</cp:lastModifiedBy>
  <cp:revision>2</cp:revision>
  <dcterms:created xsi:type="dcterms:W3CDTF">2013-01-27T09:14:16Z</dcterms:created>
  <dcterms:modified xsi:type="dcterms:W3CDTF">2025-09-15T12:48:15Z</dcterms:modified>
  <cp:category/>
</cp:coreProperties>
</file>