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3" r:id="rId8"/>
    <p:sldId id="267" r:id="rId9"/>
    <p:sldId id="266" r:id="rId10"/>
    <p:sldId id="283" r:id="rId11"/>
    <p:sldId id="284" r:id="rId12"/>
    <p:sldId id="290" r:id="rId13"/>
    <p:sldId id="285" r:id="rId14"/>
    <p:sldId id="286" r:id="rId15"/>
    <p:sldId id="289" r:id="rId16"/>
    <p:sldId id="288" r:id="rId17"/>
    <p:sldId id="287" r:id="rId18"/>
    <p:sldId id="271" r:id="rId19"/>
    <p:sldId id="280" r:id="rId20"/>
    <p:sldId id="272" r:id="rId21"/>
    <p:sldId id="274" r:id="rId22"/>
    <p:sldId id="276" r:id="rId23"/>
    <p:sldId id="275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20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Shop Sales Data – RFM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Submitted By:</a:t>
            </a:r>
          </a:p>
          <a:p>
            <a:r>
              <a:rPr lang="en-US" sz="2600" dirty="0"/>
              <a:t>Krishna Goswami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750B-EF66-4A65-BFBA-FA766645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Referral-wise Customer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C8FD0-1F3B-40CD-BF8D-5AADEC7C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970" y="2071353"/>
            <a:ext cx="7678057" cy="45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F805-1FC2-4451-A3F1-DEA8774B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Selling Products by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2B9CB1-9B96-4205-83EE-F73F2B57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13" y="1853248"/>
            <a:ext cx="7460343" cy="43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7AA-D79A-4699-9EF7-7D239C0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 Analysis – Products and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A691-D25C-43DE-A305-B0DC8632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Decile Analysis is performed based on Products and Stores-wise Revenue.</a:t>
            </a:r>
          </a:p>
          <a:p>
            <a:r>
              <a:rPr lang="en-IN" dirty="0"/>
              <a:t> The results are shared in next slides.</a:t>
            </a:r>
          </a:p>
        </p:txBody>
      </p:sp>
    </p:spTree>
    <p:extLst>
      <p:ext uri="{BB962C8B-B14F-4D97-AF65-F5344CB8AC3E}">
        <p14:creationId xmlns:p14="http://schemas.microsoft.com/office/powerpoint/2010/main" val="170951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982-6270-4299-A3BA-CF1EF488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Selling Products by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BF3C5-7071-41CC-89D8-ED64F655C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63" y="1853248"/>
            <a:ext cx="8505371" cy="45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6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C0EB-DB5A-4D05-8B98-268B4BCC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Stores by Revenue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4FAA8-B335-492E-B001-3683A9B5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0" y="1843087"/>
            <a:ext cx="7532915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BFEB-4A19-4A09-AD0A-F34F49F3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Least Revenue Generating Stores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6943A-1159-494A-9A30-CEF71C5E3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371" y="2052638"/>
            <a:ext cx="333828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0B18-F783-4488-A14C-D6C35496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Weekday-wise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3D7DB-435C-4F9D-BA85-FD5AD19E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30" y="2052918"/>
            <a:ext cx="7837714" cy="40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7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1F2C-9D43-44E5-84C3-0FDA9410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Hourly-wise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CD80C-D693-4DDC-92BD-0BB4D42B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0" y="2017486"/>
            <a:ext cx="7576456" cy="43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5360922"/>
          </a:xfrm>
        </p:spPr>
        <p:txBody>
          <a:bodyPr/>
          <a:lstStyle/>
          <a:p>
            <a:r>
              <a:rPr lang="en-US" dirty="0"/>
              <a:t>Customers are divided into multiple segments based on their RFM scoring (ratings are given from 1 to 5, 1 being lowest and 5 being highest)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CFB71-45FD-4289-A7BD-BE16720A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72" y="2385051"/>
            <a:ext cx="7112000" cy="40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Business Objectives</a:t>
            </a:r>
          </a:p>
          <a:p>
            <a:r>
              <a:rPr lang="en-US" sz="3600" dirty="0"/>
              <a:t>Data Preparation</a:t>
            </a:r>
          </a:p>
          <a:p>
            <a:r>
              <a:rPr lang="en-US" sz="3600" dirty="0"/>
              <a:t>Data Analysis</a:t>
            </a:r>
          </a:p>
          <a:p>
            <a:r>
              <a:rPr lang="en-US" sz="3600" dirty="0"/>
              <a:t>Modeling</a:t>
            </a:r>
          </a:p>
          <a:p>
            <a:r>
              <a:rPr lang="en-US" sz="3600" dirty="0"/>
              <a:t>Insights &amp; Recommendations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7739"/>
          </a:xfrm>
        </p:spPr>
        <p:txBody>
          <a:bodyPr/>
          <a:lstStyle/>
          <a:p>
            <a:r>
              <a:rPr lang="en-US" dirty="0"/>
              <a:t>Product Affinity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0458"/>
            <a:ext cx="8946541" cy="4767942"/>
          </a:xfrm>
        </p:spPr>
        <p:txBody>
          <a:bodyPr/>
          <a:lstStyle/>
          <a:p>
            <a:r>
              <a:rPr lang="en-US" dirty="0"/>
              <a:t>Product Affinity model has been built using </a:t>
            </a:r>
            <a:r>
              <a:rPr lang="en-US" dirty="0" err="1"/>
              <a:t>apriori</a:t>
            </a:r>
            <a:r>
              <a:rPr lang="en-US" dirty="0"/>
              <a:t> algorithm.</a:t>
            </a:r>
          </a:p>
          <a:p>
            <a:r>
              <a:rPr lang="en-US" dirty="0"/>
              <a:t>Top 20 association rules using lift metric is given for reference: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A2844-FE85-4578-8C7B-CC7C9147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84" y="2496457"/>
            <a:ext cx="6734629" cy="41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Sales data is plotted and it shows that during 4</a:t>
            </a:r>
            <a:r>
              <a:rPr lang="en-US" sz="2200" baseline="30000" dirty="0"/>
              <a:t>th</a:t>
            </a:r>
            <a:r>
              <a:rPr lang="en-US" sz="2200" dirty="0"/>
              <a:t> week of every month, there is increasing trend of sales . Also overall there is increasing trend in the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AF255-C585-4642-AFC6-E8A078BB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2" y="2647950"/>
            <a:ext cx="8948202" cy="37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88572"/>
            <a:ext cx="8946541" cy="5159828"/>
          </a:xfrm>
        </p:spPr>
        <p:txBody>
          <a:bodyPr/>
          <a:lstStyle/>
          <a:p>
            <a:r>
              <a:rPr lang="en-US" dirty="0"/>
              <a:t>Company can change their marketing strategies based on customer segmentation and increase their profitability and reduce customer attrition</a:t>
            </a:r>
          </a:p>
          <a:p>
            <a:r>
              <a:rPr lang="en-US" dirty="0"/>
              <a:t>Company can focus more on top revenue generating and top selling products to increase revenue.</a:t>
            </a:r>
          </a:p>
          <a:p>
            <a:r>
              <a:rPr lang="en-US" dirty="0"/>
              <a:t> Company can offer more and club low-selling products with high-selling products during off-peak hours to boost the sales.</a:t>
            </a:r>
          </a:p>
          <a:p>
            <a:r>
              <a:rPr lang="en-US" dirty="0"/>
              <a:t> Company can focus more on combo-offers for the products which are sold together</a:t>
            </a:r>
          </a:p>
          <a:p>
            <a:r>
              <a:rPr lang="en-US" dirty="0"/>
              <a:t> Company can offer more to boost sales during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week of every month to boost sales.</a:t>
            </a:r>
          </a:p>
          <a:p>
            <a:r>
              <a:rPr lang="en-US" dirty="0"/>
              <a:t> Company should focus on low revenue-generating stores and see why they are not performing</a:t>
            </a:r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developed using Python and the python code file is available in GitHub in the following location: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https://github.com/KrishnaGoswami/AnalyticsProjects/blob/master/RFMCoffeStores/RFMAnalysis_CoffeeShop.ipynb</a:t>
            </a:r>
          </a:p>
        </p:txBody>
      </p:sp>
    </p:spTree>
    <p:extLst>
      <p:ext uri="{BB962C8B-B14F-4D97-AF65-F5344CB8AC3E}">
        <p14:creationId xmlns:p14="http://schemas.microsoft.com/office/powerpoint/2010/main" val="1300472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9107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			</a:t>
            </a:r>
            <a:br>
              <a:rPr lang="en-US" dirty="0"/>
            </a:br>
            <a:r>
              <a:rPr lang="en-US" dirty="0"/>
              <a:t>	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122161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Sales Transaction Data of a coffee store using RFM analysis method. </a:t>
            </a:r>
          </a:p>
          <a:p>
            <a:r>
              <a:rPr lang="en-US" dirty="0"/>
              <a:t>RFM ( </a:t>
            </a:r>
            <a:r>
              <a:rPr lang="en-US" dirty="0" err="1"/>
              <a:t>recency</a:t>
            </a:r>
            <a:r>
              <a:rPr lang="en-US" dirty="0"/>
              <a:t>, frequency, monetary) analysis is a marketing and customer segmentation technique that uses past purchase behavior to divide customers into groups .</a:t>
            </a:r>
          </a:p>
          <a:p>
            <a:pPr marL="0" indent="0">
              <a:buNone/>
            </a:pPr>
            <a:r>
              <a:rPr lang="en-US" dirty="0"/>
              <a:t>	RECENCY (R): Time since last purchase</a:t>
            </a:r>
            <a:br>
              <a:rPr lang="en-US" dirty="0"/>
            </a:br>
            <a:r>
              <a:rPr lang="en-US" dirty="0"/>
              <a:t>	FREQUENCY (F): Total number of purchases</a:t>
            </a:r>
            <a:br>
              <a:rPr lang="en-US" dirty="0"/>
            </a:br>
            <a:r>
              <a:rPr lang="en-US" dirty="0"/>
              <a:t>	MONETARY VALUE (M): Total monetary value </a:t>
            </a:r>
          </a:p>
          <a:p>
            <a:r>
              <a:rPr lang="en-US" dirty="0"/>
              <a:t>Provide recommendation/insights based on analyze to </a:t>
            </a:r>
            <a:r>
              <a:rPr lang="en-US"/>
              <a:t>improve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 We have 3 datasets available – Customer Level Dataset, Transaction Level Data Set and Item Level Data Set.</a:t>
            </a:r>
          </a:p>
          <a:p>
            <a:r>
              <a:rPr lang="en-US" dirty="0"/>
              <a:t> The datasets pertain to a coffee store that has an app, which can be used by customers to earn loyalty points and also pay digitally.</a:t>
            </a:r>
          </a:p>
          <a:p>
            <a:r>
              <a:rPr lang="en-US" dirty="0"/>
              <a:t> Customer Level Dataset – Total No of records is 10767</a:t>
            </a:r>
          </a:p>
          <a:p>
            <a:r>
              <a:rPr lang="en-US" dirty="0"/>
              <a:t> Transaction Level Dataset – Total No of records is 17164</a:t>
            </a:r>
          </a:p>
          <a:p>
            <a:r>
              <a:rPr lang="en-US" dirty="0"/>
              <a:t>  Item Level Dataset – Total No of records is 17972</a:t>
            </a:r>
          </a:p>
          <a:p>
            <a:r>
              <a:rPr lang="en-US" dirty="0"/>
              <a:t> The details about the columns of the datasets is attached below for reference: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7F0BA3-4996-42A2-9EDD-33A79A274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5342"/>
              </p:ext>
            </p:extLst>
          </p:nvPr>
        </p:nvGraphicFramePr>
        <p:xfrm>
          <a:off x="1854589" y="5004753"/>
          <a:ext cx="1310641" cy="110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589" y="5004753"/>
                        <a:ext cx="1310641" cy="1105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564" y="561535"/>
            <a:ext cx="8825658" cy="3329581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73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Data Marts/Tables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new table “</a:t>
            </a:r>
            <a:r>
              <a:rPr lang="en-US" dirty="0" err="1"/>
              <a:t>trans_items_cust_merge</a:t>
            </a:r>
            <a:r>
              <a:rPr lang="en-US" dirty="0"/>
              <a:t>” containing all the records of customers, items and transactions.</a:t>
            </a:r>
          </a:p>
          <a:p>
            <a:r>
              <a:rPr lang="en-US" dirty="0"/>
              <a:t>Created RFMSEGMENTATION table for storing below information grouped by </a:t>
            </a:r>
            <a:r>
              <a:rPr lang="en-US" dirty="0" err="1"/>
              <a:t>CustomerID</a:t>
            </a:r>
            <a:r>
              <a:rPr lang="en-US" dirty="0"/>
              <a:t> from </a:t>
            </a:r>
            <a:r>
              <a:rPr lang="en-US" dirty="0" err="1"/>
              <a:t>trans_items_cust_merge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Recency</a:t>
            </a:r>
            <a:r>
              <a:rPr lang="en-US" dirty="0"/>
              <a:t>, Frequency, Products, Tenure, Monetary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3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772551"/>
            <a:ext cx="8825658" cy="3329581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6869"/>
          </a:xfrm>
        </p:spPr>
        <p:txBody>
          <a:bodyPr/>
          <a:lstStyle/>
          <a:p>
            <a:r>
              <a:rPr lang="en-US" dirty="0"/>
              <a:t>Gender-Wise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01F3A-F639-4715-B114-23B7263B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4" y="1944895"/>
            <a:ext cx="8258629" cy="42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2955</TotalTime>
  <Words>528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Worksheet</vt:lpstr>
      <vt:lpstr>Coffee Shop Sales Data – RFM Analysis</vt:lpstr>
      <vt:lpstr>Agenda</vt:lpstr>
      <vt:lpstr>Business Objectives</vt:lpstr>
      <vt:lpstr>Data Understanding</vt:lpstr>
      <vt:lpstr>Brief about the dataset</vt:lpstr>
      <vt:lpstr>Data Preparation</vt:lpstr>
      <vt:lpstr>Main Data Marts/Tables</vt:lpstr>
      <vt:lpstr>Data Analysis</vt:lpstr>
      <vt:lpstr>Gender-Wise Sales</vt:lpstr>
      <vt:lpstr>Referral-wise Customer Count</vt:lpstr>
      <vt:lpstr>Top 20 Selling Products by Count</vt:lpstr>
      <vt:lpstr>Contribution Analysis – Products and Stores</vt:lpstr>
      <vt:lpstr>Top 20 Selling Products by Revenue</vt:lpstr>
      <vt:lpstr>TOP 20 Stores by Revenue </vt:lpstr>
      <vt:lpstr>Least Revenue Generating Stores</vt:lpstr>
      <vt:lpstr>Sales Weekday-wise</vt:lpstr>
      <vt:lpstr>Sales Hourly-wise</vt:lpstr>
      <vt:lpstr>Modeling</vt:lpstr>
      <vt:lpstr>Customer Segmentation</vt:lpstr>
      <vt:lpstr>Product Affinity Model Building</vt:lpstr>
      <vt:lpstr>Sales Analysis</vt:lpstr>
      <vt:lpstr>Insights and Recommendations</vt:lpstr>
      <vt:lpstr>PowerPoint Presentation</vt:lpstr>
      <vt:lpstr>GitHub Reference</vt:lpstr>
      <vt:lpstr>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ADMIN</cp:lastModifiedBy>
  <cp:revision>76</cp:revision>
  <dcterms:created xsi:type="dcterms:W3CDTF">2017-11-29T10:07:40Z</dcterms:created>
  <dcterms:modified xsi:type="dcterms:W3CDTF">2018-11-10T04:47:29Z</dcterms:modified>
</cp:coreProperties>
</file>