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E5257118-A44F-4A31-8F06-0E38B9800305}" type="datetimeFigureOut">
              <a:rPr lang="en-IN" smtClean="0"/>
              <a:t>23-01-2022</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7B1BF66D-D86F-48D9-9C5F-D6B79C1CF75B}" type="slidenum">
              <a:rPr lang="en-IN" smtClean="0"/>
              <a:t>‹#›</a:t>
            </a:fld>
            <a:endParaRPr lang="en-IN"/>
          </a:p>
        </p:txBody>
      </p:sp>
    </p:spTree>
    <p:extLst>
      <p:ext uri="{BB962C8B-B14F-4D97-AF65-F5344CB8AC3E}">
        <p14:creationId xmlns:p14="http://schemas.microsoft.com/office/powerpoint/2010/main" val="2235015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257118-A44F-4A31-8F06-0E38B9800305}" type="datetimeFigureOut">
              <a:rPr lang="en-IN" smtClean="0"/>
              <a:t>23-01-2022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B1BF66D-D86F-48D9-9C5F-D6B79C1CF75B}" type="slidenum">
              <a:rPr lang="en-IN" smtClean="0"/>
              <a:t>‹#›</a:t>
            </a:fld>
            <a:endParaRPr lang="en-IN"/>
          </a:p>
        </p:txBody>
      </p:sp>
    </p:spTree>
    <p:extLst>
      <p:ext uri="{BB962C8B-B14F-4D97-AF65-F5344CB8AC3E}">
        <p14:creationId xmlns:p14="http://schemas.microsoft.com/office/powerpoint/2010/main" val="1767170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5257118-A44F-4A31-8F06-0E38B9800305}" type="datetimeFigureOut">
              <a:rPr lang="en-IN" smtClean="0"/>
              <a:t>23-01-2022</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B1BF66D-D86F-48D9-9C5F-D6B79C1CF75B}" type="slidenum">
              <a:rPr lang="en-IN" smtClean="0"/>
              <a:t>‹#›</a:t>
            </a:fld>
            <a:endParaRPr lang="en-IN"/>
          </a:p>
        </p:txBody>
      </p:sp>
    </p:spTree>
    <p:extLst>
      <p:ext uri="{BB962C8B-B14F-4D97-AF65-F5344CB8AC3E}">
        <p14:creationId xmlns:p14="http://schemas.microsoft.com/office/powerpoint/2010/main" val="35228445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5257118-A44F-4A31-8F06-0E38B9800305}" type="datetimeFigureOut">
              <a:rPr lang="en-IN" smtClean="0"/>
              <a:t>23-01-2022</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B1BF66D-D86F-48D9-9C5F-D6B79C1CF75B}" type="slidenum">
              <a:rPr lang="en-IN" smtClean="0"/>
              <a:t>‹#›</a:t>
            </a:fld>
            <a:endParaRPr lang="en-IN"/>
          </a:p>
        </p:txBody>
      </p:sp>
    </p:spTree>
    <p:extLst>
      <p:ext uri="{BB962C8B-B14F-4D97-AF65-F5344CB8AC3E}">
        <p14:creationId xmlns:p14="http://schemas.microsoft.com/office/powerpoint/2010/main" val="6998280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257118-A44F-4A31-8F06-0E38B9800305}" type="datetimeFigureOut">
              <a:rPr lang="en-IN" smtClean="0"/>
              <a:t>23-01-2022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B1BF66D-D86F-48D9-9C5F-D6B79C1CF75B}" type="slidenum">
              <a:rPr lang="en-IN" smtClean="0"/>
              <a:t>‹#›</a:t>
            </a:fld>
            <a:endParaRPr lang="en-IN"/>
          </a:p>
        </p:txBody>
      </p:sp>
    </p:spTree>
    <p:extLst>
      <p:ext uri="{BB962C8B-B14F-4D97-AF65-F5344CB8AC3E}">
        <p14:creationId xmlns:p14="http://schemas.microsoft.com/office/powerpoint/2010/main" val="27836192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5257118-A44F-4A31-8F06-0E38B9800305}" type="datetimeFigureOut">
              <a:rPr lang="en-IN" smtClean="0"/>
              <a:t>23-01-2022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B1BF66D-D86F-48D9-9C5F-D6B79C1CF75B}" type="slidenum">
              <a:rPr lang="en-IN" smtClean="0"/>
              <a:t>‹#›</a:t>
            </a:fld>
            <a:endParaRPr lang="en-IN"/>
          </a:p>
        </p:txBody>
      </p:sp>
    </p:spTree>
    <p:extLst>
      <p:ext uri="{BB962C8B-B14F-4D97-AF65-F5344CB8AC3E}">
        <p14:creationId xmlns:p14="http://schemas.microsoft.com/office/powerpoint/2010/main" val="19043470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5257118-A44F-4A31-8F06-0E38B9800305}" type="datetimeFigureOut">
              <a:rPr lang="en-IN" smtClean="0"/>
              <a:t>23-01-2022</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7B1BF66D-D86F-48D9-9C5F-D6B79C1CF75B}" type="slidenum">
              <a:rPr lang="en-IN" smtClean="0"/>
              <a:t>‹#›</a:t>
            </a:fld>
            <a:endParaRPr lang="en-IN"/>
          </a:p>
        </p:txBody>
      </p:sp>
    </p:spTree>
    <p:extLst>
      <p:ext uri="{BB962C8B-B14F-4D97-AF65-F5344CB8AC3E}">
        <p14:creationId xmlns:p14="http://schemas.microsoft.com/office/powerpoint/2010/main" val="18066391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E5257118-A44F-4A31-8F06-0E38B9800305}" type="datetimeFigureOut">
              <a:rPr lang="en-IN" smtClean="0"/>
              <a:t>23-01-2022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1BF66D-D86F-48D9-9C5F-D6B79C1CF75B}" type="slidenum">
              <a:rPr lang="en-IN" smtClean="0"/>
              <a:t>‹#›</a:t>
            </a:fld>
            <a:endParaRPr lang="en-IN"/>
          </a:p>
        </p:txBody>
      </p:sp>
    </p:spTree>
    <p:extLst>
      <p:ext uri="{BB962C8B-B14F-4D97-AF65-F5344CB8AC3E}">
        <p14:creationId xmlns:p14="http://schemas.microsoft.com/office/powerpoint/2010/main" val="42810276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E5257118-A44F-4A31-8F06-0E38B9800305}" type="datetimeFigureOut">
              <a:rPr lang="en-IN" smtClean="0"/>
              <a:t>23-01-2022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B1BF66D-D86F-48D9-9C5F-D6B79C1CF75B}" type="slidenum">
              <a:rPr lang="en-IN" smtClean="0"/>
              <a:t>‹#›</a:t>
            </a:fld>
            <a:endParaRPr lang="en-IN"/>
          </a:p>
        </p:txBody>
      </p:sp>
    </p:spTree>
    <p:extLst>
      <p:ext uri="{BB962C8B-B14F-4D97-AF65-F5344CB8AC3E}">
        <p14:creationId xmlns:p14="http://schemas.microsoft.com/office/powerpoint/2010/main" val="2289795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257118-A44F-4A31-8F06-0E38B9800305}" type="datetimeFigureOut">
              <a:rPr lang="en-IN" smtClean="0"/>
              <a:t>23-01-2022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1BF66D-D86F-48D9-9C5F-D6B79C1CF75B}" type="slidenum">
              <a:rPr lang="en-IN" smtClean="0"/>
              <a:t>‹#›</a:t>
            </a:fld>
            <a:endParaRPr lang="en-IN"/>
          </a:p>
        </p:txBody>
      </p:sp>
    </p:spTree>
    <p:extLst>
      <p:ext uri="{BB962C8B-B14F-4D97-AF65-F5344CB8AC3E}">
        <p14:creationId xmlns:p14="http://schemas.microsoft.com/office/powerpoint/2010/main" val="3815569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257118-A44F-4A31-8F06-0E38B9800305}" type="datetimeFigureOut">
              <a:rPr lang="en-IN" smtClean="0"/>
              <a:t>23-01-2022</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B1BF66D-D86F-48D9-9C5F-D6B79C1CF75B}" type="slidenum">
              <a:rPr lang="en-IN" smtClean="0"/>
              <a:t>‹#›</a:t>
            </a:fld>
            <a:endParaRPr lang="en-IN"/>
          </a:p>
        </p:txBody>
      </p:sp>
    </p:spTree>
    <p:extLst>
      <p:ext uri="{BB962C8B-B14F-4D97-AF65-F5344CB8AC3E}">
        <p14:creationId xmlns:p14="http://schemas.microsoft.com/office/powerpoint/2010/main" val="4043970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257118-A44F-4A31-8F06-0E38B9800305}" type="datetimeFigureOut">
              <a:rPr lang="en-IN" smtClean="0"/>
              <a:t>23-01-2022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1BF66D-D86F-48D9-9C5F-D6B79C1CF75B}" type="slidenum">
              <a:rPr lang="en-IN" smtClean="0"/>
              <a:t>‹#›</a:t>
            </a:fld>
            <a:endParaRPr lang="en-IN"/>
          </a:p>
        </p:txBody>
      </p:sp>
    </p:spTree>
    <p:extLst>
      <p:ext uri="{BB962C8B-B14F-4D97-AF65-F5344CB8AC3E}">
        <p14:creationId xmlns:p14="http://schemas.microsoft.com/office/powerpoint/2010/main" val="2399490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257118-A44F-4A31-8F06-0E38B9800305}" type="datetimeFigureOut">
              <a:rPr lang="en-IN" smtClean="0"/>
              <a:t>23-01-2022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B1BF66D-D86F-48D9-9C5F-D6B79C1CF75B}" type="slidenum">
              <a:rPr lang="en-IN" smtClean="0"/>
              <a:t>‹#›</a:t>
            </a:fld>
            <a:endParaRPr lang="en-IN"/>
          </a:p>
        </p:txBody>
      </p:sp>
    </p:spTree>
    <p:extLst>
      <p:ext uri="{BB962C8B-B14F-4D97-AF65-F5344CB8AC3E}">
        <p14:creationId xmlns:p14="http://schemas.microsoft.com/office/powerpoint/2010/main" val="3253676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5257118-A44F-4A31-8F06-0E38B9800305}" type="datetimeFigureOut">
              <a:rPr lang="en-IN" smtClean="0"/>
              <a:t>23-01-2022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B1BF66D-D86F-48D9-9C5F-D6B79C1CF75B}" type="slidenum">
              <a:rPr lang="en-IN" smtClean="0"/>
              <a:t>‹#›</a:t>
            </a:fld>
            <a:endParaRPr lang="en-IN"/>
          </a:p>
        </p:txBody>
      </p:sp>
    </p:spTree>
    <p:extLst>
      <p:ext uri="{BB962C8B-B14F-4D97-AF65-F5344CB8AC3E}">
        <p14:creationId xmlns:p14="http://schemas.microsoft.com/office/powerpoint/2010/main" val="4190643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257118-A44F-4A31-8F06-0E38B9800305}" type="datetimeFigureOut">
              <a:rPr lang="en-IN" smtClean="0"/>
              <a:t>23-01-2022</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B1BF66D-D86F-48D9-9C5F-D6B79C1CF75B}" type="slidenum">
              <a:rPr lang="en-IN" smtClean="0"/>
              <a:t>‹#›</a:t>
            </a:fld>
            <a:endParaRPr lang="en-IN"/>
          </a:p>
        </p:txBody>
      </p:sp>
    </p:spTree>
    <p:extLst>
      <p:ext uri="{BB962C8B-B14F-4D97-AF65-F5344CB8AC3E}">
        <p14:creationId xmlns:p14="http://schemas.microsoft.com/office/powerpoint/2010/main" val="3857015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257118-A44F-4A31-8F06-0E38B9800305}" type="datetimeFigureOut">
              <a:rPr lang="en-IN" smtClean="0"/>
              <a:t>23-01-2022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B1BF66D-D86F-48D9-9C5F-D6B79C1CF75B}" type="slidenum">
              <a:rPr lang="en-IN" smtClean="0"/>
              <a:t>‹#›</a:t>
            </a:fld>
            <a:endParaRPr lang="en-IN"/>
          </a:p>
        </p:txBody>
      </p:sp>
    </p:spTree>
    <p:extLst>
      <p:ext uri="{BB962C8B-B14F-4D97-AF65-F5344CB8AC3E}">
        <p14:creationId xmlns:p14="http://schemas.microsoft.com/office/powerpoint/2010/main" val="895594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257118-A44F-4A31-8F06-0E38B9800305}" type="datetimeFigureOut">
              <a:rPr lang="en-IN" smtClean="0"/>
              <a:t>23-01-2022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B1BF66D-D86F-48D9-9C5F-D6B79C1CF75B}" type="slidenum">
              <a:rPr lang="en-IN" smtClean="0"/>
              <a:t>‹#›</a:t>
            </a:fld>
            <a:endParaRPr lang="en-IN"/>
          </a:p>
        </p:txBody>
      </p:sp>
    </p:spTree>
    <p:extLst>
      <p:ext uri="{BB962C8B-B14F-4D97-AF65-F5344CB8AC3E}">
        <p14:creationId xmlns:p14="http://schemas.microsoft.com/office/powerpoint/2010/main" val="1242198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E5257118-A44F-4A31-8F06-0E38B9800305}" type="datetimeFigureOut">
              <a:rPr lang="en-IN" smtClean="0"/>
              <a:t>23-01-2022</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B1BF66D-D86F-48D9-9C5F-D6B79C1CF75B}" type="slidenum">
              <a:rPr lang="en-IN" smtClean="0"/>
              <a:t>‹#›</a:t>
            </a:fld>
            <a:endParaRPr lang="en-IN"/>
          </a:p>
        </p:txBody>
      </p:sp>
    </p:spTree>
    <p:extLst>
      <p:ext uri="{BB962C8B-B14F-4D97-AF65-F5344CB8AC3E}">
        <p14:creationId xmlns:p14="http://schemas.microsoft.com/office/powerpoint/2010/main" val="27603556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40FA9-0B03-4604-AD39-8B4B17F3618B}"/>
              </a:ext>
            </a:extLst>
          </p:cNvPr>
          <p:cNvSpPr>
            <a:spLocks noGrp="1"/>
          </p:cNvSpPr>
          <p:nvPr>
            <p:ph type="ctrTitle"/>
          </p:nvPr>
        </p:nvSpPr>
        <p:spPr>
          <a:xfrm>
            <a:off x="1524000" y="134471"/>
            <a:ext cx="9144000" cy="1134316"/>
          </a:xfrm>
        </p:spPr>
        <p:txBody>
          <a:bodyPr/>
          <a:lstStyle/>
          <a:p>
            <a:r>
              <a:rPr lang="en-IN" dirty="0"/>
              <a:t>MINI PROJECT</a:t>
            </a:r>
          </a:p>
        </p:txBody>
      </p:sp>
      <p:sp>
        <p:nvSpPr>
          <p:cNvPr id="3" name="Subtitle 2">
            <a:extLst>
              <a:ext uri="{FF2B5EF4-FFF2-40B4-BE49-F238E27FC236}">
                <a16:creationId xmlns:a16="http://schemas.microsoft.com/office/drawing/2014/main" id="{CF54B329-C77E-4685-985C-6EB347EA4DD1}"/>
              </a:ext>
            </a:extLst>
          </p:cNvPr>
          <p:cNvSpPr>
            <a:spLocks noGrp="1"/>
          </p:cNvSpPr>
          <p:nvPr>
            <p:ph type="subTitle" idx="1"/>
          </p:nvPr>
        </p:nvSpPr>
        <p:spPr>
          <a:xfrm>
            <a:off x="2931460" y="2884862"/>
            <a:ext cx="9144000" cy="1655762"/>
          </a:xfrm>
        </p:spPr>
        <p:txBody>
          <a:bodyPr>
            <a:normAutofit/>
          </a:bodyPr>
          <a:lstStyle/>
          <a:p>
            <a:r>
              <a:rPr lang="en-IN" sz="3600" dirty="0"/>
              <a:t>ELECTRICITY BILL </a:t>
            </a:r>
          </a:p>
        </p:txBody>
      </p:sp>
    </p:spTree>
    <p:extLst>
      <p:ext uri="{BB962C8B-B14F-4D97-AF65-F5344CB8AC3E}">
        <p14:creationId xmlns:p14="http://schemas.microsoft.com/office/powerpoint/2010/main" val="34944480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par>
                          <p:cTn id="8" fill="hold">
                            <p:stCondLst>
                              <p:cond delay="2000"/>
                            </p:stCondLst>
                            <p:childTnLst>
                              <p:par>
                                <p:cTn id="9" presetID="14" presetClass="entr" presetSubtype="1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96B72-E5AB-46D8-AA00-A37CADBA11B3}"/>
              </a:ext>
            </a:extLst>
          </p:cNvPr>
          <p:cNvSpPr>
            <a:spLocks noGrp="1"/>
          </p:cNvSpPr>
          <p:nvPr>
            <p:ph type="title"/>
          </p:nvPr>
        </p:nvSpPr>
        <p:spPr/>
        <p:txBody>
          <a:bodyPr/>
          <a:lstStyle/>
          <a:p>
            <a:pPr algn="ctr"/>
            <a:r>
              <a:rPr lang="en-IN" dirty="0">
                <a:latin typeface="Arial" panose="020B0604020202020204" pitchFamily="34" charset="0"/>
                <a:cs typeface="Arial" panose="020B0604020202020204" pitchFamily="34" charset="0"/>
              </a:rPr>
              <a:t>    THANK YOU</a:t>
            </a:r>
          </a:p>
        </p:txBody>
      </p:sp>
      <p:sp>
        <p:nvSpPr>
          <p:cNvPr id="3" name="Text Placeholder 2">
            <a:extLst>
              <a:ext uri="{FF2B5EF4-FFF2-40B4-BE49-F238E27FC236}">
                <a16:creationId xmlns:a16="http://schemas.microsoft.com/office/drawing/2014/main" id="{30B92D15-76CD-4D12-BB73-ECB932EF320F}"/>
              </a:ext>
            </a:extLst>
          </p:cNvPr>
          <p:cNvSpPr>
            <a:spLocks noGrp="1"/>
          </p:cNvSpPr>
          <p:nvPr>
            <p:ph type="body" idx="1"/>
          </p:nvPr>
        </p:nvSpPr>
        <p:spPr/>
        <p:txBody>
          <a:bodyPr/>
          <a:lstStyle/>
          <a:p>
            <a:r>
              <a:rPr lang="en-IN" b="1" i="1" u="sng" dirty="0">
                <a:solidFill>
                  <a:srgbClr val="FF0000"/>
                </a:solidFill>
              </a:rPr>
              <a:t>SUBMITTED BY- </a:t>
            </a:r>
            <a:r>
              <a:rPr lang="en-IN" b="1" i="1" dirty="0">
                <a:solidFill>
                  <a:srgbClr val="FF0000"/>
                </a:solidFill>
              </a:rPr>
              <a:t>KRISHNA JHANWAR(RA2111004010278)</a:t>
            </a:r>
          </a:p>
          <a:p>
            <a:r>
              <a:rPr lang="en-IN" b="1" i="1" u="sng" dirty="0">
                <a:solidFill>
                  <a:srgbClr val="FF0000"/>
                </a:solidFill>
              </a:rPr>
              <a:t>SUBMITTED TO – </a:t>
            </a:r>
            <a:r>
              <a:rPr lang="en-IN" b="1" i="1" dirty="0">
                <a:solidFill>
                  <a:srgbClr val="FF0000"/>
                </a:solidFill>
              </a:rPr>
              <a:t>Mr.S.INIYAN</a:t>
            </a:r>
          </a:p>
        </p:txBody>
      </p:sp>
      <p:pic>
        <p:nvPicPr>
          <p:cNvPr id="7" name="Picture 6">
            <a:extLst>
              <a:ext uri="{FF2B5EF4-FFF2-40B4-BE49-F238E27FC236}">
                <a16:creationId xmlns:a16="http://schemas.microsoft.com/office/drawing/2014/main" id="{FDD8136F-CAC1-4AFF-AD32-FD4F1FC58D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4875" y="2146401"/>
            <a:ext cx="2286560" cy="1135521"/>
          </a:xfrm>
          <a:prstGeom prst="rect">
            <a:avLst/>
          </a:prstGeom>
        </p:spPr>
      </p:pic>
    </p:spTree>
    <p:extLst>
      <p:ext uri="{BB962C8B-B14F-4D97-AF65-F5344CB8AC3E}">
        <p14:creationId xmlns:p14="http://schemas.microsoft.com/office/powerpoint/2010/main" val="31746337"/>
      </p:ext>
    </p:extLst>
  </p:cSld>
  <p:clrMapOvr>
    <a:masterClrMapping/>
  </p:clrMapOvr>
  <mc:AlternateContent xmlns:mc="http://schemas.openxmlformats.org/markup-compatibility/2006" xmlns:p14="http://schemas.microsoft.com/office/powerpoint/2010/main">
    <mc:Choice Requires="p14">
      <p:transition spd="slow" p14:dur="1250" advClick="0">
        <p14:switch dir="r"/>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31"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4"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5"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6" dur="1000"/>
                                        <p:tgtEl>
                                          <p:spTgt spid="3">
                                            <p:txEl>
                                              <p:pRg st="0" end="0"/>
                                            </p:txEl>
                                          </p:spTgt>
                                        </p:tgtEl>
                                      </p:cBhvr>
                                    </p:animEffect>
                                  </p:childTnLst>
                                </p:cTn>
                              </p:par>
                            </p:childTnLst>
                          </p:cTn>
                        </p:par>
                        <p:par>
                          <p:cTn id="17" fill="hold">
                            <p:stCondLst>
                              <p:cond delay="2000"/>
                            </p:stCondLst>
                            <p:childTnLst>
                              <p:par>
                                <p:cTn id="18" presetID="31" presetClass="entr" presetSubtype="0" fill="hold" grpId="0" nodeType="after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p:cTn id="20"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1"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2"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3"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E70DB-7386-4B9D-A71D-354C9A1519D6}"/>
              </a:ext>
            </a:extLst>
          </p:cNvPr>
          <p:cNvSpPr>
            <a:spLocks noGrp="1"/>
          </p:cNvSpPr>
          <p:nvPr>
            <p:ph type="title"/>
          </p:nvPr>
        </p:nvSpPr>
        <p:spPr/>
        <p:txBody>
          <a:bodyPr/>
          <a:lstStyle/>
          <a:p>
            <a:pPr algn="ctr"/>
            <a:r>
              <a:rPr lang="en-IN" dirty="0"/>
              <a:t>C - LANGUAGE</a:t>
            </a:r>
          </a:p>
        </p:txBody>
      </p:sp>
      <p:sp>
        <p:nvSpPr>
          <p:cNvPr id="3" name="Content Placeholder 2">
            <a:extLst>
              <a:ext uri="{FF2B5EF4-FFF2-40B4-BE49-F238E27FC236}">
                <a16:creationId xmlns:a16="http://schemas.microsoft.com/office/drawing/2014/main" id="{A4C9FAFF-80C2-48C8-9D04-9CA4B60E421B}"/>
              </a:ext>
            </a:extLst>
          </p:cNvPr>
          <p:cNvSpPr>
            <a:spLocks noGrp="1"/>
          </p:cNvSpPr>
          <p:nvPr>
            <p:ph idx="1"/>
          </p:nvPr>
        </p:nvSpPr>
        <p:spPr/>
        <p:txBody>
          <a:bodyPr/>
          <a:lstStyle/>
          <a:p>
            <a:pPr>
              <a:buFont typeface="Wingdings" panose="05000000000000000000" pitchFamily="2" charset="2"/>
              <a:buChar char="Ø"/>
            </a:pPr>
            <a:r>
              <a:rPr lang="en-US" b="0" i="0" dirty="0">
                <a:solidFill>
                  <a:srgbClr val="FF0000"/>
                </a:solidFill>
                <a:effectLst/>
                <a:latin typeface="Arial" panose="020B0604020202020204" pitchFamily="34" charset="0"/>
              </a:rPr>
              <a:t>C was invented to write an operating system called UNIX.</a:t>
            </a:r>
          </a:p>
          <a:p>
            <a:pPr algn="just">
              <a:buFont typeface="Wingdings" panose="05000000000000000000" pitchFamily="2" charset="2"/>
              <a:buChar char="Ø"/>
            </a:pPr>
            <a:r>
              <a:rPr lang="en-US" b="0" i="0" dirty="0">
                <a:solidFill>
                  <a:srgbClr val="FF0000"/>
                </a:solidFill>
                <a:effectLst/>
                <a:latin typeface="Arial" panose="020B0604020202020204" pitchFamily="34" charset="0"/>
              </a:rPr>
              <a:t>C is a successor of B language which was introduced around the early 1970s.</a:t>
            </a:r>
          </a:p>
          <a:p>
            <a:pPr algn="just">
              <a:buFont typeface="Wingdings" panose="05000000000000000000" pitchFamily="2" charset="2"/>
              <a:buChar char="Ø"/>
            </a:pPr>
            <a:r>
              <a:rPr lang="en-US" b="0" i="0" dirty="0">
                <a:solidFill>
                  <a:srgbClr val="FF0000"/>
                </a:solidFill>
                <a:effectLst/>
                <a:latin typeface="Arial" panose="020B0604020202020204" pitchFamily="34" charset="0"/>
              </a:rPr>
              <a:t>The language was formalized in 1988 by the American National Standard Institute (ANSI).</a:t>
            </a:r>
          </a:p>
          <a:p>
            <a:pPr algn="just">
              <a:buFont typeface="Wingdings" panose="05000000000000000000" pitchFamily="2" charset="2"/>
              <a:buChar char="Ø"/>
            </a:pPr>
            <a:r>
              <a:rPr lang="en-US" b="0" i="0" dirty="0">
                <a:solidFill>
                  <a:srgbClr val="FF0000"/>
                </a:solidFill>
                <a:effectLst/>
                <a:latin typeface="Arial" panose="020B0604020202020204" pitchFamily="34" charset="0"/>
              </a:rPr>
              <a:t>The UNIX OS was totally written in C.</a:t>
            </a:r>
          </a:p>
          <a:p>
            <a:pPr algn="just">
              <a:buFont typeface="Wingdings" panose="05000000000000000000" pitchFamily="2" charset="2"/>
              <a:buChar char="Ø"/>
            </a:pPr>
            <a:r>
              <a:rPr lang="en-US" b="0" i="0" dirty="0">
                <a:solidFill>
                  <a:srgbClr val="FF0000"/>
                </a:solidFill>
                <a:effectLst/>
                <a:latin typeface="Arial" panose="020B0604020202020204" pitchFamily="34" charset="0"/>
              </a:rPr>
              <a:t>Today C is the most widely used and popular System Programming Language.</a:t>
            </a:r>
          </a:p>
          <a:p>
            <a:pPr algn="just">
              <a:buFont typeface="Wingdings" panose="05000000000000000000" pitchFamily="2" charset="2"/>
              <a:buChar char="Ø"/>
            </a:pPr>
            <a:r>
              <a:rPr lang="en-US" b="0" i="0" dirty="0">
                <a:solidFill>
                  <a:srgbClr val="FF0000"/>
                </a:solidFill>
                <a:effectLst/>
                <a:latin typeface="Arial" panose="020B0604020202020204" pitchFamily="34" charset="0"/>
              </a:rPr>
              <a:t>Most of the state-of-the-art software have been implemented using C.</a:t>
            </a:r>
          </a:p>
          <a:p>
            <a:pPr algn="just">
              <a:buFont typeface="Wingdings" panose="05000000000000000000" pitchFamily="2" charset="2"/>
              <a:buChar char="Ø"/>
            </a:pPr>
            <a:r>
              <a:rPr lang="en-US" b="0" i="0" dirty="0">
                <a:solidFill>
                  <a:srgbClr val="FF0000"/>
                </a:solidFill>
                <a:effectLst/>
                <a:latin typeface="Arial" panose="020B0604020202020204" pitchFamily="34" charset="0"/>
              </a:rPr>
              <a:t>Today's most popular Linux OS and RDBMS MySQL have been written in C.</a:t>
            </a:r>
          </a:p>
          <a:p>
            <a:endParaRPr lang="en-IN" dirty="0"/>
          </a:p>
        </p:txBody>
      </p:sp>
    </p:spTree>
    <p:extLst>
      <p:ext uri="{BB962C8B-B14F-4D97-AF65-F5344CB8AC3E}">
        <p14:creationId xmlns:p14="http://schemas.microsoft.com/office/powerpoint/2010/main" val="3382206197"/>
      </p:ext>
    </p:extLst>
  </p:cSld>
  <p:clrMapOvr>
    <a:masterClrMapping/>
  </p:clrMapOvr>
  <p:transition spd="slow" advClick="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par>
                          <p:cTn id="10" fill="hold">
                            <p:stCondLst>
                              <p:cond delay="2000"/>
                            </p:stCondLst>
                            <p:childTnLst>
                              <p:par>
                                <p:cTn id="11" presetID="26"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down)">
                                      <p:cBhvr>
                                        <p:cTn id="13" dur="580">
                                          <p:stCondLst>
                                            <p:cond delay="0"/>
                                          </p:stCondLst>
                                        </p:cTn>
                                        <p:tgtEl>
                                          <p:spTgt spid="3">
                                            <p:txEl>
                                              <p:pRg st="0" end="0"/>
                                            </p:txEl>
                                          </p:spTgt>
                                        </p:tgtEl>
                                      </p:cBhvr>
                                    </p:animEffect>
                                    <p:anim calcmode="lin" valueType="num">
                                      <p:cBhvr>
                                        <p:cTn id="14"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9" dur="26">
                                          <p:stCondLst>
                                            <p:cond delay="650"/>
                                          </p:stCondLst>
                                        </p:cTn>
                                        <p:tgtEl>
                                          <p:spTgt spid="3">
                                            <p:txEl>
                                              <p:pRg st="0" end="0"/>
                                            </p:txEl>
                                          </p:spTgt>
                                        </p:tgtEl>
                                      </p:cBhvr>
                                      <p:to x="100000" y="60000"/>
                                    </p:animScale>
                                    <p:animScale>
                                      <p:cBhvr>
                                        <p:cTn id="20" dur="166" decel="50000">
                                          <p:stCondLst>
                                            <p:cond delay="676"/>
                                          </p:stCondLst>
                                        </p:cTn>
                                        <p:tgtEl>
                                          <p:spTgt spid="3">
                                            <p:txEl>
                                              <p:pRg st="0" end="0"/>
                                            </p:txEl>
                                          </p:spTgt>
                                        </p:tgtEl>
                                      </p:cBhvr>
                                      <p:to x="100000" y="100000"/>
                                    </p:animScale>
                                    <p:animScale>
                                      <p:cBhvr>
                                        <p:cTn id="21" dur="26">
                                          <p:stCondLst>
                                            <p:cond delay="1312"/>
                                          </p:stCondLst>
                                        </p:cTn>
                                        <p:tgtEl>
                                          <p:spTgt spid="3">
                                            <p:txEl>
                                              <p:pRg st="0" end="0"/>
                                            </p:txEl>
                                          </p:spTgt>
                                        </p:tgtEl>
                                      </p:cBhvr>
                                      <p:to x="100000" y="80000"/>
                                    </p:animScale>
                                    <p:animScale>
                                      <p:cBhvr>
                                        <p:cTn id="22" dur="166" decel="50000">
                                          <p:stCondLst>
                                            <p:cond delay="1338"/>
                                          </p:stCondLst>
                                        </p:cTn>
                                        <p:tgtEl>
                                          <p:spTgt spid="3">
                                            <p:txEl>
                                              <p:pRg st="0" end="0"/>
                                            </p:txEl>
                                          </p:spTgt>
                                        </p:tgtEl>
                                      </p:cBhvr>
                                      <p:to x="100000" y="100000"/>
                                    </p:animScale>
                                    <p:animScale>
                                      <p:cBhvr>
                                        <p:cTn id="23" dur="26">
                                          <p:stCondLst>
                                            <p:cond delay="1642"/>
                                          </p:stCondLst>
                                        </p:cTn>
                                        <p:tgtEl>
                                          <p:spTgt spid="3">
                                            <p:txEl>
                                              <p:pRg st="0" end="0"/>
                                            </p:txEl>
                                          </p:spTgt>
                                        </p:tgtEl>
                                      </p:cBhvr>
                                      <p:to x="100000" y="90000"/>
                                    </p:animScale>
                                    <p:animScale>
                                      <p:cBhvr>
                                        <p:cTn id="24" dur="166" decel="50000">
                                          <p:stCondLst>
                                            <p:cond delay="1668"/>
                                          </p:stCondLst>
                                        </p:cTn>
                                        <p:tgtEl>
                                          <p:spTgt spid="3">
                                            <p:txEl>
                                              <p:pRg st="0" end="0"/>
                                            </p:txEl>
                                          </p:spTgt>
                                        </p:tgtEl>
                                      </p:cBhvr>
                                      <p:to x="100000" y="100000"/>
                                    </p:animScale>
                                    <p:animScale>
                                      <p:cBhvr>
                                        <p:cTn id="25" dur="26">
                                          <p:stCondLst>
                                            <p:cond delay="1808"/>
                                          </p:stCondLst>
                                        </p:cTn>
                                        <p:tgtEl>
                                          <p:spTgt spid="3">
                                            <p:txEl>
                                              <p:pRg st="0" end="0"/>
                                            </p:txEl>
                                          </p:spTgt>
                                        </p:tgtEl>
                                      </p:cBhvr>
                                      <p:to x="100000" y="95000"/>
                                    </p:animScale>
                                    <p:animScale>
                                      <p:cBhvr>
                                        <p:cTn id="26" dur="166" decel="50000">
                                          <p:stCondLst>
                                            <p:cond delay="1834"/>
                                          </p:stCondLst>
                                        </p:cTn>
                                        <p:tgtEl>
                                          <p:spTgt spid="3">
                                            <p:txEl>
                                              <p:pRg st="0" end="0"/>
                                            </p:txEl>
                                          </p:spTgt>
                                        </p:tgtEl>
                                      </p:cBhvr>
                                      <p:to x="100000" y="100000"/>
                                    </p:animScale>
                                  </p:childTnLst>
                                </p:cTn>
                              </p:par>
                            </p:childTnLst>
                          </p:cTn>
                        </p:par>
                        <p:par>
                          <p:cTn id="27" fill="hold">
                            <p:stCondLst>
                              <p:cond delay="4000"/>
                            </p:stCondLst>
                            <p:childTnLst>
                              <p:par>
                                <p:cTn id="28" presetID="26" presetClass="entr" presetSubtype="0" fill="hold" grpId="0" nodeType="after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wipe(down)">
                                      <p:cBhvr>
                                        <p:cTn id="30" dur="580">
                                          <p:stCondLst>
                                            <p:cond delay="0"/>
                                          </p:stCondLst>
                                        </p:cTn>
                                        <p:tgtEl>
                                          <p:spTgt spid="3">
                                            <p:txEl>
                                              <p:pRg st="1" end="1"/>
                                            </p:txEl>
                                          </p:spTgt>
                                        </p:tgtEl>
                                      </p:cBhvr>
                                    </p:animEffect>
                                    <p:anim calcmode="lin" valueType="num">
                                      <p:cBhvr>
                                        <p:cTn id="31"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6" dur="26">
                                          <p:stCondLst>
                                            <p:cond delay="650"/>
                                          </p:stCondLst>
                                        </p:cTn>
                                        <p:tgtEl>
                                          <p:spTgt spid="3">
                                            <p:txEl>
                                              <p:pRg st="1" end="1"/>
                                            </p:txEl>
                                          </p:spTgt>
                                        </p:tgtEl>
                                      </p:cBhvr>
                                      <p:to x="100000" y="60000"/>
                                    </p:animScale>
                                    <p:animScale>
                                      <p:cBhvr>
                                        <p:cTn id="37" dur="166" decel="50000">
                                          <p:stCondLst>
                                            <p:cond delay="676"/>
                                          </p:stCondLst>
                                        </p:cTn>
                                        <p:tgtEl>
                                          <p:spTgt spid="3">
                                            <p:txEl>
                                              <p:pRg st="1" end="1"/>
                                            </p:txEl>
                                          </p:spTgt>
                                        </p:tgtEl>
                                      </p:cBhvr>
                                      <p:to x="100000" y="100000"/>
                                    </p:animScale>
                                    <p:animScale>
                                      <p:cBhvr>
                                        <p:cTn id="38" dur="26">
                                          <p:stCondLst>
                                            <p:cond delay="1312"/>
                                          </p:stCondLst>
                                        </p:cTn>
                                        <p:tgtEl>
                                          <p:spTgt spid="3">
                                            <p:txEl>
                                              <p:pRg st="1" end="1"/>
                                            </p:txEl>
                                          </p:spTgt>
                                        </p:tgtEl>
                                      </p:cBhvr>
                                      <p:to x="100000" y="80000"/>
                                    </p:animScale>
                                    <p:animScale>
                                      <p:cBhvr>
                                        <p:cTn id="39" dur="166" decel="50000">
                                          <p:stCondLst>
                                            <p:cond delay="1338"/>
                                          </p:stCondLst>
                                        </p:cTn>
                                        <p:tgtEl>
                                          <p:spTgt spid="3">
                                            <p:txEl>
                                              <p:pRg st="1" end="1"/>
                                            </p:txEl>
                                          </p:spTgt>
                                        </p:tgtEl>
                                      </p:cBhvr>
                                      <p:to x="100000" y="100000"/>
                                    </p:animScale>
                                    <p:animScale>
                                      <p:cBhvr>
                                        <p:cTn id="40" dur="26">
                                          <p:stCondLst>
                                            <p:cond delay="1642"/>
                                          </p:stCondLst>
                                        </p:cTn>
                                        <p:tgtEl>
                                          <p:spTgt spid="3">
                                            <p:txEl>
                                              <p:pRg st="1" end="1"/>
                                            </p:txEl>
                                          </p:spTgt>
                                        </p:tgtEl>
                                      </p:cBhvr>
                                      <p:to x="100000" y="90000"/>
                                    </p:animScale>
                                    <p:animScale>
                                      <p:cBhvr>
                                        <p:cTn id="41" dur="166" decel="50000">
                                          <p:stCondLst>
                                            <p:cond delay="1668"/>
                                          </p:stCondLst>
                                        </p:cTn>
                                        <p:tgtEl>
                                          <p:spTgt spid="3">
                                            <p:txEl>
                                              <p:pRg st="1" end="1"/>
                                            </p:txEl>
                                          </p:spTgt>
                                        </p:tgtEl>
                                      </p:cBhvr>
                                      <p:to x="100000" y="100000"/>
                                    </p:animScale>
                                    <p:animScale>
                                      <p:cBhvr>
                                        <p:cTn id="42" dur="26">
                                          <p:stCondLst>
                                            <p:cond delay="1808"/>
                                          </p:stCondLst>
                                        </p:cTn>
                                        <p:tgtEl>
                                          <p:spTgt spid="3">
                                            <p:txEl>
                                              <p:pRg st="1" end="1"/>
                                            </p:txEl>
                                          </p:spTgt>
                                        </p:tgtEl>
                                      </p:cBhvr>
                                      <p:to x="100000" y="95000"/>
                                    </p:animScale>
                                    <p:animScale>
                                      <p:cBhvr>
                                        <p:cTn id="43" dur="166" decel="50000">
                                          <p:stCondLst>
                                            <p:cond delay="1834"/>
                                          </p:stCondLst>
                                        </p:cTn>
                                        <p:tgtEl>
                                          <p:spTgt spid="3">
                                            <p:txEl>
                                              <p:pRg st="1" end="1"/>
                                            </p:txEl>
                                          </p:spTgt>
                                        </p:tgtEl>
                                      </p:cBhvr>
                                      <p:to x="100000" y="100000"/>
                                    </p:animScale>
                                  </p:childTnLst>
                                </p:cTn>
                              </p:par>
                            </p:childTnLst>
                          </p:cTn>
                        </p:par>
                        <p:par>
                          <p:cTn id="44" fill="hold">
                            <p:stCondLst>
                              <p:cond delay="6000"/>
                            </p:stCondLst>
                            <p:childTnLst>
                              <p:par>
                                <p:cTn id="45" presetID="26" presetClass="entr" presetSubtype="0" fill="hold" grpId="0" nodeType="afterEffect">
                                  <p:stCondLst>
                                    <p:cond delay="0"/>
                                  </p:stCondLst>
                                  <p:childTnLst>
                                    <p:set>
                                      <p:cBhvr>
                                        <p:cTn id="46" dur="1" fill="hold">
                                          <p:stCondLst>
                                            <p:cond delay="0"/>
                                          </p:stCondLst>
                                        </p:cTn>
                                        <p:tgtEl>
                                          <p:spTgt spid="3">
                                            <p:txEl>
                                              <p:pRg st="2" end="2"/>
                                            </p:txEl>
                                          </p:spTgt>
                                        </p:tgtEl>
                                        <p:attrNameLst>
                                          <p:attrName>style.visibility</p:attrName>
                                        </p:attrNameLst>
                                      </p:cBhvr>
                                      <p:to>
                                        <p:strVal val="visible"/>
                                      </p:to>
                                    </p:set>
                                    <p:animEffect transition="in" filter="wipe(down)">
                                      <p:cBhvr>
                                        <p:cTn id="47" dur="580">
                                          <p:stCondLst>
                                            <p:cond delay="0"/>
                                          </p:stCondLst>
                                        </p:cTn>
                                        <p:tgtEl>
                                          <p:spTgt spid="3">
                                            <p:txEl>
                                              <p:pRg st="2" end="2"/>
                                            </p:txEl>
                                          </p:spTgt>
                                        </p:tgtEl>
                                      </p:cBhvr>
                                    </p:animEffect>
                                    <p:anim calcmode="lin" valueType="num">
                                      <p:cBhvr>
                                        <p:cTn id="48"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9"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50"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51"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52"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53" dur="26">
                                          <p:stCondLst>
                                            <p:cond delay="650"/>
                                          </p:stCondLst>
                                        </p:cTn>
                                        <p:tgtEl>
                                          <p:spTgt spid="3">
                                            <p:txEl>
                                              <p:pRg st="2" end="2"/>
                                            </p:txEl>
                                          </p:spTgt>
                                        </p:tgtEl>
                                      </p:cBhvr>
                                      <p:to x="100000" y="60000"/>
                                    </p:animScale>
                                    <p:animScale>
                                      <p:cBhvr>
                                        <p:cTn id="54" dur="166" decel="50000">
                                          <p:stCondLst>
                                            <p:cond delay="676"/>
                                          </p:stCondLst>
                                        </p:cTn>
                                        <p:tgtEl>
                                          <p:spTgt spid="3">
                                            <p:txEl>
                                              <p:pRg st="2" end="2"/>
                                            </p:txEl>
                                          </p:spTgt>
                                        </p:tgtEl>
                                      </p:cBhvr>
                                      <p:to x="100000" y="100000"/>
                                    </p:animScale>
                                    <p:animScale>
                                      <p:cBhvr>
                                        <p:cTn id="55" dur="26">
                                          <p:stCondLst>
                                            <p:cond delay="1312"/>
                                          </p:stCondLst>
                                        </p:cTn>
                                        <p:tgtEl>
                                          <p:spTgt spid="3">
                                            <p:txEl>
                                              <p:pRg st="2" end="2"/>
                                            </p:txEl>
                                          </p:spTgt>
                                        </p:tgtEl>
                                      </p:cBhvr>
                                      <p:to x="100000" y="80000"/>
                                    </p:animScale>
                                    <p:animScale>
                                      <p:cBhvr>
                                        <p:cTn id="56" dur="166" decel="50000">
                                          <p:stCondLst>
                                            <p:cond delay="1338"/>
                                          </p:stCondLst>
                                        </p:cTn>
                                        <p:tgtEl>
                                          <p:spTgt spid="3">
                                            <p:txEl>
                                              <p:pRg st="2" end="2"/>
                                            </p:txEl>
                                          </p:spTgt>
                                        </p:tgtEl>
                                      </p:cBhvr>
                                      <p:to x="100000" y="100000"/>
                                    </p:animScale>
                                    <p:animScale>
                                      <p:cBhvr>
                                        <p:cTn id="57" dur="26">
                                          <p:stCondLst>
                                            <p:cond delay="1642"/>
                                          </p:stCondLst>
                                        </p:cTn>
                                        <p:tgtEl>
                                          <p:spTgt spid="3">
                                            <p:txEl>
                                              <p:pRg st="2" end="2"/>
                                            </p:txEl>
                                          </p:spTgt>
                                        </p:tgtEl>
                                      </p:cBhvr>
                                      <p:to x="100000" y="90000"/>
                                    </p:animScale>
                                    <p:animScale>
                                      <p:cBhvr>
                                        <p:cTn id="58" dur="166" decel="50000">
                                          <p:stCondLst>
                                            <p:cond delay="1668"/>
                                          </p:stCondLst>
                                        </p:cTn>
                                        <p:tgtEl>
                                          <p:spTgt spid="3">
                                            <p:txEl>
                                              <p:pRg st="2" end="2"/>
                                            </p:txEl>
                                          </p:spTgt>
                                        </p:tgtEl>
                                      </p:cBhvr>
                                      <p:to x="100000" y="100000"/>
                                    </p:animScale>
                                    <p:animScale>
                                      <p:cBhvr>
                                        <p:cTn id="59" dur="26">
                                          <p:stCondLst>
                                            <p:cond delay="1808"/>
                                          </p:stCondLst>
                                        </p:cTn>
                                        <p:tgtEl>
                                          <p:spTgt spid="3">
                                            <p:txEl>
                                              <p:pRg st="2" end="2"/>
                                            </p:txEl>
                                          </p:spTgt>
                                        </p:tgtEl>
                                      </p:cBhvr>
                                      <p:to x="100000" y="95000"/>
                                    </p:animScale>
                                    <p:animScale>
                                      <p:cBhvr>
                                        <p:cTn id="60" dur="166" decel="50000">
                                          <p:stCondLst>
                                            <p:cond delay="1834"/>
                                          </p:stCondLst>
                                        </p:cTn>
                                        <p:tgtEl>
                                          <p:spTgt spid="3">
                                            <p:txEl>
                                              <p:pRg st="2" end="2"/>
                                            </p:txEl>
                                          </p:spTgt>
                                        </p:tgtEl>
                                      </p:cBhvr>
                                      <p:to x="100000" y="100000"/>
                                    </p:animScale>
                                  </p:childTnLst>
                                </p:cTn>
                              </p:par>
                            </p:childTnLst>
                          </p:cTn>
                        </p:par>
                        <p:par>
                          <p:cTn id="61" fill="hold">
                            <p:stCondLst>
                              <p:cond delay="8000"/>
                            </p:stCondLst>
                            <p:childTnLst>
                              <p:par>
                                <p:cTn id="62" presetID="26" presetClass="entr" presetSubtype="0" fill="hold" grpId="0" nodeType="afterEffect">
                                  <p:stCondLst>
                                    <p:cond delay="0"/>
                                  </p:stCondLst>
                                  <p:childTnLst>
                                    <p:set>
                                      <p:cBhvr>
                                        <p:cTn id="63" dur="1" fill="hold">
                                          <p:stCondLst>
                                            <p:cond delay="0"/>
                                          </p:stCondLst>
                                        </p:cTn>
                                        <p:tgtEl>
                                          <p:spTgt spid="3">
                                            <p:txEl>
                                              <p:pRg st="3" end="3"/>
                                            </p:txEl>
                                          </p:spTgt>
                                        </p:tgtEl>
                                        <p:attrNameLst>
                                          <p:attrName>style.visibility</p:attrName>
                                        </p:attrNameLst>
                                      </p:cBhvr>
                                      <p:to>
                                        <p:strVal val="visible"/>
                                      </p:to>
                                    </p:set>
                                    <p:animEffect transition="in" filter="wipe(down)">
                                      <p:cBhvr>
                                        <p:cTn id="64" dur="580">
                                          <p:stCondLst>
                                            <p:cond delay="0"/>
                                          </p:stCondLst>
                                        </p:cTn>
                                        <p:tgtEl>
                                          <p:spTgt spid="3">
                                            <p:txEl>
                                              <p:pRg st="3" end="3"/>
                                            </p:txEl>
                                          </p:spTgt>
                                        </p:tgtEl>
                                      </p:cBhvr>
                                    </p:animEffect>
                                    <p:anim calcmode="lin" valueType="num">
                                      <p:cBhvr>
                                        <p:cTn id="65"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66"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67"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68"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9"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70" dur="26">
                                          <p:stCondLst>
                                            <p:cond delay="650"/>
                                          </p:stCondLst>
                                        </p:cTn>
                                        <p:tgtEl>
                                          <p:spTgt spid="3">
                                            <p:txEl>
                                              <p:pRg st="3" end="3"/>
                                            </p:txEl>
                                          </p:spTgt>
                                        </p:tgtEl>
                                      </p:cBhvr>
                                      <p:to x="100000" y="60000"/>
                                    </p:animScale>
                                    <p:animScale>
                                      <p:cBhvr>
                                        <p:cTn id="71" dur="166" decel="50000">
                                          <p:stCondLst>
                                            <p:cond delay="676"/>
                                          </p:stCondLst>
                                        </p:cTn>
                                        <p:tgtEl>
                                          <p:spTgt spid="3">
                                            <p:txEl>
                                              <p:pRg st="3" end="3"/>
                                            </p:txEl>
                                          </p:spTgt>
                                        </p:tgtEl>
                                      </p:cBhvr>
                                      <p:to x="100000" y="100000"/>
                                    </p:animScale>
                                    <p:animScale>
                                      <p:cBhvr>
                                        <p:cTn id="72" dur="26">
                                          <p:stCondLst>
                                            <p:cond delay="1312"/>
                                          </p:stCondLst>
                                        </p:cTn>
                                        <p:tgtEl>
                                          <p:spTgt spid="3">
                                            <p:txEl>
                                              <p:pRg st="3" end="3"/>
                                            </p:txEl>
                                          </p:spTgt>
                                        </p:tgtEl>
                                      </p:cBhvr>
                                      <p:to x="100000" y="80000"/>
                                    </p:animScale>
                                    <p:animScale>
                                      <p:cBhvr>
                                        <p:cTn id="73" dur="166" decel="50000">
                                          <p:stCondLst>
                                            <p:cond delay="1338"/>
                                          </p:stCondLst>
                                        </p:cTn>
                                        <p:tgtEl>
                                          <p:spTgt spid="3">
                                            <p:txEl>
                                              <p:pRg st="3" end="3"/>
                                            </p:txEl>
                                          </p:spTgt>
                                        </p:tgtEl>
                                      </p:cBhvr>
                                      <p:to x="100000" y="100000"/>
                                    </p:animScale>
                                    <p:animScale>
                                      <p:cBhvr>
                                        <p:cTn id="74" dur="26">
                                          <p:stCondLst>
                                            <p:cond delay="1642"/>
                                          </p:stCondLst>
                                        </p:cTn>
                                        <p:tgtEl>
                                          <p:spTgt spid="3">
                                            <p:txEl>
                                              <p:pRg st="3" end="3"/>
                                            </p:txEl>
                                          </p:spTgt>
                                        </p:tgtEl>
                                      </p:cBhvr>
                                      <p:to x="100000" y="90000"/>
                                    </p:animScale>
                                    <p:animScale>
                                      <p:cBhvr>
                                        <p:cTn id="75" dur="166" decel="50000">
                                          <p:stCondLst>
                                            <p:cond delay="1668"/>
                                          </p:stCondLst>
                                        </p:cTn>
                                        <p:tgtEl>
                                          <p:spTgt spid="3">
                                            <p:txEl>
                                              <p:pRg st="3" end="3"/>
                                            </p:txEl>
                                          </p:spTgt>
                                        </p:tgtEl>
                                      </p:cBhvr>
                                      <p:to x="100000" y="100000"/>
                                    </p:animScale>
                                    <p:animScale>
                                      <p:cBhvr>
                                        <p:cTn id="76" dur="26">
                                          <p:stCondLst>
                                            <p:cond delay="1808"/>
                                          </p:stCondLst>
                                        </p:cTn>
                                        <p:tgtEl>
                                          <p:spTgt spid="3">
                                            <p:txEl>
                                              <p:pRg st="3" end="3"/>
                                            </p:txEl>
                                          </p:spTgt>
                                        </p:tgtEl>
                                      </p:cBhvr>
                                      <p:to x="100000" y="95000"/>
                                    </p:animScale>
                                    <p:animScale>
                                      <p:cBhvr>
                                        <p:cTn id="77" dur="166" decel="50000">
                                          <p:stCondLst>
                                            <p:cond delay="1834"/>
                                          </p:stCondLst>
                                        </p:cTn>
                                        <p:tgtEl>
                                          <p:spTgt spid="3">
                                            <p:txEl>
                                              <p:pRg st="3" end="3"/>
                                            </p:txEl>
                                          </p:spTgt>
                                        </p:tgtEl>
                                      </p:cBhvr>
                                      <p:to x="100000" y="100000"/>
                                    </p:animScale>
                                  </p:childTnLst>
                                </p:cTn>
                              </p:par>
                            </p:childTnLst>
                          </p:cTn>
                        </p:par>
                        <p:par>
                          <p:cTn id="78" fill="hold">
                            <p:stCondLst>
                              <p:cond delay="10000"/>
                            </p:stCondLst>
                            <p:childTnLst>
                              <p:par>
                                <p:cTn id="79" presetID="26" presetClass="entr" presetSubtype="0" fill="hold" grpId="0" nodeType="afterEffect">
                                  <p:stCondLst>
                                    <p:cond delay="0"/>
                                  </p:stCondLst>
                                  <p:childTnLst>
                                    <p:set>
                                      <p:cBhvr>
                                        <p:cTn id="80" dur="1" fill="hold">
                                          <p:stCondLst>
                                            <p:cond delay="0"/>
                                          </p:stCondLst>
                                        </p:cTn>
                                        <p:tgtEl>
                                          <p:spTgt spid="3">
                                            <p:txEl>
                                              <p:pRg st="4" end="4"/>
                                            </p:txEl>
                                          </p:spTgt>
                                        </p:tgtEl>
                                        <p:attrNameLst>
                                          <p:attrName>style.visibility</p:attrName>
                                        </p:attrNameLst>
                                      </p:cBhvr>
                                      <p:to>
                                        <p:strVal val="visible"/>
                                      </p:to>
                                    </p:set>
                                    <p:animEffect transition="in" filter="wipe(down)">
                                      <p:cBhvr>
                                        <p:cTn id="81" dur="580">
                                          <p:stCondLst>
                                            <p:cond delay="0"/>
                                          </p:stCondLst>
                                        </p:cTn>
                                        <p:tgtEl>
                                          <p:spTgt spid="3">
                                            <p:txEl>
                                              <p:pRg st="4" end="4"/>
                                            </p:txEl>
                                          </p:spTgt>
                                        </p:tgtEl>
                                      </p:cBhvr>
                                    </p:animEffect>
                                    <p:anim calcmode="lin" valueType="num">
                                      <p:cBhvr>
                                        <p:cTn id="82"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83"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84"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85"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86"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87" dur="26">
                                          <p:stCondLst>
                                            <p:cond delay="650"/>
                                          </p:stCondLst>
                                        </p:cTn>
                                        <p:tgtEl>
                                          <p:spTgt spid="3">
                                            <p:txEl>
                                              <p:pRg st="4" end="4"/>
                                            </p:txEl>
                                          </p:spTgt>
                                        </p:tgtEl>
                                      </p:cBhvr>
                                      <p:to x="100000" y="60000"/>
                                    </p:animScale>
                                    <p:animScale>
                                      <p:cBhvr>
                                        <p:cTn id="88" dur="166" decel="50000">
                                          <p:stCondLst>
                                            <p:cond delay="676"/>
                                          </p:stCondLst>
                                        </p:cTn>
                                        <p:tgtEl>
                                          <p:spTgt spid="3">
                                            <p:txEl>
                                              <p:pRg st="4" end="4"/>
                                            </p:txEl>
                                          </p:spTgt>
                                        </p:tgtEl>
                                      </p:cBhvr>
                                      <p:to x="100000" y="100000"/>
                                    </p:animScale>
                                    <p:animScale>
                                      <p:cBhvr>
                                        <p:cTn id="89" dur="26">
                                          <p:stCondLst>
                                            <p:cond delay="1312"/>
                                          </p:stCondLst>
                                        </p:cTn>
                                        <p:tgtEl>
                                          <p:spTgt spid="3">
                                            <p:txEl>
                                              <p:pRg st="4" end="4"/>
                                            </p:txEl>
                                          </p:spTgt>
                                        </p:tgtEl>
                                      </p:cBhvr>
                                      <p:to x="100000" y="80000"/>
                                    </p:animScale>
                                    <p:animScale>
                                      <p:cBhvr>
                                        <p:cTn id="90" dur="166" decel="50000">
                                          <p:stCondLst>
                                            <p:cond delay="1338"/>
                                          </p:stCondLst>
                                        </p:cTn>
                                        <p:tgtEl>
                                          <p:spTgt spid="3">
                                            <p:txEl>
                                              <p:pRg st="4" end="4"/>
                                            </p:txEl>
                                          </p:spTgt>
                                        </p:tgtEl>
                                      </p:cBhvr>
                                      <p:to x="100000" y="100000"/>
                                    </p:animScale>
                                    <p:animScale>
                                      <p:cBhvr>
                                        <p:cTn id="91" dur="26">
                                          <p:stCondLst>
                                            <p:cond delay="1642"/>
                                          </p:stCondLst>
                                        </p:cTn>
                                        <p:tgtEl>
                                          <p:spTgt spid="3">
                                            <p:txEl>
                                              <p:pRg st="4" end="4"/>
                                            </p:txEl>
                                          </p:spTgt>
                                        </p:tgtEl>
                                      </p:cBhvr>
                                      <p:to x="100000" y="90000"/>
                                    </p:animScale>
                                    <p:animScale>
                                      <p:cBhvr>
                                        <p:cTn id="92" dur="166" decel="50000">
                                          <p:stCondLst>
                                            <p:cond delay="1668"/>
                                          </p:stCondLst>
                                        </p:cTn>
                                        <p:tgtEl>
                                          <p:spTgt spid="3">
                                            <p:txEl>
                                              <p:pRg st="4" end="4"/>
                                            </p:txEl>
                                          </p:spTgt>
                                        </p:tgtEl>
                                      </p:cBhvr>
                                      <p:to x="100000" y="100000"/>
                                    </p:animScale>
                                    <p:animScale>
                                      <p:cBhvr>
                                        <p:cTn id="93" dur="26">
                                          <p:stCondLst>
                                            <p:cond delay="1808"/>
                                          </p:stCondLst>
                                        </p:cTn>
                                        <p:tgtEl>
                                          <p:spTgt spid="3">
                                            <p:txEl>
                                              <p:pRg st="4" end="4"/>
                                            </p:txEl>
                                          </p:spTgt>
                                        </p:tgtEl>
                                      </p:cBhvr>
                                      <p:to x="100000" y="95000"/>
                                    </p:animScale>
                                    <p:animScale>
                                      <p:cBhvr>
                                        <p:cTn id="94" dur="166" decel="50000">
                                          <p:stCondLst>
                                            <p:cond delay="1834"/>
                                          </p:stCondLst>
                                        </p:cTn>
                                        <p:tgtEl>
                                          <p:spTgt spid="3">
                                            <p:txEl>
                                              <p:pRg st="4" end="4"/>
                                            </p:txEl>
                                          </p:spTgt>
                                        </p:tgtEl>
                                      </p:cBhvr>
                                      <p:to x="100000" y="100000"/>
                                    </p:animScale>
                                  </p:childTnLst>
                                </p:cTn>
                              </p:par>
                            </p:childTnLst>
                          </p:cTn>
                        </p:par>
                        <p:par>
                          <p:cTn id="95" fill="hold">
                            <p:stCondLst>
                              <p:cond delay="12000"/>
                            </p:stCondLst>
                            <p:childTnLst>
                              <p:par>
                                <p:cTn id="96" presetID="26" presetClass="entr" presetSubtype="0" fill="hold" grpId="0" nodeType="afterEffect">
                                  <p:stCondLst>
                                    <p:cond delay="0"/>
                                  </p:stCondLst>
                                  <p:childTnLst>
                                    <p:set>
                                      <p:cBhvr>
                                        <p:cTn id="97" dur="1" fill="hold">
                                          <p:stCondLst>
                                            <p:cond delay="0"/>
                                          </p:stCondLst>
                                        </p:cTn>
                                        <p:tgtEl>
                                          <p:spTgt spid="3">
                                            <p:txEl>
                                              <p:pRg st="5" end="5"/>
                                            </p:txEl>
                                          </p:spTgt>
                                        </p:tgtEl>
                                        <p:attrNameLst>
                                          <p:attrName>style.visibility</p:attrName>
                                        </p:attrNameLst>
                                      </p:cBhvr>
                                      <p:to>
                                        <p:strVal val="visible"/>
                                      </p:to>
                                    </p:set>
                                    <p:animEffect transition="in" filter="wipe(down)">
                                      <p:cBhvr>
                                        <p:cTn id="98" dur="580">
                                          <p:stCondLst>
                                            <p:cond delay="0"/>
                                          </p:stCondLst>
                                        </p:cTn>
                                        <p:tgtEl>
                                          <p:spTgt spid="3">
                                            <p:txEl>
                                              <p:pRg st="5" end="5"/>
                                            </p:txEl>
                                          </p:spTgt>
                                        </p:tgtEl>
                                      </p:cBhvr>
                                    </p:animEffect>
                                    <p:anim calcmode="lin" valueType="num">
                                      <p:cBhvr>
                                        <p:cTn id="99"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100"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101"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102"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103"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104" dur="26">
                                          <p:stCondLst>
                                            <p:cond delay="650"/>
                                          </p:stCondLst>
                                        </p:cTn>
                                        <p:tgtEl>
                                          <p:spTgt spid="3">
                                            <p:txEl>
                                              <p:pRg st="5" end="5"/>
                                            </p:txEl>
                                          </p:spTgt>
                                        </p:tgtEl>
                                      </p:cBhvr>
                                      <p:to x="100000" y="60000"/>
                                    </p:animScale>
                                    <p:animScale>
                                      <p:cBhvr>
                                        <p:cTn id="105" dur="166" decel="50000">
                                          <p:stCondLst>
                                            <p:cond delay="676"/>
                                          </p:stCondLst>
                                        </p:cTn>
                                        <p:tgtEl>
                                          <p:spTgt spid="3">
                                            <p:txEl>
                                              <p:pRg st="5" end="5"/>
                                            </p:txEl>
                                          </p:spTgt>
                                        </p:tgtEl>
                                      </p:cBhvr>
                                      <p:to x="100000" y="100000"/>
                                    </p:animScale>
                                    <p:animScale>
                                      <p:cBhvr>
                                        <p:cTn id="106" dur="26">
                                          <p:stCondLst>
                                            <p:cond delay="1312"/>
                                          </p:stCondLst>
                                        </p:cTn>
                                        <p:tgtEl>
                                          <p:spTgt spid="3">
                                            <p:txEl>
                                              <p:pRg st="5" end="5"/>
                                            </p:txEl>
                                          </p:spTgt>
                                        </p:tgtEl>
                                      </p:cBhvr>
                                      <p:to x="100000" y="80000"/>
                                    </p:animScale>
                                    <p:animScale>
                                      <p:cBhvr>
                                        <p:cTn id="107" dur="166" decel="50000">
                                          <p:stCondLst>
                                            <p:cond delay="1338"/>
                                          </p:stCondLst>
                                        </p:cTn>
                                        <p:tgtEl>
                                          <p:spTgt spid="3">
                                            <p:txEl>
                                              <p:pRg st="5" end="5"/>
                                            </p:txEl>
                                          </p:spTgt>
                                        </p:tgtEl>
                                      </p:cBhvr>
                                      <p:to x="100000" y="100000"/>
                                    </p:animScale>
                                    <p:animScale>
                                      <p:cBhvr>
                                        <p:cTn id="108" dur="26">
                                          <p:stCondLst>
                                            <p:cond delay="1642"/>
                                          </p:stCondLst>
                                        </p:cTn>
                                        <p:tgtEl>
                                          <p:spTgt spid="3">
                                            <p:txEl>
                                              <p:pRg st="5" end="5"/>
                                            </p:txEl>
                                          </p:spTgt>
                                        </p:tgtEl>
                                      </p:cBhvr>
                                      <p:to x="100000" y="90000"/>
                                    </p:animScale>
                                    <p:animScale>
                                      <p:cBhvr>
                                        <p:cTn id="109" dur="166" decel="50000">
                                          <p:stCondLst>
                                            <p:cond delay="1668"/>
                                          </p:stCondLst>
                                        </p:cTn>
                                        <p:tgtEl>
                                          <p:spTgt spid="3">
                                            <p:txEl>
                                              <p:pRg st="5" end="5"/>
                                            </p:txEl>
                                          </p:spTgt>
                                        </p:tgtEl>
                                      </p:cBhvr>
                                      <p:to x="100000" y="100000"/>
                                    </p:animScale>
                                    <p:animScale>
                                      <p:cBhvr>
                                        <p:cTn id="110" dur="26">
                                          <p:stCondLst>
                                            <p:cond delay="1808"/>
                                          </p:stCondLst>
                                        </p:cTn>
                                        <p:tgtEl>
                                          <p:spTgt spid="3">
                                            <p:txEl>
                                              <p:pRg st="5" end="5"/>
                                            </p:txEl>
                                          </p:spTgt>
                                        </p:tgtEl>
                                      </p:cBhvr>
                                      <p:to x="100000" y="95000"/>
                                    </p:animScale>
                                    <p:animScale>
                                      <p:cBhvr>
                                        <p:cTn id="111" dur="166" decel="50000">
                                          <p:stCondLst>
                                            <p:cond delay="1834"/>
                                          </p:stCondLst>
                                        </p:cTn>
                                        <p:tgtEl>
                                          <p:spTgt spid="3">
                                            <p:txEl>
                                              <p:pRg st="5" end="5"/>
                                            </p:txEl>
                                          </p:spTgt>
                                        </p:tgtEl>
                                      </p:cBhvr>
                                      <p:to x="100000" y="100000"/>
                                    </p:animScale>
                                  </p:childTnLst>
                                </p:cTn>
                              </p:par>
                            </p:childTnLst>
                          </p:cTn>
                        </p:par>
                        <p:par>
                          <p:cTn id="112" fill="hold">
                            <p:stCondLst>
                              <p:cond delay="14000"/>
                            </p:stCondLst>
                            <p:childTnLst>
                              <p:par>
                                <p:cTn id="113" presetID="26" presetClass="entr" presetSubtype="0" fill="hold" grpId="0" nodeType="afterEffect">
                                  <p:stCondLst>
                                    <p:cond delay="0"/>
                                  </p:stCondLst>
                                  <p:childTnLst>
                                    <p:set>
                                      <p:cBhvr>
                                        <p:cTn id="114" dur="1" fill="hold">
                                          <p:stCondLst>
                                            <p:cond delay="0"/>
                                          </p:stCondLst>
                                        </p:cTn>
                                        <p:tgtEl>
                                          <p:spTgt spid="3">
                                            <p:txEl>
                                              <p:pRg st="6" end="6"/>
                                            </p:txEl>
                                          </p:spTgt>
                                        </p:tgtEl>
                                        <p:attrNameLst>
                                          <p:attrName>style.visibility</p:attrName>
                                        </p:attrNameLst>
                                      </p:cBhvr>
                                      <p:to>
                                        <p:strVal val="visible"/>
                                      </p:to>
                                    </p:set>
                                    <p:animEffect transition="in" filter="wipe(down)">
                                      <p:cBhvr>
                                        <p:cTn id="115" dur="580">
                                          <p:stCondLst>
                                            <p:cond delay="0"/>
                                          </p:stCondLst>
                                        </p:cTn>
                                        <p:tgtEl>
                                          <p:spTgt spid="3">
                                            <p:txEl>
                                              <p:pRg st="6" end="6"/>
                                            </p:txEl>
                                          </p:spTgt>
                                        </p:tgtEl>
                                      </p:cBhvr>
                                    </p:animEffect>
                                    <p:anim calcmode="lin" valueType="num">
                                      <p:cBhvr>
                                        <p:cTn id="116"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117"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118"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119"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120"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121" dur="26">
                                          <p:stCondLst>
                                            <p:cond delay="650"/>
                                          </p:stCondLst>
                                        </p:cTn>
                                        <p:tgtEl>
                                          <p:spTgt spid="3">
                                            <p:txEl>
                                              <p:pRg st="6" end="6"/>
                                            </p:txEl>
                                          </p:spTgt>
                                        </p:tgtEl>
                                      </p:cBhvr>
                                      <p:to x="100000" y="60000"/>
                                    </p:animScale>
                                    <p:animScale>
                                      <p:cBhvr>
                                        <p:cTn id="122" dur="166" decel="50000">
                                          <p:stCondLst>
                                            <p:cond delay="676"/>
                                          </p:stCondLst>
                                        </p:cTn>
                                        <p:tgtEl>
                                          <p:spTgt spid="3">
                                            <p:txEl>
                                              <p:pRg st="6" end="6"/>
                                            </p:txEl>
                                          </p:spTgt>
                                        </p:tgtEl>
                                      </p:cBhvr>
                                      <p:to x="100000" y="100000"/>
                                    </p:animScale>
                                    <p:animScale>
                                      <p:cBhvr>
                                        <p:cTn id="123" dur="26">
                                          <p:stCondLst>
                                            <p:cond delay="1312"/>
                                          </p:stCondLst>
                                        </p:cTn>
                                        <p:tgtEl>
                                          <p:spTgt spid="3">
                                            <p:txEl>
                                              <p:pRg st="6" end="6"/>
                                            </p:txEl>
                                          </p:spTgt>
                                        </p:tgtEl>
                                      </p:cBhvr>
                                      <p:to x="100000" y="80000"/>
                                    </p:animScale>
                                    <p:animScale>
                                      <p:cBhvr>
                                        <p:cTn id="124" dur="166" decel="50000">
                                          <p:stCondLst>
                                            <p:cond delay="1338"/>
                                          </p:stCondLst>
                                        </p:cTn>
                                        <p:tgtEl>
                                          <p:spTgt spid="3">
                                            <p:txEl>
                                              <p:pRg st="6" end="6"/>
                                            </p:txEl>
                                          </p:spTgt>
                                        </p:tgtEl>
                                      </p:cBhvr>
                                      <p:to x="100000" y="100000"/>
                                    </p:animScale>
                                    <p:animScale>
                                      <p:cBhvr>
                                        <p:cTn id="125" dur="26">
                                          <p:stCondLst>
                                            <p:cond delay="1642"/>
                                          </p:stCondLst>
                                        </p:cTn>
                                        <p:tgtEl>
                                          <p:spTgt spid="3">
                                            <p:txEl>
                                              <p:pRg st="6" end="6"/>
                                            </p:txEl>
                                          </p:spTgt>
                                        </p:tgtEl>
                                      </p:cBhvr>
                                      <p:to x="100000" y="90000"/>
                                    </p:animScale>
                                    <p:animScale>
                                      <p:cBhvr>
                                        <p:cTn id="126" dur="166" decel="50000">
                                          <p:stCondLst>
                                            <p:cond delay="1668"/>
                                          </p:stCondLst>
                                        </p:cTn>
                                        <p:tgtEl>
                                          <p:spTgt spid="3">
                                            <p:txEl>
                                              <p:pRg st="6" end="6"/>
                                            </p:txEl>
                                          </p:spTgt>
                                        </p:tgtEl>
                                      </p:cBhvr>
                                      <p:to x="100000" y="100000"/>
                                    </p:animScale>
                                    <p:animScale>
                                      <p:cBhvr>
                                        <p:cTn id="127" dur="26">
                                          <p:stCondLst>
                                            <p:cond delay="1808"/>
                                          </p:stCondLst>
                                        </p:cTn>
                                        <p:tgtEl>
                                          <p:spTgt spid="3">
                                            <p:txEl>
                                              <p:pRg st="6" end="6"/>
                                            </p:txEl>
                                          </p:spTgt>
                                        </p:tgtEl>
                                      </p:cBhvr>
                                      <p:to x="100000" y="95000"/>
                                    </p:animScale>
                                    <p:animScale>
                                      <p:cBhvr>
                                        <p:cTn id="128" dur="166" decel="50000">
                                          <p:stCondLst>
                                            <p:cond delay="1834"/>
                                          </p:stCondLst>
                                        </p:cTn>
                                        <p:tgtEl>
                                          <p:spTgt spid="3">
                                            <p:txEl>
                                              <p:pRg st="6" end="6"/>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55D31-D9D6-48F4-B9CE-A62A009C4EA4}"/>
              </a:ext>
            </a:extLst>
          </p:cNvPr>
          <p:cNvSpPr>
            <a:spLocks noGrp="1"/>
          </p:cNvSpPr>
          <p:nvPr>
            <p:ph type="title"/>
          </p:nvPr>
        </p:nvSpPr>
        <p:spPr/>
        <p:txBody>
          <a:bodyPr/>
          <a:lstStyle/>
          <a:p>
            <a:pPr algn="ctr"/>
            <a:r>
              <a:rPr lang="en-IN" dirty="0"/>
              <a:t>STRUCTURE OF C PROGRAMMING</a:t>
            </a:r>
          </a:p>
        </p:txBody>
      </p:sp>
      <p:pic>
        <p:nvPicPr>
          <p:cNvPr id="5" name="Content Placeholder 4">
            <a:extLst>
              <a:ext uri="{FF2B5EF4-FFF2-40B4-BE49-F238E27FC236}">
                <a16:creationId xmlns:a16="http://schemas.microsoft.com/office/drawing/2014/main" id="{4D58F69D-D2B8-41FA-A091-606F4A9CC0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54468" y="2603500"/>
            <a:ext cx="5827377" cy="3416300"/>
          </a:xfrm>
        </p:spPr>
      </p:pic>
    </p:spTree>
    <p:extLst>
      <p:ext uri="{BB962C8B-B14F-4D97-AF65-F5344CB8AC3E}">
        <p14:creationId xmlns:p14="http://schemas.microsoft.com/office/powerpoint/2010/main" val="3750219528"/>
      </p:ext>
    </p:extLst>
  </p:cSld>
  <p:clrMapOvr>
    <a:masterClrMapping/>
  </p:clrMapOvr>
  <mc:AlternateContent xmlns:mc="http://schemas.openxmlformats.org/markup-compatibility/2006" xmlns:p14="http://schemas.microsoft.com/office/powerpoint/2010/main">
    <mc:Choice Requires="p14">
      <p:transition spd="slow" p14:dur="1250" advClick="0">
        <p:circle/>
      </p:transition>
    </mc:Choice>
    <mc:Fallback xmlns="">
      <p:transition spd="slow" advClick="0">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6"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80">
                                          <p:stCondLst>
                                            <p:cond delay="0"/>
                                          </p:stCondLst>
                                        </p:cTn>
                                        <p:tgtEl>
                                          <p:spTgt spid="5"/>
                                        </p:tgtEl>
                                      </p:cBhvr>
                                    </p:animEffect>
                                    <p:anim calcmode="lin" valueType="num">
                                      <p:cBhvr>
                                        <p:cTn id="12"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7" dur="26">
                                          <p:stCondLst>
                                            <p:cond delay="650"/>
                                          </p:stCondLst>
                                        </p:cTn>
                                        <p:tgtEl>
                                          <p:spTgt spid="5"/>
                                        </p:tgtEl>
                                      </p:cBhvr>
                                      <p:to x="100000" y="60000"/>
                                    </p:animScale>
                                    <p:animScale>
                                      <p:cBhvr>
                                        <p:cTn id="18" dur="166" decel="50000">
                                          <p:stCondLst>
                                            <p:cond delay="676"/>
                                          </p:stCondLst>
                                        </p:cTn>
                                        <p:tgtEl>
                                          <p:spTgt spid="5"/>
                                        </p:tgtEl>
                                      </p:cBhvr>
                                      <p:to x="100000" y="100000"/>
                                    </p:animScale>
                                    <p:animScale>
                                      <p:cBhvr>
                                        <p:cTn id="19" dur="26">
                                          <p:stCondLst>
                                            <p:cond delay="1312"/>
                                          </p:stCondLst>
                                        </p:cTn>
                                        <p:tgtEl>
                                          <p:spTgt spid="5"/>
                                        </p:tgtEl>
                                      </p:cBhvr>
                                      <p:to x="100000" y="80000"/>
                                    </p:animScale>
                                    <p:animScale>
                                      <p:cBhvr>
                                        <p:cTn id="20" dur="166" decel="50000">
                                          <p:stCondLst>
                                            <p:cond delay="1338"/>
                                          </p:stCondLst>
                                        </p:cTn>
                                        <p:tgtEl>
                                          <p:spTgt spid="5"/>
                                        </p:tgtEl>
                                      </p:cBhvr>
                                      <p:to x="100000" y="100000"/>
                                    </p:animScale>
                                    <p:animScale>
                                      <p:cBhvr>
                                        <p:cTn id="21" dur="26">
                                          <p:stCondLst>
                                            <p:cond delay="1642"/>
                                          </p:stCondLst>
                                        </p:cTn>
                                        <p:tgtEl>
                                          <p:spTgt spid="5"/>
                                        </p:tgtEl>
                                      </p:cBhvr>
                                      <p:to x="100000" y="90000"/>
                                    </p:animScale>
                                    <p:animScale>
                                      <p:cBhvr>
                                        <p:cTn id="22" dur="166" decel="50000">
                                          <p:stCondLst>
                                            <p:cond delay="1668"/>
                                          </p:stCondLst>
                                        </p:cTn>
                                        <p:tgtEl>
                                          <p:spTgt spid="5"/>
                                        </p:tgtEl>
                                      </p:cBhvr>
                                      <p:to x="100000" y="100000"/>
                                    </p:animScale>
                                    <p:animScale>
                                      <p:cBhvr>
                                        <p:cTn id="23" dur="26">
                                          <p:stCondLst>
                                            <p:cond delay="1808"/>
                                          </p:stCondLst>
                                        </p:cTn>
                                        <p:tgtEl>
                                          <p:spTgt spid="5"/>
                                        </p:tgtEl>
                                      </p:cBhvr>
                                      <p:to x="100000" y="95000"/>
                                    </p:animScale>
                                    <p:animScale>
                                      <p:cBhvr>
                                        <p:cTn id="24"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AFFDF-7888-4972-8958-C022416984ED}"/>
              </a:ext>
            </a:extLst>
          </p:cNvPr>
          <p:cNvSpPr>
            <a:spLocks noGrp="1"/>
          </p:cNvSpPr>
          <p:nvPr>
            <p:ph type="title"/>
          </p:nvPr>
        </p:nvSpPr>
        <p:spPr/>
        <p:txBody>
          <a:bodyPr/>
          <a:lstStyle/>
          <a:p>
            <a:pPr algn="ctr"/>
            <a:r>
              <a:rPr lang="en-IN" dirty="0"/>
              <a:t>ELECTRICITY BILL</a:t>
            </a:r>
          </a:p>
        </p:txBody>
      </p:sp>
      <p:sp>
        <p:nvSpPr>
          <p:cNvPr id="3" name="Content Placeholder 2">
            <a:extLst>
              <a:ext uri="{FF2B5EF4-FFF2-40B4-BE49-F238E27FC236}">
                <a16:creationId xmlns:a16="http://schemas.microsoft.com/office/drawing/2014/main" id="{AD1E7AF2-6673-45A6-B780-BAC2CFE48FD0}"/>
              </a:ext>
            </a:extLst>
          </p:cNvPr>
          <p:cNvSpPr>
            <a:spLocks noGrp="1"/>
          </p:cNvSpPr>
          <p:nvPr>
            <p:ph idx="1"/>
          </p:nvPr>
        </p:nvSpPr>
        <p:spPr/>
        <p:txBody>
          <a:bodyPr/>
          <a:lstStyle/>
          <a:p>
            <a:r>
              <a:rPr lang="en-US" dirty="0">
                <a:solidFill>
                  <a:srgbClr val="0070C0"/>
                </a:solidFill>
                <a:latin typeface="Bahnschrift" panose="020B0502040204020203" pitchFamily="34" charset="0"/>
              </a:rPr>
              <a:t>Electricity is a powerful form of energy that is essential to the operation of virtually every facility in the world. It is also  that can represent a significant portion of a manufacturing facility’s cost of production.</a:t>
            </a:r>
          </a:p>
          <a:p>
            <a:r>
              <a:rPr lang="en-US" dirty="0">
                <a:solidFill>
                  <a:srgbClr val="0070C0"/>
                </a:solidFill>
                <a:latin typeface="Bahnschrift" panose="020B0502040204020203" pitchFamily="34" charset="0"/>
              </a:rPr>
              <a:t>This energy management primer is intended to introduce some electricity billing fundamentals, especially focusing on the two major aspects of the electricity bill, demand and energy.</a:t>
            </a:r>
            <a:endParaRPr lang="en-IN" dirty="0">
              <a:solidFill>
                <a:srgbClr val="0070C0"/>
              </a:solidFill>
              <a:latin typeface="Bahnschrift" panose="020B0502040204020203" pitchFamily="34" charset="0"/>
            </a:endParaRPr>
          </a:p>
        </p:txBody>
      </p:sp>
    </p:spTree>
    <p:extLst>
      <p:ext uri="{BB962C8B-B14F-4D97-AF65-F5344CB8AC3E}">
        <p14:creationId xmlns:p14="http://schemas.microsoft.com/office/powerpoint/2010/main" val="250207433"/>
      </p:ext>
    </p:extLst>
  </p:cSld>
  <p:clrMapOvr>
    <a:masterClrMapping/>
  </p:clrMapOvr>
  <p:transition spd="med" advClick="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6" presetClass="entr" presetSubtype="21"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par>
                          <p:cTn id="13" fill="hold">
                            <p:stCondLst>
                              <p:cond delay="1000"/>
                            </p:stCondLst>
                            <p:childTnLst>
                              <p:par>
                                <p:cTn id="14" presetID="16" presetClass="entr" presetSubtype="21"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barn(inVertical)">
                                      <p:cBhvr>
                                        <p:cTn id="16"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1EC917-CFBD-4F06-8A5E-EC6B2EF012C9}"/>
              </a:ext>
            </a:extLst>
          </p:cNvPr>
          <p:cNvSpPr txBox="1"/>
          <p:nvPr/>
        </p:nvSpPr>
        <p:spPr>
          <a:xfrm>
            <a:off x="681318" y="394447"/>
            <a:ext cx="9699811" cy="1477328"/>
          </a:xfrm>
          <a:prstGeom prst="rect">
            <a:avLst/>
          </a:prstGeom>
          <a:noFill/>
        </p:spPr>
        <p:txBody>
          <a:bodyPr wrap="square" rtlCol="0">
            <a:spAutoFit/>
          </a:bodyPr>
          <a:lstStyle/>
          <a:p>
            <a:r>
              <a:rPr lang="en-US" b="0" i="0" dirty="0">
                <a:effectLst/>
                <a:latin typeface="Arial" panose="020B0604020202020204" pitchFamily="34" charset="0"/>
                <a:cs typeface="Arial" panose="020B0604020202020204" pitchFamily="34" charset="0"/>
              </a:rPr>
              <a:t>Write a program in C to calculate and print the Electricity bill of a given customer. The customer id., name and unit consumed by the user should be taken from the keyboard and display the total amount to pay to the customer. The charge are as follow :</a:t>
            </a:r>
          </a:p>
          <a:p>
            <a:endParaRPr lang="en-US" dirty="0">
              <a:latin typeface="Helvetica" panose="020B0604020202020204" pitchFamily="34" charset="0"/>
            </a:endParaRPr>
          </a:p>
          <a:p>
            <a:endParaRPr lang="en-IN" dirty="0"/>
          </a:p>
        </p:txBody>
      </p:sp>
      <p:graphicFrame>
        <p:nvGraphicFramePr>
          <p:cNvPr id="4" name="Table 3">
            <a:extLst>
              <a:ext uri="{FF2B5EF4-FFF2-40B4-BE49-F238E27FC236}">
                <a16:creationId xmlns:a16="http://schemas.microsoft.com/office/drawing/2014/main" id="{C4C43D85-FB5A-4048-AAF4-EBCD2B22718E}"/>
              </a:ext>
            </a:extLst>
          </p:cNvPr>
          <p:cNvGraphicFramePr>
            <a:graphicFrameLocks noGrp="1"/>
          </p:cNvGraphicFramePr>
          <p:nvPr>
            <p:extLst>
              <p:ext uri="{D42A27DB-BD31-4B8C-83A1-F6EECF244321}">
                <p14:modId xmlns:p14="http://schemas.microsoft.com/office/powerpoint/2010/main" val="2717464728"/>
              </p:ext>
            </p:extLst>
          </p:nvPr>
        </p:nvGraphicFramePr>
        <p:xfrm>
          <a:off x="837197" y="1524000"/>
          <a:ext cx="8250936" cy="1981200"/>
        </p:xfrm>
        <a:graphic>
          <a:graphicData uri="http://schemas.openxmlformats.org/drawingml/2006/table">
            <a:tbl>
              <a:tblPr/>
              <a:tblGrid>
                <a:gridCol w="4125468">
                  <a:extLst>
                    <a:ext uri="{9D8B030D-6E8A-4147-A177-3AD203B41FA5}">
                      <a16:colId xmlns:a16="http://schemas.microsoft.com/office/drawing/2014/main" val="2550919989"/>
                    </a:ext>
                  </a:extLst>
                </a:gridCol>
                <a:gridCol w="4125468">
                  <a:extLst>
                    <a:ext uri="{9D8B030D-6E8A-4147-A177-3AD203B41FA5}">
                      <a16:colId xmlns:a16="http://schemas.microsoft.com/office/drawing/2014/main" val="3674026846"/>
                    </a:ext>
                  </a:extLst>
                </a:gridCol>
              </a:tblGrid>
              <a:tr h="0">
                <a:tc>
                  <a:txBody>
                    <a:bodyPr/>
                    <a:lstStyle/>
                    <a:p>
                      <a:pPr algn="ctr" fontAlgn="t"/>
                      <a:r>
                        <a:rPr lang="en-IN" b="1" i="1" dirty="0">
                          <a:effectLst/>
                          <a:latin typeface="Arial" panose="020B0604020202020204" pitchFamily="34" charset="0"/>
                          <a:cs typeface="Arial" panose="020B0604020202020204" pitchFamily="34" charset="0"/>
                        </a:rPr>
                        <a:t>Unit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t"/>
                      <a:r>
                        <a:rPr lang="en-IN" b="1" i="1">
                          <a:effectLst/>
                          <a:latin typeface="Arial" panose="020B0604020202020204" pitchFamily="34" charset="0"/>
                          <a:cs typeface="Arial" panose="020B0604020202020204" pitchFamily="34" charset="0"/>
                        </a:rPr>
                        <a:t>Charge/unit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277602516"/>
                  </a:ext>
                </a:extLst>
              </a:tr>
              <a:tr h="0">
                <a:tc>
                  <a:txBody>
                    <a:bodyPr/>
                    <a:lstStyle/>
                    <a:p>
                      <a:pPr algn="ctr" fontAlgn="t"/>
                      <a:r>
                        <a:rPr lang="en-IN" b="1" i="1" dirty="0">
                          <a:effectLst/>
                          <a:latin typeface="Arial" panose="020B0604020202020204" pitchFamily="34" charset="0"/>
                          <a:cs typeface="Arial" panose="020B0604020202020204" pitchFamily="34" charset="0"/>
                        </a:rPr>
                        <a:t>up to 199</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t"/>
                      <a:r>
                        <a:rPr lang="en-IN" b="1" i="1">
                          <a:effectLst/>
                          <a:latin typeface="Arial" panose="020B0604020202020204" pitchFamily="34" charset="0"/>
                          <a:cs typeface="Arial" panose="020B0604020202020204" pitchFamily="34" charset="0"/>
                        </a:rPr>
                        <a:t>@1.20</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998067050"/>
                  </a:ext>
                </a:extLst>
              </a:tr>
              <a:tr h="0">
                <a:tc>
                  <a:txBody>
                    <a:bodyPr/>
                    <a:lstStyle/>
                    <a:p>
                      <a:pPr algn="ctr" fontAlgn="t"/>
                      <a:r>
                        <a:rPr lang="en-US" b="1" i="1" dirty="0">
                          <a:effectLst/>
                          <a:latin typeface="Arial" panose="020B0604020202020204" pitchFamily="34" charset="0"/>
                          <a:cs typeface="Arial" panose="020B0604020202020204" pitchFamily="34" charset="0"/>
                        </a:rPr>
                        <a:t>200 and above but less than 400</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t"/>
                      <a:r>
                        <a:rPr lang="en-IN" b="1" i="1">
                          <a:effectLst/>
                          <a:latin typeface="Arial" panose="020B0604020202020204" pitchFamily="34" charset="0"/>
                          <a:cs typeface="Arial" panose="020B0604020202020204" pitchFamily="34" charset="0"/>
                        </a:rPr>
                        <a:t>@1.50</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711909442"/>
                  </a:ext>
                </a:extLst>
              </a:tr>
              <a:tr h="0">
                <a:tc>
                  <a:txBody>
                    <a:bodyPr/>
                    <a:lstStyle/>
                    <a:p>
                      <a:pPr algn="ctr" fontAlgn="t"/>
                      <a:r>
                        <a:rPr lang="en-US" b="1" i="1" dirty="0">
                          <a:effectLst/>
                          <a:latin typeface="Arial" panose="020B0604020202020204" pitchFamily="34" charset="0"/>
                          <a:cs typeface="Arial" panose="020B0604020202020204" pitchFamily="34" charset="0"/>
                        </a:rPr>
                        <a:t>400 and above but less than 600</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t"/>
                      <a:r>
                        <a:rPr lang="en-IN" b="1" i="1" dirty="0">
                          <a:effectLst/>
                          <a:latin typeface="Arial" panose="020B0604020202020204" pitchFamily="34" charset="0"/>
                          <a:cs typeface="Arial" panose="020B0604020202020204" pitchFamily="34" charset="0"/>
                        </a:rPr>
                        <a:t>@1.80</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636769504"/>
                  </a:ext>
                </a:extLst>
              </a:tr>
              <a:tr h="0">
                <a:tc>
                  <a:txBody>
                    <a:bodyPr/>
                    <a:lstStyle/>
                    <a:p>
                      <a:pPr algn="ctr" fontAlgn="t"/>
                      <a:r>
                        <a:rPr lang="en-IN" b="1" i="1">
                          <a:effectLst/>
                          <a:latin typeface="Arial" panose="020B0604020202020204" pitchFamily="34" charset="0"/>
                          <a:cs typeface="Arial" panose="020B0604020202020204" pitchFamily="34" charset="0"/>
                        </a:rPr>
                        <a:t>600 and above</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t"/>
                      <a:r>
                        <a:rPr lang="en-IN" b="1" i="1" dirty="0">
                          <a:effectLst/>
                          <a:latin typeface="Arial" panose="020B0604020202020204" pitchFamily="34" charset="0"/>
                          <a:cs typeface="Arial" panose="020B0604020202020204" pitchFamily="34" charset="0"/>
                        </a:rPr>
                        <a:t>@2.00</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956717311"/>
                  </a:ext>
                </a:extLst>
              </a:tr>
            </a:tbl>
          </a:graphicData>
        </a:graphic>
      </p:graphicFrame>
      <p:sp>
        <p:nvSpPr>
          <p:cNvPr id="6" name="TextBox 5">
            <a:extLst>
              <a:ext uri="{FF2B5EF4-FFF2-40B4-BE49-F238E27FC236}">
                <a16:creationId xmlns:a16="http://schemas.microsoft.com/office/drawing/2014/main" id="{226451F9-5CF6-4649-A980-24820535396F}"/>
              </a:ext>
            </a:extLst>
          </p:cNvPr>
          <p:cNvSpPr txBox="1"/>
          <p:nvPr/>
        </p:nvSpPr>
        <p:spPr>
          <a:xfrm>
            <a:off x="753035" y="3697505"/>
            <a:ext cx="8335097" cy="646331"/>
          </a:xfrm>
          <a:prstGeom prst="rect">
            <a:avLst/>
          </a:prstGeom>
          <a:noFill/>
        </p:spPr>
        <p:txBody>
          <a:bodyPr wrap="square">
            <a:spAutoFit/>
          </a:bodyPr>
          <a:lstStyle/>
          <a:p>
            <a:r>
              <a:rPr lang="en-US" b="0" i="0" dirty="0">
                <a:effectLst/>
                <a:latin typeface="Arial" panose="020B0604020202020204" pitchFamily="34" charset="0"/>
                <a:cs typeface="Arial" panose="020B0604020202020204" pitchFamily="34" charset="0"/>
              </a:rPr>
              <a:t>If bill exceeds Rs. 400 then a surcharge of 15% will be charged and the minimum bill should be of Rs. 100/-</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345220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advClick="0">
        <p15:prstTrans prst="curtains"/>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6" presetClass="entr" presetSubtype="16"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circle(in)">
                                      <p:cBhvr>
                                        <p:cTn id="13" dur="2000"/>
                                        <p:tgtEl>
                                          <p:spTgt spid="4"/>
                                        </p:tgtEl>
                                      </p:cBhvr>
                                    </p:animEffect>
                                  </p:childTnLst>
                                </p:cTn>
                              </p:par>
                            </p:childTnLst>
                          </p:cTn>
                        </p:par>
                        <p:par>
                          <p:cTn id="14" fill="hold">
                            <p:stCondLst>
                              <p:cond delay="3000"/>
                            </p:stCondLst>
                            <p:childTnLst>
                              <p:par>
                                <p:cTn id="15" presetID="14" presetClass="entr" presetSubtype="1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randombar(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47B86-DF9E-42C6-834F-BA73DB765CA8}"/>
              </a:ext>
            </a:extLst>
          </p:cNvPr>
          <p:cNvSpPr>
            <a:spLocks noGrp="1"/>
          </p:cNvSpPr>
          <p:nvPr>
            <p:ph type="title"/>
          </p:nvPr>
        </p:nvSpPr>
        <p:spPr/>
        <p:txBody>
          <a:bodyPr/>
          <a:lstStyle/>
          <a:p>
            <a:pPr algn="ctr"/>
            <a:r>
              <a:rPr lang="en-IN" dirty="0"/>
              <a:t>FLOWCHART</a:t>
            </a:r>
          </a:p>
        </p:txBody>
      </p:sp>
      <p:pic>
        <p:nvPicPr>
          <p:cNvPr id="6" name="Content Placeholder 5">
            <a:extLst>
              <a:ext uri="{FF2B5EF4-FFF2-40B4-BE49-F238E27FC236}">
                <a16:creationId xmlns:a16="http://schemas.microsoft.com/office/drawing/2014/main" id="{F60E967F-5EC3-4477-A370-0AEFF6CD74A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33359" y="2603500"/>
            <a:ext cx="5181323" cy="4021418"/>
          </a:xfrm>
        </p:spPr>
      </p:pic>
      <p:pic>
        <p:nvPicPr>
          <p:cNvPr id="8" name="Content Placeholder 7">
            <a:extLst>
              <a:ext uri="{FF2B5EF4-FFF2-40B4-BE49-F238E27FC236}">
                <a16:creationId xmlns:a16="http://schemas.microsoft.com/office/drawing/2014/main" id="{3D2995E3-AAC0-42E6-880E-B24691AA0B2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08713" y="2864326"/>
            <a:ext cx="4824412" cy="2894647"/>
          </a:xfrm>
        </p:spPr>
      </p:pic>
    </p:spTree>
    <p:extLst>
      <p:ext uri="{BB962C8B-B14F-4D97-AF65-F5344CB8AC3E}">
        <p14:creationId xmlns:p14="http://schemas.microsoft.com/office/powerpoint/2010/main" val="3584303455"/>
      </p:ext>
    </p:extLst>
  </p:cSld>
  <p:clrMapOvr>
    <a:masterClrMapping/>
  </p:clrMapOvr>
  <mc:AlternateContent xmlns:mc="http://schemas.openxmlformats.org/markup-compatibility/2006" xmlns:p14="http://schemas.microsoft.com/office/powerpoint/2010/main">
    <mc:Choice Requires="p14">
      <p:transition spd="slow" p14:dur="3900" advClick="0">
        <p14:glitter pattern="hexagon"/>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par>
                          <p:cTn id="21" fill="hold">
                            <p:stCondLst>
                              <p:cond delay="2000"/>
                            </p:stCondLst>
                            <p:childTnLst>
                              <p:par>
                                <p:cTn id="22" presetID="6" presetClass="entr" presetSubtype="16" fill="hold"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circle(in)">
                                      <p:cBhvr>
                                        <p:cTn id="24" dur="2000"/>
                                        <p:tgtEl>
                                          <p:spTgt spid="6"/>
                                        </p:tgtEl>
                                      </p:cBhvr>
                                    </p:animEffect>
                                  </p:childTnLst>
                                </p:cTn>
                              </p:par>
                            </p:childTnLst>
                          </p:cTn>
                        </p:par>
                        <p:par>
                          <p:cTn id="25" fill="hold">
                            <p:stCondLst>
                              <p:cond delay="4000"/>
                            </p:stCondLst>
                            <p:childTnLst>
                              <p:par>
                                <p:cTn id="26" presetID="21" presetClass="entr" presetSubtype="1" fill="hold"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heel(1)">
                                      <p:cBhvr>
                                        <p:cTn id="28"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29A27-05D8-4E72-8FEE-E88C30CBDC25}"/>
              </a:ext>
            </a:extLst>
          </p:cNvPr>
          <p:cNvSpPr>
            <a:spLocks noGrp="1"/>
          </p:cNvSpPr>
          <p:nvPr>
            <p:ph type="title"/>
          </p:nvPr>
        </p:nvSpPr>
        <p:spPr/>
        <p:txBody>
          <a:bodyPr/>
          <a:lstStyle/>
          <a:p>
            <a:pPr algn="ctr"/>
            <a:r>
              <a:rPr lang="en-IN" dirty="0">
                <a:latin typeface="Arial" panose="020B0604020202020204" pitchFamily="34" charset="0"/>
                <a:cs typeface="Arial" panose="020B0604020202020204" pitchFamily="34" charset="0"/>
              </a:rPr>
              <a:t>C- PROGRAMMING CODE</a:t>
            </a:r>
          </a:p>
        </p:txBody>
      </p:sp>
      <p:sp>
        <p:nvSpPr>
          <p:cNvPr id="3" name="Content Placeholder 2">
            <a:extLst>
              <a:ext uri="{FF2B5EF4-FFF2-40B4-BE49-F238E27FC236}">
                <a16:creationId xmlns:a16="http://schemas.microsoft.com/office/drawing/2014/main" id="{9CFB2733-7015-43B7-B23B-57E3C22BF50C}"/>
              </a:ext>
            </a:extLst>
          </p:cNvPr>
          <p:cNvSpPr>
            <a:spLocks noGrp="1"/>
          </p:cNvSpPr>
          <p:nvPr>
            <p:ph idx="1"/>
          </p:nvPr>
        </p:nvSpPr>
        <p:spPr/>
        <p:txBody>
          <a:bodyPr>
            <a:normAutofit fontScale="77500" lnSpcReduction="20000"/>
          </a:bodyPr>
          <a:lstStyle/>
          <a:p>
            <a:pPr>
              <a:lnSpc>
                <a:spcPct val="107000"/>
              </a:lnSpc>
              <a:spcBef>
                <a:spcPts val="600"/>
              </a:spcBef>
              <a:spcAft>
                <a:spcPts val="12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b="1" i="1"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#include &lt;</a:t>
            </a:r>
            <a:r>
              <a:rPr lang="en-IN" sz="1800" b="1" i="1" dirty="0" err="1">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stdio.h</a:t>
            </a:r>
            <a:r>
              <a:rPr lang="en-IN" sz="1800" b="1" i="1"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&gt;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12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b="1" i="1"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#include &lt;</a:t>
            </a:r>
            <a:r>
              <a:rPr lang="en-IN" sz="1800" b="1" i="1" dirty="0" err="1">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string.h</a:t>
            </a:r>
            <a:r>
              <a:rPr lang="en-IN" sz="1800" b="1" i="1"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&gt;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12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b="1" i="1"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int</a:t>
            </a:r>
            <a:r>
              <a:rPr lang="en-IN" sz="1800" b="1" i="1"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main()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12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b="1" i="1"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12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b="1" i="1"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int </a:t>
            </a:r>
            <a:r>
              <a:rPr lang="en-IN" sz="1800" b="1" i="1" dirty="0" err="1">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custid</a:t>
            </a:r>
            <a:r>
              <a:rPr lang="en-IN" sz="1800" b="1" i="1"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800" b="1" i="1" dirty="0" err="1">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conu</a:t>
            </a:r>
            <a:r>
              <a:rPr lang="en-IN" sz="1800" b="1" i="1"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12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b="1" i="1"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float </a:t>
            </a:r>
            <a:r>
              <a:rPr lang="en-IN" sz="1800" b="1" i="1" dirty="0" err="1">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chg</a:t>
            </a:r>
            <a:r>
              <a:rPr lang="en-IN" sz="1800" b="1" i="1"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800" b="1" i="1" dirty="0" err="1">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surchg</a:t>
            </a:r>
            <a:r>
              <a:rPr lang="en-IN" sz="1800" b="1" i="1"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=0, </a:t>
            </a:r>
            <a:r>
              <a:rPr lang="en-IN" sz="1800" b="1" i="1" dirty="0" err="1">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gramt,netamt</a:t>
            </a:r>
            <a:r>
              <a:rPr lang="en-IN" sz="1800" b="1" i="1"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12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b="1" i="1"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char </a:t>
            </a:r>
            <a:r>
              <a:rPr lang="en-IN" sz="1800" b="1" i="1" dirty="0" err="1">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connm</a:t>
            </a:r>
            <a:r>
              <a:rPr lang="en-IN" sz="1800" b="1" i="1"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[25];</a:t>
            </a:r>
          </a:p>
          <a:p>
            <a:pPr>
              <a:lnSpc>
                <a:spcPct val="107000"/>
              </a:lnSpc>
              <a:spcBef>
                <a:spcPts val="600"/>
              </a:spcBef>
              <a:spcAft>
                <a:spcPts val="12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b="1" i="1" dirty="0" err="1">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printf</a:t>
            </a:r>
            <a:r>
              <a:rPr lang="en-IN" sz="1800" b="1" i="1"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("Input Customer ID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68326470"/>
      </p:ext>
    </p:extLst>
  </p:cSld>
  <p:clrMapOvr>
    <a:masterClrMapping/>
  </p:clrMapOvr>
  <mc:AlternateContent xmlns:mc="http://schemas.openxmlformats.org/markup-compatibility/2006" xmlns:p14="http://schemas.microsoft.com/office/powerpoint/2010/main">
    <mc:Choice Requires="p14">
      <p:transition spd="slow" p14:dur="4000" advClick="0">
        <p14:vortex dir="r"/>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grpId="0"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32CC26-8F86-4159-8F76-47C51EA36D49}"/>
              </a:ext>
            </a:extLst>
          </p:cNvPr>
          <p:cNvSpPr txBox="1"/>
          <p:nvPr/>
        </p:nvSpPr>
        <p:spPr>
          <a:xfrm>
            <a:off x="268941" y="188259"/>
            <a:ext cx="11923059" cy="6228308"/>
          </a:xfrm>
          <a:prstGeom prst="rect">
            <a:avLst/>
          </a:prstGeom>
          <a:noFill/>
        </p:spPr>
        <p:txBody>
          <a:bodyPr wrap="square" rtlCol="0">
            <a:spAutoFit/>
          </a:bodyPr>
          <a:lstStyle/>
          <a:p>
            <a:pPr>
              <a:lnSpc>
                <a:spcPct val="107000"/>
              </a:lnSpc>
              <a:spcBef>
                <a:spcPts val="600"/>
              </a:spcBef>
              <a:spcAft>
                <a:spcPts val="12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b="1" i="1" dirty="0" err="1">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scanf</a:t>
            </a:r>
            <a:r>
              <a:rPr lang="en-IN" sz="1400" b="1" i="1"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("%d",&amp;</a:t>
            </a:r>
            <a:r>
              <a:rPr lang="en-IN" sz="1400" b="1" i="1" dirty="0" err="1">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custid</a:t>
            </a:r>
            <a:r>
              <a:rPr lang="en-IN" sz="1400" b="1" i="1"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12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b="1" i="1"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400" b="1" i="1" dirty="0" err="1">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printf</a:t>
            </a:r>
            <a:r>
              <a:rPr lang="en-IN" sz="1400" b="1" i="1"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("Input the name of the customer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12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b="1" i="1"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400" b="1" i="1" dirty="0" err="1">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scanf</a:t>
            </a:r>
            <a:r>
              <a:rPr lang="en-IN" sz="1400" b="1" i="1"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("%s",</a:t>
            </a:r>
            <a:r>
              <a:rPr lang="en-IN" sz="1400" b="1" i="1" dirty="0" err="1">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connm</a:t>
            </a:r>
            <a:r>
              <a:rPr lang="en-IN" sz="1400" b="1" i="1"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12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b="1" i="1"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400" b="1" i="1" dirty="0" err="1">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printf</a:t>
            </a:r>
            <a:r>
              <a:rPr lang="en-IN" sz="1400" b="1" i="1"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("Input the unit consumed by the customer :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12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b="1" i="1"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400" b="1" i="1" dirty="0" err="1">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scanf</a:t>
            </a:r>
            <a:r>
              <a:rPr lang="en-IN" sz="1400" b="1" i="1"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("%d",&amp;</a:t>
            </a:r>
            <a:r>
              <a:rPr lang="en-IN" sz="1400" b="1" i="1" dirty="0" err="1">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conu</a:t>
            </a:r>
            <a:r>
              <a:rPr lang="en-IN" sz="1400" b="1" i="1"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12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b="1" i="1"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if (</a:t>
            </a:r>
            <a:r>
              <a:rPr lang="en-IN" sz="1400" b="1" i="1" dirty="0" err="1">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conu</a:t>
            </a:r>
            <a:r>
              <a:rPr lang="en-IN" sz="1400" b="1" i="1"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&lt;200 )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12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b="1" i="1"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400" b="1" i="1" dirty="0" err="1">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chg</a:t>
            </a:r>
            <a:r>
              <a:rPr lang="en-IN" sz="1400" b="1" i="1"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 1.20;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12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b="1" i="1"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else	if (</a:t>
            </a:r>
            <a:r>
              <a:rPr lang="en-IN" sz="1400" b="1" i="1" dirty="0" err="1">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conu</a:t>
            </a:r>
            <a:r>
              <a:rPr lang="en-IN" sz="1400" b="1" i="1"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&gt;=200 &amp;&amp; </a:t>
            </a:r>
            <a:r>
              <a:rPr lang="en-IN" sz="1400" b="1" i="1" dirty="0" err="1">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conu</a:t>
            </a:r>
            <a:r>
              <a:rPr lang="en-IN" sz="1400" b="1" i="1"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&lt;400)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12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b="1" i="1"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400" b="1" i="1" dirty="0" err="1">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chg</a:t>
            </a:r>
            <a:r>
              <a:rPr lang="en-IN" sz="1400" b="1" i="1"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 1.50;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12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b="1" i="1"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else if (</a:t>
            </a:r>
            <a:r>
              <a:rPr lang="en-IN" sz="1400" b="1" i="1" dirty="0" err="1">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conu</a:t>
            </a:r>
            <a:r>
              <a:rPr lang="en-IN" sz="1400" b="1" i="1"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&gt;=400 &amp;&amp; </a:t>
            </a:r>
            <a:r>
              <a:rPr lang="en-IN" sz="1400" b="1" i="1" dirty="0" err="1">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conu</a:t>
            </a:r>
            <a:r>
              <a:rPr lang="en-IN" sz="1400" b="1" i="1"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&lt;600)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12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b="1" i="1"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400" b="1" i="1" dirty="0" err="1">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chg</a:t>
            </a:r>
            <a:r>
              <a:rPr lang="en-IN" sz="1400" b="1" i="1"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 1.80;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12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b="1" i="1"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else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12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b="1" i="1"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400" b="1" i="1" dirty="0" err="1">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chg</a:t>
            </a:r>
            <a:r>
              <a:rPr lang="en-IN" sz="1400" b="1" i="1"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 2.00;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400" dirty="0"/>
          </a:p>
        </p:txBody>
      </p:sp>
    </p:spTree>
    <p:extLst>
      <p:ext uri="{BB962C8B-B14F-4D97-AF65-F5344CB8AC3E}">
        <p14:creationId xmlns:p14="http://schemas.microsoft.com/office/powerpoint/2010/main" val="11407766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p15:prstTrans prst="crush"/>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C23BE3-6039-4AF7-8A21-1EB8357EDEA6}"/>
              </a:ext>
            </a:extLst>
          </p:cNvPr>
          <p:cNvSpPr txBox="1"/>
          <p:nvPr/>
        </p:nvSpPr>
        <p:spPr>
          <a:xfrm>
            <a:off x="71718" y="188259"/>
            <a:ext cx="12120282" cy="6834756"/>
          </a:xfrm>
          <a:prstGeom prst="rect">
            <a:avLst/>
          </a:prstGeom>
          <a:noFill/>
        </p:spPr>
        <p:txBody>
          <a:bodyPr wrap="square" rtlCol="0">
            <a:spAutoFit/>
          </a:bodyPr>
          <a:lstStyle/>
          <a:p>
            <a:pPr>
              <a:lnSpc>
                <a:spcPct val="107000"/>
              </a:lnSpc>
              <a:spcBef>
                <a:spcPts val="600"/>
              </a:spcBef>
              <a:spcAft>
                <a:spcPts val="12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b="1" i="1"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400" b="1" i="1" dirty="0" err="1">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gramt</a:t>
            </a:r>
            <a:r>
              <a:rPr lang="en-IN" sz="1400" b="1" i="1"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 </a:t>
            </a:r>
            <a:r>
              <a:rPr lang="en-IN" sz="1400" b="1" i="1" dirty="0" err="1">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conu</a:t>
            </a:r>
            <a:r>
              <a:rPr lang="en-IN" sz="1400" b="1" i="1"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400" b="1" i="1" dirty="0" err="1">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chg</a:t>
            </a:r>
            <a:r>
              <a:rPr lang="en-IN" sz="1400" b="1" i="1"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12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b="1" i="1"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if (</a:t>
            </a:r>
            <a:r>
              <a:rPr lang="en-IN" sz="1400" b="1" i="1" dirty="0" err="1">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gramt</a:t>
            </a:r>
            <a:r>
              <a:rPr lang="en-IN" sz="1400" b="1" i="1"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&gt;300)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12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b="1" i="1"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400" b="1" i="1" dirty="0" err="1">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surchg</a:t>
            </a:r>
            <a:r>
              <a:rPr lang="en-IN" sz="1400" b="1" i="1"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 </a:t>
            </a:r>
            <a:r>
              <a:rPr lang="en-IN" sz="1400" b="1" i="1" dirty="0" err="1">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gramt</a:t>
            </a:r>
            <a:r>
              <a:rPr lang="en-IN" sz="1400" b="1" i="1"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*15/100.0;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12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b="1" i="1"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400" b="1" i="1" dirty="0" err="1">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netamt</a:t>
            </a:r>
            <a:r>
              <a:rPr lang="en-IN" sz="1400" b="1" i="1"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 </a:t>
            </a:r>
            <a:r>
              <a:rPr lang="en-IN" sz="1400" b="1" i="1" dirty="0" err="1">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gramt+surchg</a:t>
            </a:r>
            <a:r>
              <a:rPr lang="en-IN" sz="1400" b="1" i="1"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12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b="1" i="1"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if (</a:t>
            </a:r>
            <a:r>
              <a:rPr lang="en-IN" sz="1400" b="1" i="1" dirty="0" err="1">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netamt</a:t>
            </a:r>
            <a:r>
              <a:rPr lang="en-IN" sz="1400" b="1" i="1"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&lt; 100)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12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b="1" i="1"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400" b="1" i="1" dirty="0" err="1">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netamt</a:t>
            </a:r>
            <a:r>
              <a:rPr lang="en-IN" sz="1400" b="1" i="1"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=100;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12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b="1" i="1"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400" b="1" i="1" dirty="0" err="1">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printf</a:t>
            </a:r>
            <a:r>
              <a:rPr lang="en-IN" sz="1400" b="1" i="1"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400" b="1" i="1" dirty="0" err="1">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nElectricity</a:t>
            </a:r>
            <a:r>
              <a:rPr lang="en-IN" sz="1400" b="1" i="1"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Bill\n");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12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b="1" i="1"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400" b="1" i="1" dirty="0" err="1">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printf</a:t>
            </a:r>
            <a:r>
              <a:rPr lang="en-IN" sz="1400" b="1" i="1"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("Customer IDNO                       :%d\n",</a:t>
            </a:r>
            <a:r>
              <a:rPr lang="en-IN" sz="1400" b="1" i="1" dirty="0" err="1">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custid</a:t>
            </a:r>
            <a:r>
              <a:rPr lang="en-IN" sz="1400" b="1" i="1"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12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b="1" i="1"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400" b="1" i="1" dirty="0" err="1">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printf</a:t>
            </a:r>
            <a:r>
              <a:rPr lang="en-IN" sz="1400" b="1" i="1"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("Customer Name                       :%s\n",</a:t>
            </a:r>
            <a:r>
              <a:rPr lang="en-IN" sz="1400" b="1" i="1" dirty="0" err="1">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connm</a:t>
            </a:r>
            <a:r>
              <a:rPr lang="en-IN" sz="1400" b="1" i="1"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12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b="1" i="1"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400" b="1" i="1" dirty="0" err="1">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printf</a:t>
            </a:r>
            <a:r>
              <a:rPr lang="en-IN" sz="1400" b="1" i="1"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("unit Consumed                       :%d\n",</a:t>
            </a:r>
            <a:r>
              <a:rPr lang="en-IN" sz="1400" b="1" i="1" dirty="0" err="1">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conu</a:t>
            </a:r>
            <a:r>
              <a:rPr lang="en-IN" sz="1400" b="1" i="1"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12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b="1" i="1"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400" b="1" i="1" dirty="0" err="1">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printf</a:t>
            </a:r>
            <a:r>
              <a:rPr lang="en-IN" sz="1400" b="1" i="1"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("Amount Charges @Rs. %4.2f  per unit :%8.2f\n",</a:t>
            </a:r>
            <a:r>
              <a:rPr lang="en-IN" sz="1400" b="1" i="1" dirty="0" err="1">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chg,gramt</a:t>
            </a:r>
            <a:r>
              <a:rPr lang="en-IN" sz="1400" b="1" i="1"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12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b="1" i="1"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400" b="1" i="1" dirty="0" err="1">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printf</a:t>
            </a:r>
            <a:r>
              <a:rPr lang="en-IN" sz="1400" b="1" i="1"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400" b="1" i="1" dirty="0" err="1">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Surchage</a:t>
            </a:r>
            <a:r>
              <a:rPr lang="en-IN" sz="1400" b="1" i="1"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Amount                     :%8.2f\n",</a:t>
            </a:r>
            <a:r>
              <a:rPr lang="en-IN" sz="1400" b="1" i="1" dirty="0" err="1">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surchg</a:t>
            </a:r>
            <a:r>
              <a:rPr lang="en-IN" sz="1400" b="1" i="1"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12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b="1" i="1"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400" b="1" i="1" dirty="0" err="1">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printf</a:t>
            </a:r>
            <a:r>
              <a:rPr lang="en-IN" sz="1400" b="1" i="1"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("Net Amount Paid By the Customer     :%8.2f\n",</a:t>
            </a:r>
            <a:r>
              <a:rPr lang="en-IN" sz="1400" b="1" i="1" dirty="0" err="1">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netamt</a:t>
            </a:r>
            <a:r>
              <a:rPr lang="en-IN" sz="1400" b="1" i="1"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12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b="1" i="1"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return 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12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b="1" i="1"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endParaRPr lang="en-IN" sz="1400" dirty="0"/>
          </a:p>
        </p:txBody>
      </p:sp>
    </p:spTree>
    <p:extLst>
      <p:ext uri="{BB962C8B-B14F-4D97-AF65-F5344CB8AC3E}">
        <p14:creationId xmlns:p14="http://schemas.microsoft.com/office/powerpoint/2010/main" val="1015975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p15:prstTrans prst="drape"/>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116</TotalTime>
  <Words>587</Words>
  <Application>Microsoft Office PowerPoint</Application>
  <PresentationFormat>Widescreen</PresentationFormat>
  <Paragraphs>67</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Bahnschrift</vt:lpstr>
      <vt:lpstr>Calibri</vt:lpstr>
      <vt:lpstr>Century Gothic</vt:lpstr>
      <vt:lpstr>Consolas</vt:lpstr>
      <vt:lpstr>Helvetica</vt:lpstr>
      <vt:lpstr>Wingdings</vt:lpstr>
      <vt:lpstr>Wingdings 3</vt:lpstr>
      <vt:lpstr>Ion Boardroom</vt:lpstr>
      <vt:lpstr>MINI PROJECT</vt:lpstr>
      <vt:lpstr>C - LANGUAGE</vt:lpstr>
      <vt:lpstr>STRUCTURE OF C PROGRAMMING</vt:lpstr>
      <vt:lpstr>ELECTRICITY BILL</vt:lpstr>
      <vt:lpstr>PowerPoint Presentation</vt:lpstr>
      <vt:lpstr>FLOWCHART</vt:lpstr>
      <vt:lpstr>C- PROGRAMMING CODE</vt:lpstr>
      <vt:lpstr>PowerPoint Presentation</vt:lpstr>
      <vt:lpstr>PowerPoint Presentation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dc:title>
  <dc:creator>Krishna Jhanwar</dc:creator>
  <cp:lastModifiedBy>Krishna Jhanwar</cp:lastModifiedBy>
  <cp:revision>6</cp:revision>
  <dcterms:created xsi:type="dcterms:W3CDTF">2022-01-20T14:27:30Z</dcterms:created>
  <dcterms:modified xsi:type="dcterms:W3CDTF">2022-01-23T15:55:19Z</dcterms:modified>
</cp:coreProperties>
</file>