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Amatic SC"/>
      <p:regular r:id="rId35"/>
      <p:bold r:id="rId36"/>
    </p:embeddedFont>
    <p:embeddedFont>
      <p:font typeface="Source Code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AmaticSC-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SourceCodePro-regular.fntdata"/><Relationship Id="rId14" Type="http://schemas.openxmlformats.org/officeDocument/2006/relationships/slide" Target="slides/slide8.xml"/><Relationship Id="rId36" Type="http://schemas.openxmlformats.org/officeDocument/2006/relationships/font" Target="fonts/AmaticSC-bold.fntdata"/><Relationship Id="rId17" Type="http://schemas.openxmlformats.org/officeDocument/2006/relationships/slide" Target="slides/slide11.xml"/><Relationship Id="rId39" Type="http://schemas.openxmlformats.org/officeDocument/2006/relationships/font" Target="fonts/SourceCodePro-italic.fntdata"/><Relationship Id="rId16" Type="http://schemas.openxmlformats.org/officeDocument/2006/relationships/slide" Target="slides/slide10.xml"/><Relationship Id="rId38" Type="http://schemas.openxmlformats.org/officeDocument/2006/relationships/font" Target="fonts/SourceCode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fb69f272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fb69f272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initial Idea was to serve the program with single file for each category. But with change in the dataset and being moved to a larger data set than expected we thought that it would be beneficial to move to a single dataset with all the records.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4ce2556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4ce2556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as a part of it we have merged all the records from those 12 categories into a single file and used this for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lets see what we have used for sentiment calculation.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4b806c45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4b806c45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highlight the Big data part of the project. So we reduced the Machine Learning work and introduced TextBlob which is an API provided for the Natural Language Processing to do our sentiment analysis and calculate the polarity..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being a python package and  opensource one. we thought that this would be a good replacement and we dont need to train and test the classifier when compared to machine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TextBlob takes care of training and testing the classified. we just need to send the text that we want to analyze. TextBlob analyzes and returns us the polarity value. Using this we can identify if the text is positive, neutral or negative.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fb69f272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fb69f272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sentiment calculation we have NLTK and textblob as options, textblob provides a much cleaner API for the sentiment analysis. So we have chosen this as our option to calculate the sentiment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Textblob takes care of the analysing the text by identifying the words like good and wonderful and ends up at a sentiment value. We use this value returned from textblob to identify if we have a positive, negative and neutral review.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fbdb1782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fbdb1782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fda5899c4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7fda5899c4_6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fda5899c4_6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7fda5899c4_6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fda5899c4_6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7fda5899c4_6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fda5899c4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7fda5899c4_6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fda5899c4_6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7fda5899c4_6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fb69f272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fb69f272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fda5899c4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7fda5899c4_6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fbdb1782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fbdb1782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4ce2556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4ce2556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4ce2556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4ce2556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fbdb1782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fbdb1782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fbdb1782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fbdb1782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help of product reviews.</a:t>
            </a:r>
            <a:endParaRPr/>
          </a:p>
          <a:p>
            <a:pPr indent="0" lvl="0" marL="0" rtl="0" algn="l">
              <a:spcBef>
                <a:spcPts val="0"/>
              </a:spcBef>
              <a:spcAft>
                <a:spcPts val="0"/>
              </a:spcAft>
              <a:buNone/>
            </a:pPr>
            <a:r>
              <a:rPr lang="en"/>
              <a:t>Analyse the performance of category.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fbdb178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fbdb178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Shift of people from Traditional to Online shopping</a:t>
            </a:r>
            <a:endParaRPr/>
          </a:p>
          <a:p>
            <a:pPr indent="-298450" lvl="0" marL="457200" rtl="0" algn="l">
              <a:spcBef>
                <a:spcPts val="0"/>
              </a:spcBef>
              <a:spcAft>
                <a:spcPts val="0"/>
              </a:spcAft>
              <a:buSzPts val="1100"/>
              <a:buAutoNum type="arabicPeriod"/>
            </a:pPr>
            <a:r>
              <a:rPr lang="en"/>
              <a:t>In order to be in Competition, # of product are included increased.</a:t>
            </a:r>
            <a:endParaRPr/>
          </a:p>
          <a:p>
            <a:pPr indent="-298450" lvl="0" marL="457200" rtl="0" algn="l">
              <a:spcBef>
                <a:spcPts val="0"/>
              </a:spcBef>
              <a:spcAft>
                <a:spcPts val="0"/>
              </a:spcAft>
              <a:buSzPts val="1100"/>
              <a:buAutoNum type="arabicPeriod"/>
            </a:pPr>
            <a:r>
              <a:rPr lang="en"/>
              <a:t>Whole foods was bought by Amazon</a:t>
            </a:r>
            <a:endParaRPr/>
          </a:p>
          <a:p>
            <a:pPr indent="-298450" lvl="0" marL="457200" rtl="0" algn="l">
              <a:spcBef>
                <a:spcPts val="0"/>
              </a:spcBef>
              <a:spcAft>
                <a:spcPts val="0"/>
              </a:spcAft>
              <a:buSzPts val="1100"/>
              <a:buAutoNum type="arabicPeriod"/>
            </a:pPr>
            <a:r>
              <a:rPr lang="en"/>
              <a:t>To track service quality-- Customer satisfaction is needed.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fbdb178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fbdb178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review can be confusing.</a:t>
            </a:r>
            <a:endParaRPr/>
          </a:p>
          <a:p>
            <a:pPr indent="0" lvl="0" marL="0" rtl="0" algn="l">
              <a:spcBef>
                <a:spcPts val="0"/>
              </a:spcBef>
              <a:spcAft>
                <a:spcPts val="0"/>
              </a:spcAft>
              <a:buNone/>
            </a:pPr>
            <a:r>
              <a:rPr lang="en"/>
              <a:t>Amazon(e commerce ) aim is to analyse the performance of category not individual product</a:t>
            </a:r>
            <a:endParaRPr/>
          </a:p>
          <a:p>
            <a:pPr indent="0" lvl="0" marL="0" rtl="0" algn="l">
              <a:spcBef>
                <a:spcPts val="0"/>
              </a:spcBef>
              <a:spcAft>
                <a:spcPts val="0"/>
              </a:spcAft>
              <a:buNone/>
            </a:pPr>
            <a:r>
              <a:rPr lang="en"/>
              <a:t>20% and 80% example. </a:t>
            </a:r>
            <a:endParaRPr/>
          </a:p>
          <a:p>
            <a:pPr indent="0" lvl="0" marL="0" rtl="0" algn="l">
              <a:spcBef>
                <a:spcPts val="0"/>
              </a:spcBef>
              <a:spcAft>
                <a:spcPts val="0"/>
              </a:spcAft>
              <a:buNone/>
            </a:pPr>
            <a:r>
              <a:rPr lang="en"/>
              <a:t>Amazon tracks category performance mainly not product performance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fbdb1782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fbdb178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4b806c45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b806c45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Data that we utilized 4% of sourced data which sums up to be around 3.1 million.</a:t>
            </a:r>
            <a:endParaRPr/>
          </a:p>
          <a:p>
            <a:pPr indent="0" lvl="0" marL="0" rtl="0" algn="l">
              <a:spcBef>
                <a:spcPts val="0"/>
              </a:spcBef>
              <a:spcAft>
                <a:spcPts val="0"/>
              </a:spcAft>
              <a:buNone/>
            </a:pPr>
            <a:r>
              <a:rPr lang="en"/>
              <a:t>Run time: 30 mins.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fbdb1782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fbdb1782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Review_Body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fb69f272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fb69f272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coming for the implementation part of our project. Our Initial idea was to find the sentiment value of each record and then aggregate those record per category and then calculate the sentiment value for that category. </a:t>
            </a:r>
            <a:endParaRPr/>
          </a:p>
          <a:p>
            <a:pPr indent="-298450" lvl="0" marL="457200" rtl="0" algn="l">
              <a:spcBef>
                <a:spcPts val="0"/>
              </a:spcBef>
              <a:spcAft>
                <a:spcPts val="0"/>
              </a:spcAft>
              <a:buSzPts val="1100"/>
              <a:buChar char="●"/>
            </a:pPr>
            <a:r>
              <a:rPr lang="en"/>
              <a:t>So after calculating the sentiment value for each individual record and then aggregating those values, we have applied some transformations on the RDD to get results such as Top 20 reviewers and top 20 products based on positive reviews count.</a:t>
            </a:r>
            <a:endParaRPr/>
          </a:p>
          <a:p>
            <a:pPr indent="-298450" lvl="0" marL="457200" rtl="0" algn="l">
              <a:spcBef>
                <a:spcPts val="0"/>
              </a:spcBef>
              <a:spcAft>
                <a:spcPts val="0"/>
              </a:spcAft>
              <a:buSzPts val="1100"/>
              <a:buChar char="●"/>
            </a:pPr>
            <a:r>
              <a:rPr lang="en"/>
              <a:t>As Krishna stated, we have used around 3.1 million records for our project. One reason to use this much of a larger dataset is to see how system behaves when try to overwhelm the system with data and what sort of behaviour is seen when we run datasets larger than system memory.</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1" name="Google Shape;61;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4" name="Google Shape;104;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5" name="Google Shape;10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1" name="Google Shape;11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2" name="Google Shape;11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s3.amazonaws.com/amazon-reviews-pds/tsv/index.tx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30" name="Shape 130"/>
        <p:cNvGrpSpPr/>
        <p:nvPr/>
      </p:nvGrpSpPr>
      <p:grpSpPr>
        <a:xfrm>
          <a:off x="0" y="0"/>
          <a:ext cx="0" cy="0"/>
          <a:chOff x="0" y="0"/>
          <a:chExt cx="0" cy="0"/>
        </a:xfrm>
      </p:grpSpPr>
      <p:sp>
        <p:nvSpPr>
          <p:cNvPr id="131" name="Google Shape;131;p25"/>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latin typeface="Amatic SC"/>
                <a:ea typeface="Amatic SC"/>
                <a:cs typeface="Amatic SC"/>
                <a:sym typeface="Amatic SC"/>
              </a:rPr>
              <a:t>Avinash Bondalapati</a:t>
            </a:r>
            <a:endParaRPr sz="3600">
              <a:latin typeface="Amatic SC"/>
              <a:ea typeface="Amatic SC"/>
              <a:cs typeface="Amatic SC"/>
              <a:sym typeface="Amatic SC"/>
            </a:endParaRPr>
          </a:p>
          <a:p>
            <a:pPr indent="0" lvl="0" marL="0" rtl="0" algn="r">
              <a:spcBef>
                <a:spcPts val="0"/>
              </a:spcBef>
              <a:spcAft>
                <a:spcPts val="0"/>
              </a:spcAft>
              <a:buNone/>
            </a:pPr>
            <a:r>
              <a:rPr lang="en" sz="3600">
                <a:latin typeface="Amatic SC"/>
                <a:ea typeface="Amatic SC"/>
                <a:cs typeface="Amatic SC"/>
                <a:sym typeface="Amatic SC"/>
              </a:rPr>
              <a:t>Krishna Mani Teja Katragadda</a:t>
            </a:r>
            <a:endParaRPr sz="3600">
              <a:latin typeface="Amatic SC"/>
              <a:ea typeface="Amatic SC"/>
              <a:cs typeface="Amatic SC"/>
              <a:sym typeface="Amatic SC"/>
            </a:endParaRPr>
          </a:p>
        </p:txBody>
      </p:sp>
      <p:sp>
        <p:nvSpPr>
          <p:cNvPr id="132" name="Google Shape;132;p2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Amazon Customer Satisfaction Sentiment Analysis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8" name="Shape 198"/>
        <p:cNvGrpSpPr/>
        <p:nvPr/>
      </p:nvGrpSpPr>
      <p:grpSpPr>
        <a:xfrm>
          <a:off x="0" y="0"/>
          <a:ext cx="0" cy="0"/>
          <a:chOff x="0" y="0"/>
          <a:chExt cx="0" cy="0"/>
        </a:xfrm>
      </p:grpSpPr>
      <p:sp>
        <p:nvSpPr>
          <p:cNvPr id="199" name="Google Shape;199;p3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Initial Idea:</a:t>
            </a:r>
            <a:endParaRPr sz="3600"/>
          </a:p>
          <a:p>
            <a:pPr indent="-457200" lvl="0" marL="457200" rtl="0" algn="l">
              <a:spcBef>
                <a:spcPts val="0"/>
              </a:spcBef>
              <a:spcAft>
                <a:spcPts val="0"/>
              </a:spcAft>
              <a:buSzPts val="3600"/>
              <a:buAutoNum type="arabicPeriod"/>
            </a:pPr>
            <a:r>
              <a:rPr lang="en" sz="3600"/>
              <a:t>first, compute for </a:t>
            </a:r>
            <a:endParaRPr sz="3600"/>
          </a:p>
          <a:p>
            <a:pPr indent="0" lvl="0" marL="0" rtl="0" algn="l">
              <a:spcBef>
                <a:spcPts val="0"/>
              </a:spcBef>
              <a:spcAft>
                <a:spcPts val="0"/>
              </a:spcAft>
              <a:buNone/>
            </a:pPr>
            <a:r>
              <a:rPr lang="en" sz="3600"/>
              <a:t>     one category.</a:t>
            </a:r>
            <a:endParaRPr sz="3600"/>
          </a:p>
          <a:p>
            <a:pPr indent="-457200" lvl="0" marL="457200" rtl="0" algn="l">
              <a:spcBef>
                <a:spcPts val="0"/>
              </a:spcBef>
              <a:spcAft>
                <a:spcPts val="0"/>
              </a:spcAft>
              <a:buSzPts val="3600"/>
              <a:buAutoNum type="arabicPeriod"/>
            </a:pPr>
            <a:r>
              <a:rPr lang="en" sz="3600"/>
              <a:t>next category</a:t>
            </a:r>
            <a:endParaRPr sz="3600"/>
          </a:p>
          <a:p>
            <a:pPr indent="-457200" lvl="0" marL="457200" rtl="0" algn="l">
              <a:spcBef>
                <a:spcPts val="0"/>
              </a:spcBef>
              <a:spcAft>
                <a:spcPts val="0"/>
              </a:spcAft>
              <a:buSzPts val="3600"/>
              <a:buAutoNum type="arabicPeriod"/>
            </a:pPr>
            <a:r>
              <a:rPr lang="en" sz="3600"/>
              <a:t>repeat step2</a:t>
            </a:r>
            <a:endParaRPr sz="3600"/>
          </a:p>
        </p:txBody>
      </p:sp>
      <p:pic>
        <p:nvPicPr>
          <p:cNvPr id="200" name="Google Shape;200;p34"/>
          <p:cNvPicPr preferRelativeResize="0"/>
          <p:nvPr/>
        </p:nvPicPr>
        <p:blipFill>
          <a:blip r:embed="rId3">
            <a:alphaModFix/>
          </a:blip>
          <a:stretch>
            <a:fillRect/>
          </a:stretch>
        </p:blipFill>
        <p:spPr>
          <a:xfrm>
            <a:off x="4102248" y="-3075"/>
            <a:ext cx="5041752"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4" name="Shape 204"/>
        <p:cNvGrpSpPr/>
        <p:nvPr/>
      </p:nvGrpSpPr>
      <p:grpSpPr>
        <a:xfrm>
          <a:off x="0" y="0"/>
          <a:ext cx="0" cy="0"/>
          <a:chOff x="0" y="0"/>
          <a:chExt cx="0" cy="0"/>
        </a:xfrm>
      </p:grpSpPr>
      <p:sp>
        <p:nvSpPr>
          <p:cNvPr id="205" name="Google Shape;205;p3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Multiple files for the product category have been joined into a single file.</a:t>
            </a:r>
            <a:endParaRPr sz="4100"/>
          </a:p>
          <a:p>
            <a:pPr indent="0" lvl="0" marL="0" rtl="0" algn="l">
              <a:spcBef>
                <a:spcPts val="0"/>
              </a:spcBef>
              <a:spcAft>
                <a:spcPts val="0"/>
              </a:spcAft>
              <a:buNone/>
            </a:pPr>
            <a:r>
              <a:t/>
            </a:r>
            <a:endParaRPr sz="4100"/>
          </a:p>
          <a:p>
            <a:pPr indent="0" lvl="0" marL="0" rtl="0" algn="l">
              <a:spcBef>
                <a:spcPts val="0"/>
              </a:spcBef>
              <a:spcAft>
                <a:spcPts val="0"/>
              </a:spcAft>
              <a:buNone/>
            </a:pPr>
            <a:r>
              <a:rPr lang="en" sz="4100"/>
              <a:t>Single_file=cate(1)+cate(2)+.......+cate(n) </a:t>
            </a:r>
            <a:endParaRPr sz="4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highlight>
                  <a:srgbClr val="000000"/>
                </a:highlight>
              </a:rPr>
              <a:t>TextBlob</a:t>
            </a:r>
            <a:endParaRPr/>
          </a:p>
        </p:txBody>
      </p:sp>
      <p:sp>
        <p:nvSpPr>
          <p:cNvPr id="211" name="Google Shape;211;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matic SC"/>
                <a:ea typeface="Amatic SC"/>
                <a:cs typeface="Amatic SC"/>
                <a:sym typeface="Amatic SC"/>
              </a:rPr>
              <a:t>A powerful python library, which is useful in sentiment Analysis.</a:t>
            </a:r>
            <a:endParaRPr b="1">
              <a:solidFill>
                <a:srgbClr val="000000"/>
              </a:solidFill>
              <a:latin typeface="Amatic SC"/>
              <a:ea typeface="Amatic SC"/>
              <a:cs typeface="Amatic SC"/>
              <a:sym typeface="Amatic SC"/>
            </a:endParaRPr>
          </a:p>
          <a:p>
            <a:pPr indent="0" lvl="0" marL="0" rtl="0" algn="l">
              <a:spcBef>
                <a:spcPts val="1600"/>
              </a:spcBef>
              <a:spcAft>
                <a:spcPts val="0"/>
              </a:spcAft>
              <a:buNone/>
            </a:pPr>
            <a:r>
              <a:t/>
            </a:r>
            <a:endParaRPr b="1">
              <a:solidFill>
                <a:srgbClr val="000000"/>
              </a:solidFill>
              <a:latin typeface="Amatic SC"/>
              <a:ea typeface="Amatic SC"/>
              <a:cs typeface="Amatic SC"/>
              <a:sym typeface="Amatic SC"/>
            </a:endParaRPr>
          </a:p>
          <a:p>
            <a:pPr indent="0" lvl="0" marL="0" rtl="0" algn="l">
              <a:spcBef>
                <a:spcPts val="1600"/>
              </a:spcBef>
              <a:spcAft>
                <a:spcPts val="0"/>
              </a:spcAft>
              <a:buNone/>
            </a:pPr>
            <a:r>
              <a:rPr b="1" lang="en">
                <a:solidFill>
                  <a:srgbClr val="000000"/>
                </a:solidFill>
                <a:latin typeface="Amatic SC"/>
                <a:ea typeface="Amatic SC"/>
                <a:cs typeface="Amatic SC"/>
                <a:sym typeface="Amatic SC"/>
              </a:rPr>
              <a:t>A TextBlob object takes a string and uses its functions to perform </a:t>
            </a:r>
            <a:r>
              <a:rPr b="1" lang="en">
                <a:solidFill>
                  <a:srgbClr val="000000"/>
                </a:solidFill>
                <a:highlight>
                  <a:srgbClr val="FFFFFF"/>
                </a:highlight>
                <a:latin typeface="Amatic SC"/>
                <a:ea typeface="Amatic SC"/>
                <a:cs typeface="Amatic SC"/>
                <a:sym typeface="Amatic SC"/>
              </a:rPr>
              <a:t>Noun Phrase Extraction,Part-of-speech Tagging and Sentiment Analysis.</a:t>
            </a:r>
            <a:endParaRPr b="1">
              <a:solidFill>
                <a:srgbClr val="000000"/>
              </a:solidFill>
              <a:highlight>
                <a:srgbClr val="FFFFFF"/>
              </a:highlight>
              <a:latin typeface="Amatic SC"/>
              <a:ea typeface="Amatic SC"/>
              <a:cs typeface="Amatic SC"/>
              <a:sym typeface="Amatic SC"/>
            </a:endParaRPr>
          </a:p>
          <a:p>
            <a:pPr indent="0" lvl="0" marL="0" rtl="0" algn="l">
              <a:spcBef>
                <a:spcPts val="1600"/>
              </a:spcBef>
              <a:spcAft>
                <a:spcPts val="0"/>
              </a:spcAft>
              <a:buNone/>
            </a:pPr>
            <a:r>
              <a:rPr b="1" lang="en">
                <a:solidFill>
                  <a:srgbClr val="000000"/>
                </a:solidFill>
                <a:highlight>
                  <a:srgbClr val="FFFFFF"/>
                </a:highlight>
                <a:latin typeface="Amatic SC"/>
                <a:ea typeface="Amatic SC"/>
                <a:cs typeface="Amatic SC"/>
                <a:sym typeface="Amatic SC"/>
              </a:rPr>
              <a:t>The </a:t>
            </a:r>
            <a:r>
              <a:rPr b="1" i="1" lang="en" u="sng">
                <a:solidFill>
                  <a:srgbClr val="000000"/>
                </a:solidFill>
                <a:highlight>
                  <a:srgbClr val="FFFFFF"/>
                </a:highlight>
                <a:latin typeface="Amatic SC"/>
                <a:ea typeface="Amatic SC"/>
                <a:cs typeface="Amatic SC"/>
                <a:sym typeface="Amatic SC"/>
              </a:rPr>
              <a:t>sentiment </a:t>
            </a:r>
            <a:r>
              <a:rPr b="1" lang="en" u="sng">
                <a:solidFill>
                  <a:srgbClr val="000000"/>
                </a:solidFill>
                <a:highlight>
                  <a:srgbClr val="FFFFFF"/>
                </a:highlight>
                <a:latin typeface="Amatic SC"/>
                <a:ea typeface="Amatic SC"/>
                <a:cs typeface="Amatic SC"/>
                <a:sym typeface="Amatic SC"/>
              </a:rPr>
              <a:t> </a:t>
            </a:r>
            <a:r>
              <a:rPr b="1" lang="en">
                <a:solidFill>
                  <a:srgbClr val="000000"/>
                </a:solidFill>
                <a:highlight>
                  <a:srgbClr val="FFFFFF"/>
                </a:highlight>
                <a:latin typeface="Amatic SC"/>
                <a:ea typeface="Amatic SC"/>
                <a:cs typeface="Amatic SC"/>
                <a:sym typeface="Amatic SC"/>
              </a:rPr>
              <a:t>function of textblob returns two properties, polarity, and subjectivity.</a:t>
            </a:r>
            <a:endParaRPr b="1">
              <a:solidFill>
                <a:srgbClr val="000000"/>
              </a:solidFill>
              <a:highlight>
                <a:srgbClr val="FFFFFF"/>
              </a:highlight>
              <a:latin typeface="Amatic SC"/>
              <a:ea typeface="Amatic SC"/>
              <a:cs typeface="Amatic SC"/>
              <a:sym typeface="Amatic SC"/>
            </a:endParaRPr>
          </a:p>
          <a:p>
            <a:pPr indent="0" lvl="0" marL="0" rtl="0" algn="l">
              <a:lnSpc>
                <a:spcPct val="100000"/>
              </a:lnSpc>
              <a:spcBef>
                <a:spcPts val="1600"/>
              </a:spcBef>
              <a:spcAft>
                <a:spcPts val="0"/>
              </a:spcAft>
              <a:buNone/>
            </a:pPr>
            <a:r>
              <a:rPr b="1" lang="en" sz="2400">
                <a:solidFill>
                  <a:schemeClr val="accent1"/>
                </a:solidFill>
                <a:latin typeface="Amatic SC"/>
                <a:ea typeface="Amatic SC"/>
                <a:cs typeface="Amatic SC"/>
                <a:sym typeface="Amatic SC"/>
              </a:rPr>
              <a:t>The </a:t>
            </a:r>
            <a:r>
              <a:rPr b="1" lang="en" sz="2400">
                <a:solidFill>
                  <a:srgbClr val="0000FF"/>
                </a:solidFill>
                <a:latin typeface="Amatic SC"/>
                <a:ea typeface="Amatic SC"/>
                <a:cs typeface="Amatic SC"/>
                <a:sym typeface="Amatic SC"/>
              </a:rPr>
              <a:t>beer</a:t>
            </a:r>
            <a:r>
              <a:rPr b="1" lang="en" sz="2400">
                <a:solidFill>
                  <a:schemeClr val="accent1"/>
                </a:solidFill>
                <a:latin typeface="Amatic SC"/>
                <a:ea typeface="Amatic SC"/>
                <a:cs typeface="Amatic SC"/>
                <a:sym typeface="Amatic SC"/>
              </a:rPr>
              <a:t> is </a:t>
            </a:r>
            <a:r>
              <a:rPr b="1" lang="en" sz="2400">
                <a:solidFill>
                  <a:srgbClr val="000000"/>
                </a:solidFill>
                <a:highlight>
                  <a:srgbClr val="FF9900"/>
                </a:highlight>
                <a:latin typeface="Amatic SC"/>
                <a:ea typeface="Amatic SC"/>
                <a:cs typeface="Amatic SC"/>
                <a:sym typeface="Amatic SC"/>
              </a:rPr>
              <a:t>good</a:t>
            </a:r>
            <a:r>
              <a:rPr b="1" lang="en" sz="2400">
                <a:solidFill>
                  <a:srgbClr val="93C47D"/>
                </a:solidFill>
                <a:latin typeface="Amatic SC"/>
                <a:ea typeface="Amatic SC"/>
                <a:cs typeface="Amatic SC"/>
                <a:sym typeface="Amatic SC"/>
              </a:rPr>
              <a:t> --</a:t>
            </a:r>
            <a:r>
              <a:rPr b="1" lang="en" sz="2400">
                <a:solidFill>
                  <a:srgbClr val="000000"/>
                </a:solidFill>
                <a:latin typeface="Amatic SC"/>
                <a:ea typeface="Amatic SC"/>
                <a:cs typeface="Amatic SC"/>
                <a:sym typeface="Amatic SC"/>
              </a:rPr>
              <a:t> BEER and GOOD are identified by noun phrase func.</a:t>
            </a:r>
            <a:endParaRPr b="1" sz="2400">
              <a:solidFill>
                <a:srgbClr val="000000"/>
              </a:solidFill>
              <a:latin typeface="Amatic SC"/>
              <a:ea typeface="Amatic SC"/>
              <a:cs typeface="Amatic SC"/>
              <a:sym typeface="Amatic SC"/>
            </a:endParaRPr>
          </a:p>
          <a:p>
            <a:pPr indent="0" lvl="0" marL="0" rtl="0" algn="l">
              <a:lnSpc>
                <a:spcPct val="100000"/>
              </a:lnSpc>
              <a:spcBef>
                <a:spcPts val="0"/>
              </a:spcBef>
              <a:spcAft>
                <a:spcPts val="0"/>
              </a:spcAft>
              <a:buNone/>
            </a:pPr>
            <a:r>
              <a:rPr b="1" lang="en" sz="2400">
                <a:solidFill>
                  <a:srgbClr val="00FF00"/>
                </a:solidFill>
                <a:latin typeface="Amatic SC"/>
                <a:ea typeface="Amatic SC"/>
                <a:cs typeface="Amatic SC"/>
                <a:sym typeface="Amatic SC"/>
              </a:rPr>
              <a:t>pos</a:t>
            </a:r>
            <a:endParaRPr b="1" sz="2400">
              <a:solidFill>
                <a:srgbClr val="00FF00"/>
              </a:solidFill>
              <a:latin typeface="Amatic SC"/>
              <a:ea typeface="Amatic SC"/>
              <a:cs typeface="Amatic SC"/>
              <a:sym typeface="Amatic SC"/>
            </a:endParaRPr>
          </a:p>
          <a:p>
            <a:pPr indent="0" lvl="0" marL="0" rtl="0" algn="l">
              <a:lnSpc>
                <a:spcPct val="100000"/>
              </a:lnSpc>
              <a:spcBef>
                <a:spcPts val="0"/>
              </a:spcBef>
              <a:spcAft>
                <a:spcPts val="0"/>
              </a:spcAft>
              <a:buNone/>
            </a:pPr>
            <a:r>
              <a:rPr b="1" lang="en" sz="2400">
                <a:solidFill>
                  <a:schemeClr val="accent1"/>
                </a:solidFill>
                <a:latin typeface="Amatic SC"/>
                <a:ea typeface="Amatic SC"/>
                <a:cs typeface="Amatic SC"/>
                <a:sym typeface="Amatic SC"/>
              </a:rPr>
              <a:t>But the </a:t>
            </a:r>
            <a:r>
              <a:rPr b="1" lang="en" sz="2400">
                <a:solidFill>
                  <a:srgbClr val="0000FF"/>
                </a:solidFill>
                <a:latin typeface="Amatic SC"/>
                <a:ea typeface="Amatic SC"/>
                <a:cs typeface="Amatic SC"/>
                <a:sym typeface="Amatic SC"/>
              </a:rPr>
              <a:t>hangover</a:t>
            </a:r>
            <a:r>
              <a:rPr b="1" lang="en" sz="2400">
                <a:solidFill>
                  <a:schemeClr val="accent1"/>
                </a:solidFill>
                <a:latin typeface="Amatic SC"/>
                <a:ea typeface="Amatic SC"/>
                <a:cs typeface="Amatic SC"/>
                <a:sym typeface="Amatic SC"/>
              </a:rPr>
              <a:t> is </a:t>
            </a:r>
            <a:r>
              <a:rPr b="1" lang="en" sz="2400">
                <a:solidFill>
                  <a:srgbClr val="000000"/>
                </a:solidFill>
                <a:highlight>
                  <a:srgbClr val="FF9900"/>
                </a:highlight>
                <a:latin typeface="Amatic SC"/>
                <a:ea typeface="Amatic SC"/>
                <a:cs typeface="Amatic SC"/>
                <a:sym typeface="Amatic SC"/>
              </a:rPr>
              <a:t>horrible</a:t>
            </a:r>
            <a:r>
              <a:rPr b="1" lang="en" sz="2400">
                <a:solidFill>
                  <a:schemeClr val="accent1"/>
                </a:solidFill>
                <a:latin typeface="Amatic SC"/>
                <a:ea typeface="Amatic SC"/>
                <a:cs typeface="Amatic SC"/>
                <a:sym typeface="Amatic SC"/>
              </a:rPr>
              <a:t>.</a:t>
            </a:r>
            <a:endParaRPr b="1" sz="2400">
              <a:solidFill>
                <a:schemeClr val="accent1"/>
              </a:solidFill>
              <a:latin typeface="Amatic SC"/>
              <a:ea typeface="Amatic SC"/>
              <a:cs typeface="Amatic SC"/>
              <a:sym typeface="Amatic SC"/>
            </a:endParaRPr>
          </a:p>
          <a:p>
            <a:pPr indent="0" lvl="0" marL="0" rtl="0" algn="l">
              <a:lnSpc>
                <a:spcPct val="100000"/>
              </a:lnSpc>
              <a:spcBef>
                <a:spcPts val="0"/>
              </a:spcBef>
              <a:spcAft>
                <a:spcPts val="0"/>
              </a:spcAft>
              <a:buNone/>
            </a:pPr>
            <a:r>
              <a:rPr b="1" lang="en" sz="2400">
                <a:solidFill>
                  <a:srgbClr val="FF0000"/>
                </a:solidFill>
                <a:latin typeface="Amatic SC"/>
                <a:ea typeface="Amatic SC"/>
                <a:cs typeface="Amatic SC"/>
                <a:sym typeface="Amatic SC"/>
              </a:rPr>
              <a:t>neg</a:t>
            </a:r>
            <a:endParaRPr sz="2400">
              <a:solidFill>
                <a:srgbClr val="595858"/>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333333"/>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pic>
        <p:nvPicPr>
          <p:cNvPr id="212" name="Google Shape;212;p36"/>
          <p:cNvPicPr preferRelativeResize="0"/>
          <p:nvPr/>
        </p:nvPicPr>
        <p:blipFill>
          <a:blip r:embed="rId3">
            <a:alphaModFix/>
          </a:blip>
          <a:stretch>
            <a:fillRect/>
          </a:stretch>
        </p:blipFill>
        <p:spPr>
          <a:xfrm>
            <a:off x="4626000" y="0"/>
            <a:ext cx="4518000" cy="1254400"/>
          </a:xfrm>
          <a:prstGeom prst="rect">
            <a:avLst/>
          </a:prstGeom>
          <a:noFill/>
          <a:ln>
            <a:noFill/>
          </a:ln>
        </p:spPr>
      </p:pic>
      <p:pic>
        <p:nvPicPr>
          <p:cNvPr id="213" name="Google Shape;213;p36"/>
          <p:cNvPicPr preferRelativeResize="0"/>
          <p:nvPr/>
        </p:nvPicPr>
        <p:blipFill>
          <a:blip r:embed="rId4">
            <a:alphaModFix/>
          </a:blip>
          <a:stretch>
            <a:fillRect/>
          </a:stretch>
        </p:blipFill>
        <p:spPr>
          <a:xfrm>
            <a:off x="6497850" y="3343500"/>
            <a:ext cx="2646150" cy="1800000"/>
          </a:xfrm>
          <a:prstGeom prst="rect">
            <a:avLst/>
          </a:prstGeom>
          <a:noFill/>
          <a:ln>
            <a:noFill/>
          </a:ln>
        </p:spPr>
      </p:pic>
      <p:pic>
        <p:nvPicPr>
          <p:cNvPr id="214" name="Google Shape;214;p36"/>
          <p:cNvPicPr preferRelativeResize="0"/>
          <p:nvPr/>
        </p:nvPicPr>
        <p:blipFill>
          <a:blip r:embed="rId5">
            <a:alphaModFix/>
          </a:blip>
          <a:stretch>
            <a:fillRect/>
          </a:stretch>
        </p:blipFill>
        <p:spPr>
          <a:xfrm>
            <a:off x="384500" y="1553700"/>
            <a:ext cx="5161199" cy="72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000000"/>
                </a:highlight>
              </a:rPr>
              <a:t>Sentiment calculation</a:t>
            </a:r>
            <a:endParaRPr>
              <a:solidFill>
                <a:schemeClr val="lt1"/>
              </a:solidFill>
              <a:highlight>
                <a:srgbClr val="000000"/>
              </a:highlight>
            </a:endParaRPr>
          </a:p>
        </p:txBody>
      </p:sp>
      <p:sp>
        <p:nvSpPr>
          <p:cNvPr id="220" name="Google Shape;220;p37"/>
          <p:cNvSpPr txBox="1"/>
          <p:nvPr/>
        </p:nvSpPr>
        <p:spPr>
          <a:xfrm>
            <a:off x="304800" y="1242075"/>
            <a:ext cx="8283000" cy="3612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To calculate the sentiment value, we have used textblob. This internally uses either a “</a:t>
            </a:r>
            <a:r>
              <a:rPr lang="en">
                <a:latin typeface="Source Code Pro"/>
                <a:ea typeface="Source Code Pro"/>
                <a:cs typeface="Source Code Pro"/>
                <a:sym typeface="Source Code Pro"/>
              </a:rPr>
              <a:t>Pattern Analyzer”</a:t>
            </a:r>
            <a:r>
              <a:rPr lang="en">
                <a:latin typeface="Source Code Pro"/>
                <a:ea typeface="Source Code Pro"/>
                <a:cs typeface="Source Code Pro"/>
                <a:sym typeface="Source Code Pro"/>
              </a:rPr>
              <a:t> or a “</a:t>
            </a:r>
            <a:r>
              <a:rPr lang="en">
                <a:latin typeface="Source Code Pro"/>
                <a:ea typeface="Source Code Pro"/>
                <a:cs typeface="Source Code Pro"/>
                <a:sym typeface="Source Code Pro"/>
              </a:rPr>
              <a:t>Naive Bayes Analyzer</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Based on the input string the polarity value is obtained this gives us the sentiment value of the particular string.</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Words such as “Good” and “wonderful” have a positive score and textblob takes care of analyzing the text and then assigns a sentiment value.</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We get the count of positive, negative and neutral reviews for a specific category.</a:t>
            </a:r>
            <a:endParaRPr>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03150" y="2798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000000"/>
                </a:highlight>
              </a:rPr>
              <a:t>Results till now</a:t>
            </a:r>
            <a:endParaRPr>
              <a:solidFill>
                <a:schemeClr val="lt1"/>
              </a:solidFill>
              <a:highlight>
                <a:srgbClr val="000000"/>
              </a:highlight>
            </a:endParaRPr>
          </a:p>
        </p:txBody>
      </p:sp>
      <p:sp>
        <p:nvSpPr>
          <p:cNvPr id="226" name="Google Shape;226;p38"/>
          <p:cNvSpPr txBox="1"/>
          <p:nvPr/>
        </p:nvSpPr>
        <p:spPr>
          <a:xfrm>
            <a:off x="303150" y="1318325"/>
            <a:ext cx="7870200" cy="2611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Produced 4 different result files as a part of our project. Following is one of the text result.</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While the output of these files are text results. To make it easier to understand, we have plotted our results as a graph.</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Some of our graphs include - Top 20 products with positive feedback, Top 20 reviewers providing positive feedback and Customer feedback across different product categories.</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p:txBody>
      </p:sp>
      <p:pic>
        <p:nvPicPr>
          <p:cNvPr id="227" name="Google Shape;227;p38"/>
          <p:cNvPicPr preferRelativeResize="0"/>
          <p:nvPr/>
        </p:nvPicPr>
        <p:blipFill>
          <a:blip r:embed="rId3">
            <a:alphaModFix/>
          </a:blip>
          <a:stretch>
            <a:fillRect/>
          </a:stretch>
        </p:blipFill>
        <p:spPr>
          <a:xfrm>
            <a:off x="2354475" y="1920350"/>
            <a:ext cx="3843463" cy="90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Sheet 2" id="232" name="Google Shape;232;p39"/>
          <p:cNvPicPr preferRelativeResize="0"/>
          <p:nvPr/>
        </p:nvPicPr>
        <p:blipFill rotWithShape="1">
          <a:blip r:embed="rId3">
            <a:alphaModFix/>
          </a:blip>
          <a:srcRect b="0" l="0" r="0" t="0"/>
          <a:stretch/>
        </p:blipFill>
        <p:spPr>
          <a:xfrm>
            <a:off x="0" y="1444931"/>
            <a:ext cx="9144000" cy="22536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Sheet 3" id="237" name="Google Shape;237;p40"/>
          <p:cNvPicPr preferRelativeResize="0"/>
          <p:nvPr/>
        </p:nvPicPr>
        <p:blipFill rotWithShape="1">
          <a:blip r:embed="rId3">
            <a:alphaModFix/>
          </a:blip>
          <a:srcRect b="0" l="0" r="0" t="0"/>
          <a:stretch/>
        </p:blipFill>
        <p:spPr>
          <a:xfrm>
            <a:off x="904731" y="0"/>
            <a:ext cx="7334538"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Sheet 4" id="242" name="Google Shape;242;p41"/>
          <p:cNvPicPr preferRelativeResize="0"/>
          <p:nvPr/>
        </p:nvPicPr>
        <p:blipFill rotWithShape="1">
          <a:blip r:embed="rId3">
            <a:alphaModFix/>
          </a:blip>
          <a:srcRect b="0" l="0" r="0" t="0"/>
          <a:stretch/>
        </p:blipFill>
        <p:spPr>
          <a:xfrm>
            <a:off x="491374" y="0"/>
            <a:ext cx="8161252"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Sheet 1" id="247" name="Google Shape;247;p42"/>
          <p:cNvPicPr preferRelativeResize="0"/>
          <p:nvPr/>
        </p:nvPicPr>
        <p:blipFill rotWithShape="1">
          <a:blip r:embed="rId3">
            <a:alphaModFix/>
          </a:blip>
          <a:srcRect b="0" l="0" r="0" t="0"/>
          <a:stretch/>
        </p:blipFill>
        <p:spPr>
          <a:xfrm>
            <a:off x="56554" y="0"/>
            <a:ext cx="903089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descr="Sheet 5" id="252" name="Google Shape;252;p43"/>
          <p:cNvPicPr preferRelativeResize="0"/>
          <p:nvPr/>
        </p:nvPicPr>
        <p:blipFill rotWithShape="1">
          <a:blip r:embed="rId3">
            <a:alphaModFix/>
          </a:blip>
          <a:srcRect b="0" l="0" r="0" t="0"/>
          <a:stretch/>
        </p:blipFill>
        <p:spPr>
          <a:xfrm>
            <a:off x="0" y="934153"/>
            <a:ext cx="9144000" cy="32751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3076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000000"/>
                </a:solidFill>
                <a:highlight>
                  <a:srgbClr val="FF9900"/>
                </a:highlight>
              </a:rPr>
              <a:t>contents</a:t>
            </a:r>
            <a:endParaRPr sz="4800">
              <a:solidFill>
                <a:srgbClr val="000000"/>
              </a:solidFill>
              <a:highlight>
                <a:srgbClr val="FF9900"/>
              </a:highlight>
            </a:endParaRPr>
          </a:p>
          <a:p>
            <a:pPr indent="0" lvl="0" marL="0" rtl="0" algn="l">
              <a:spcBef>
                <a:spcPts val="0"/>
              </a:spcBef>
              <a:spcAft>
                <a:spcPts val="0"/>
              </a:spcAft>
              <a:buNone/>
            </a:pPr>
            <a:r>
              <a:t/>
            </a:r>
            <a:endParaRPr sz="1800"/>
          </a:p>
          <a:p>
            <a:pPr indent="-381000" lvl="0" marL="457200" rtl="0" algn="l">
              <a:spcBef>
                <a:spcPts val="0"/>
              </a:spcBef>
              <a:spcAft>
                <a:spcPts val="0"/>
              </a:spcAft>
              <a:buClr>
                <a:srgbClr val="000000"/>
              </a:buClr>
              <a:buSzPts val="2400"/>
              <a:buChar char="●"/>
            </a:pPr>
            <a:r>
              <a:rPr lang="en" sz="3000">
                <a:solidFill>
                  <a:srgbClr val="000000"/>
                </a:solidFill>
              </a:rPr>
              <a:t>Problem statement</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Motivation</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Data</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Map-reduce </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results</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Technology stack / additional packages</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Next steps</a:t>
            </a:r>
            <a:endParaRPr sz="3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descr="Sheet 6" id="257" name="Google Shape;257;p44"/>
          <p:cNvPicPr preferRelativeResize="0"/>
          <p:nvPr/>
        </p:nvPicPr>
        <p:blipFill rotWithShape="1">
          <a:blip r:embed="rId3">
            <a:alphaModFix/>
          </a:blip>
          <a:srcRect b="0" l="0" r="0" t="0"/>
          <a:stretch/>
        </p:blipFill>
        <p:spPr>
          <a:xfrm>
            <a:off x="0" y="881967"/>
            <a:ext cx="9144000" cy="33795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000000"/>
                </a:highlight>
              </a:rPr>
              <a:t>Next steps</a:t>
            </a:r>
            <a:endParaRPr>
              <a:solidFill>
                <a:schemeClr val="lt1"/>
              </a:solidFill>
              <a:highlight>
                <a:srgbClr val="000000"/>
              </a:highlight>
            </a:endParaRPr>
          </a:p>
        </p:txBody>
      </p:sp>
      <p:sp>
        <p:nvSpPr>
          <p:cNvPr id="263" name="Google Shape;263;p45"/>
          <p:cNvSpPr txBox="1"/>
          <p:nvPr/>
        </p:nvSpPr>
        <p:spPr>
          <a:xfrm>
            <a:off x="304800" y="1164275"/>
            <a:ext cx="7333500" cy="3463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We will try to improve the running time by using the Spark ML library</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To include other categories and also to run the entire dataset of what we procured.</a:t>
            </a:r>
            <a:endParaRPr>
              <a:latin typeface="Source Code Pro"/>
              <a:ea typeface="Source Code Pro"/>
              <a:cs typeface="Source Code Pro"/>
              <a:sym typeface="Source Code Pro"/>
            </a:endParaRPr>
          </a:p>
          <a:p>
            <a:pPr indent="0" lvl="0" marL="45720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000000"/>
                </a:highlight>
              </a:rPr>
              <a:t>References</a:t>
            </a:r>
            <a:endParaRPr>
              <a:solidFill>
                <a:schemeClr val="lt1"/>
              </a:solidFill>
              <a:highlight>
                <a:srgbClr val="000000"/>
              </a:highlight>
            </a:endParaRPr>
          </a:p>
        </p:txBody>
      </p:sp>
      <p:sp>
        <p:nvSpPr>
          <p:cNvPr id="269" name="Google Shape;269;p46"/>
          <p:cNvSpPr txBox="1"/>
          <p:nvPr/>
        </p:nvSpPr>
        <p:spPr>
          <a:xfrm>
            <a:off x="304800" y="1199850"/>
            <a:ext cx="7812000" cy="2946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latin typeface="Source Code Pro"/>
                <a:ea typeface="Source Code Pro"/>
                <a:cs typeface="Source Code Pro"/>
                <a:sym typeface="Source Code Pro"/>
              </a:rPr>
              <a:t>Hota and S. Pathak. Knn classifier based approach for multi-class sentiment analysis of twitter data. In International Journal of Engineering Technology, pages 1372–1375. SPC, 2018 </a:t>
            </a:r>
            <a:endParaRPr>
              <a:latin typeface="Source Code Pro"/>
              <a:ea typeface="Source Code Pro"/>
              <a:cs typeface="Source Code Pro"/>
              <a:sym typeface="Source Code Pro"/>
            </a:endParaRPr>
          </a:p>
          <a:p>
            <a:pPr indent="0" lvl="0" marL="457200" rtl="0" algn="l">
              <a:spcBef>
                <a:spcPts val="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292100" lvl="0" marL="457200" rtl="0" algn="l">
              <a:lnSpc>
                <a:spcPct val="115000"/>
              </a:lnSpc>
              <a:spcBef>
                <a:spcPts val="1200"/>
              </a:spcBef>
              <a:spcAft>
                <a:spcPts val="0"/>
              </a:spcAft>
              <a:buSzPts val="1000"/>
              <a:buChar char="●"/>
            </a:pPr>
            <a:r>
              <a:rPr lang="en">
                <a:latin typeface="Source Code Pro"/>
                <a:ea typeface="Source Code Pro"/>
                <a:cs typeface="Source Code Pro"/>
                <a:sym typeface="Source Code Pro"/>
              </a:rPr>
              <a:t>Rain. Sentiment analysis in amazon reviews using prob- abilistic machine learning. Swarthmore College, 2013. </a:t>
            </a:r>
            <a:endParaRPr>
              <a:latin typeface="Source Code Pro"/>
              <a:ea typeface="Source Code Pro"/>
              <a:cs typeface="Source Code Pro"/>
              <a:sym typeface="Source Code Pro"/>
            </a:endParaRPr>
          </a:p>
          <a:p>
            <a:pPr indent="0" lvl="0" marL="457200" marR="0" rtl="0" algn="l">
              <a:lnSpc>
                <a:spcPct val="100000"/>
              </a:lnSpc>
              <a:spcBef>
                <a:spcPts val="1200"/>
              </a:spcBef>
              <a:spcAft>
                <a:spcPts val="0"/>
              </a:spcAft>
              <a:buNone/>
            </a:pP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292100" lvl="0" marL="457200" marR="0" rtl="0" algn="l">
              <a:lnSpc>
                <a:spcPct val="100000"/>
              </a:lnSpc>
              <a:spcBef>
                <a:spcPts val="0"/>
              </a:spcBef>
              <a:spcAft>
                <a:spcPts val="0"/>
              </a:spcAft>
              <a:buSzPts val="1000"/>
              <a:buChar char="●"/>
            </a:pPr>
            <a:r>
              <a:rPr lang="en">
                <a:uFill>
                  <a:noFill/>
                </a:uFill>
                <a:latin typeface="Source Code Pro"/>
                <a:ea typeface="Source Code Pro"/>
                <a:cs typeface="Source Code Pro"/>
                <a:sym typeface="Source Code Pro"/>
                <a:hlinkClick r:id="rId3"/>
              </a:rPr>
              <a:t>https://s3.amazonaws.com/amazon-reviews-pds/tsv/index.txt</a:t>
            </a:r>
            <a:endParaRPr>
              <a:latin typeface="Source Code Pro"/>
              <a:ea typeface="Source Code Pro"/>
              <a:cs typeface="Source Code Pro"/>
              <a:sym typeface="Source Code Pro"/>
            </a:endParaRPr>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highlight>
                  <a:srgbClr val="000000"/>
                </a:highlight>
              </a:rPr>
              <a:t>github</a:t>
            </a:r>
            <a:endParaRPr>
              <a:solidFill>
                <a:schemeClr val="lt1"/>
              </a:solidFill>
              <a:highlight>
                <a:srgbClr val="000000"/>
              </a:highlight>
            </a:endParaRPr>
          </a:p>
        </p:txBody>
      </p:sp>
      <p:sp>
        <p:nvSpPr>
          <p:cNvPr id="275" name="Google Shape;275;p47"/>
          <p:cNvSpPr txBox="1"/>
          <p:nvPr/>
        </p:nvSpPr>
        <p:spPr>
          <a:xfrm>
            <a:off x="1535100" y="1623325"/>
            <a:ext cx="50817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276" name="Google Shape;276;p47"/>
          <p:cNvPicPr preferRelativeResize="0"/>
          <p:nvPr/>
        </p:nvPicPr>
        <p:blipFill>
          <a:blip r:embed="rId3">
            <a:alphaModFix/>
          </a:blip>
          <a:stretch>
            <a:fillRect/>
          </a:stretch>
        </p:blipFill>
        <p:spPr>
          <a:xfrm>
            <a:off x="1725388" y="1096282"/>
            <a:ext cx="5696525" cy="38565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2" name="Google Shape;282;p48"/>
          <p:cNvPicPr preferRelativeResize="0"/>
          <p:nvPr/>
        </p:nvPicPr>
        <p:blipFill>
          <a:blip r:embed="rId3">
            <a:alphaModFix/>
          </a:blip>
          <a:stretch>
            <a:fillRect/>
          </a:stretch>
        </p:blipFill>
        <p:spPr>
          <a:xfrm>
            <a:off x="0" y="0"/>
            <a:ext cx="9144000" cy="4991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41" name="Shape 141"/>
        <p:cNvGrpSpPr/>
        <p:nvPr/>
      </p:nvGrpSpPr>
      <p:grpSpPr>
        <a:xfrm>
          <a:off x="0" y="0"/>
          <a:ext cx="0" cy="0"/>
          <a:chOff x="0" y="0"/>
          <a:chExt cx="0" cy="0"/>
        </a:xfrm>
      </p:grpSpPr>
      <p:sp>
        <p:nvSpPr>
          <p:cNvPr id="142" name="Google Shape;142;p27"/>
          <p:cNvSpPr txBox="1"/>
          <p:nvPr>
            <p:ph type="title"/>
          </p:nvPr>
        </p:nvSpPr>
        <p:spPr>
          <a:xfrm>
            <a:off x="2802750" y="1047425"/>
            <a:ext cx="3538500" cy="35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Problem</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identification of the customer satisfaction across various product categories of amazon by analysing the individual product reviews in various product categories.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Observe whether in the sales are good or bad in a category.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highlight>
                  <a:srgbClr val="FF9900"/>
                </a:highlight>
              </a:rPr>
              <a:t>motivation</a:t>
            </a:r>
            <a:r>
              <a:rPr lang="en" sz="4800"/>
              <a:t>   </a:t>
            </a:r>
            <a:endParaRPr sz="4800"/>
          </a:p>
        </p:txBody>
      </p:sp>
      <p:sp>
        <p:nvSpPr>
          <p:cNvPr id="148" name="Google Shape;148;p28"/>
          <p:cNvSpPr txBox="1"/>
          <p:nvPr>
            <p:ph idx="1" type="body"/>
          </p:nvPr>
        </p:nvSpPr>
        <p:spPr>
          <a:xfrm>
            <a:off x="311700" y="1389600"/>
            <a:ext cx="2808000" cy="345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accent1"/>
                </a:solidFill>
                <a:latin typeface="Amatic SC"/>
                <a:ea typeface="Amatic SC"/>
                <a:cs typeface="Amatic SC"/>
                <a:sym typeface="Amatic SC"/>
              </a:rPr>
              <a:t>With the increasing sales on E-Commerce websites, it becomes difficult to understand the data and interpret if the customer satisfaction is positive or negative across the various product categories with multiple product reviews.</a:t>
            </a:r>
            <a:endParaRPr/>
          </a:p>
        </p:txBody>
      </p:sp>
      <p:pic>
        <p:nvPicPr>
          <p:cNvPr id="149" name="Google Shape;149;p28"/>
          <p:cNvPicPr preferRelativeResize="0"/>
          <p:nvPr/>
        </p:nvPicPr>
        <p:blipFill>
          <a:blip r:embed="rId3">
            <a:alphaModFix/>
          </a:blip>
          <a:stretch>
            <a:fillRect/>
          </a:stretch>
        </p:blipFill>
        <p:spPr>
          <a:xfrm>
            <a:off x="3257700" y="0"/>
            <a:ext cx="5732775" cy="1960375"/>
          </a:xfrm>
          <a:prstGeom prst="rect">
            <a:avLst/>
          </a:prstGeom>
          <a:noFill/>
          <a:ln>
            <a:noFill/>
          </a:ln>
        </p:spPr>
      </p:pic>
      <p:pic>
        <p:nvPicPr>
          <p:cNvPr id="150" name="Google Shape;150;p28"/>
          <p:cNvPicPr preferRelativeResize="0"/>
          <p:nvPr/>
        </p:nvPicPr>
        <p:blipFill>
          <a:blip r:embed="rId4">
            <a:alphaModFix/>
          </a:blip>
          <a:stretch>
            <a:fillRect/>
          </a:stretch>
        </p:blipFill>
        <p:spPr>
          <a:xfrm>
            <a:off x="3257700" y="2077575"/>
            <a:ext cx="5732775" cy="2076450"/>
          </a:xfrm>
          <a:prstGeom prst="rect">
            <a:avLst/>
          </a:prstGeom>
          <a:noFill/>
          <a:ln>
            <a:noFill/>
          </a:ln>
        </p:spPr>
      </p:pic>
      <p:pic>
        <p:nvPicPr>
          <p:cNvPr id="151" name="Google Shape;151;p28"/>
          <p:cNvPicPr preferRelativeResize="0"/>
          <p:nvPr/>
        </p:nvPicPr>
        <p:blipFill>
          <a:blip r:embed="rId5">
            <a:alphaModFix/>
          </a:blip>
          <a:stretch>
            <a:fillRect/>
          </a:stretch>
        </p:blipFill>
        <p:spPr>
          <a:xfrm>
            <a:off x="3272100" y="4306425"/>
            <a:ext cx="5358199" cy="46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highlight>
                  <a:srgbClr val="FF9900"/>
                </a:highlight>
              </a:rPr>
              <a:t>motivation</a:t>
            </a:r>
            <a:r>
              <a:rPr lang="en" sz="4800"/>
              <a:t>   </a:t>
            </a:r>
            <a:endParaRPr sz="4800"/>
          </a:p>
        </p:txBody>
      </p:sp>
      <p:sp>
        <p:nvSpPr>
          <p:cNvPr id="157" name="Google Shape;157;p29"/>
          <p:cNvSpPr txBox="1"/>
          <p:nvPr>
            <p:ph idx="1" type="body"/>
          </p:nvPr>
        </p:nvSpPr>
        <p:spPr>
          <a:xfrm>
            <a:off x="311700" y="1389600"/>
            <a:ext cx="2808000" cy="345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Understanding the performance of a category is not possible by looking at reviews alone.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Companies like Amazon build Amazon Warehouses which delivers items backed by standard return policies.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Customer satisfaction leads to customer retention.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pic>
        <p:nvPicPr>
          <p:cNvPr id="158" name="Google Shape;158;p29"/>
          <p:cNvPicPr preferRelativeResize="0"/>
          <p:nvPr/>
        </p:nvPicPr>
        <p:blipFill>
          <a:blip r:embed="rId3">
            <a:alphaModFix/>
          </a:blip>
          <a:stretch>
            <a:fillRect/>
          </a:stretch>
        </p:blipFill>
        <p:spPr>
          <a:xfrm>
            <a:off x="3329575" y="1127075"/>
            <a:ext cx="5732775" cy="1812975"/>
          </a:xfrm>
          <a:prstGeom prst="rect">
            <a:avLst/>
          </a:prstGeom>
          <a:noFill/>
          <a:ln>
            <a:noFill/>
          </a:ln>
        </p:spPr>
      </p:pic>
      <p:pic>
        <p:nvPicPr>
          <p:cNvPr id="159" name="Google Shape;159;p29"/>
          <p:cNvPicPr preferRelativeResize="0"/>
          <p:nvPr/>
        </p:nvPicPr>
        <p:blipFill>
          <a:blip r:embed="rId4">
            <a:alphaModFix/>
          </a:blip>
          <a:stretch>
            <a:fillRect/>
          </a:stretch>
        </p:blipFill>
        <p:spPr>
          <a:xfrm>
            <a:off x="3329575" y="3242650"/>
            <a:ext cx="5589025" cy="1695200"/>
          </a:xfrm>
          <a:prstGeom prst="rect">
            <a:avLst/>
          </a:prstGeom>
          <a:noFill/>
          <a:ln>
            <a:noFill/>
          </a:ln>
        </p:spPr>
      </p:pic>
      <p:pic>
        <p:nvPicPr>
          <p:cNvPr id="160" name="Google Shape;160;p29"/>
          <p:cNvPicPr preferRelativeResize="0"/>
          <p:nvPr/>
        </p:nvPicPr>
        <p:blipFill>
          <a:blip r:embed="rId5">
            <a:alphaModFix/>
          </a:blip>
          <a:stretch>
            <a:fillRect/>
          </a:stretch>
        </p:blipFill>
        <p:spPr>
          <a:xfrm>
            <a:off x="3272100" y="152400"/>
            <a:ext cx="5487850" cy="82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highlight>
                  <a:srgbClr val="FF9900"/>
                </a:highlight>
              </a:rPr>
              <a:t>Baseline idea</a:t>
            </a:r>
            <a:endParaRPr>
              <a:highlight>
                <a:srgbClr val="FF9900"/>
              </a:highlight>
            </a:endParaRPr>
          </a:p>
        </p:txBody>
      </p:sp>
      <p:sp>
        <p:nvSpPr>
          <p:cNvPr id="166" name="Google Shape;166;p30"/>
          <p:cNvSpPr txBox="1"/>
          <p:nvPr>
            <p:ph idx="1" type="body"/>
          </p:nvPr>
        </p:nvSpPr>
        <p:spPr>
          <a:xfrm>
            <a:off x="311700" y="2367400"/>
            <a:ext cx="7543500" cy="262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Obtain a sentimental value for each review of the product.</a:t>
            </a:r>
            <a:endParaRPr sz="1800"/>
          </a:p>
          <a:p>
            <a:pPr indent="-342900" lvl="0" marL="457200" rtl="0" algn="l">
              <a:spcBef>
                <a:spcPts val="0"/>
              </a:spcBef>
              <a:spcAft>
                <a:spcPts val="0"/>
              </a:spcAft>
              <a:buSzPts val="1800"/>
              <a:buAutoNum type="arabicPeriod"/>
            </a:pPr>
            <a:r>
              <a:rPr lang="en" sz="1800"/>
              <a:t>Combine the sentimental value for each product category.</a:t>
            </a:r>
            <a:endParaRPr sz="1800"/>
          </a:p>
          <a:p>
            <a:pPr indent="-342900" lvl="0" marL="457200" rtl="0" algn="l">
              <a:spcBef>
                <a:spcPts val="0"/>
              </a:spcBef>
              <a:spcAft>
                <a:spcPts val="0"/>
              </a:spcAft>
              <a:buSzPts val="1800"/>
              <a:buAutoNum type="arabicPeriod"/>
            </a:pPr>
            <a:r>
              <a:rPr lang="en" sz="1800"/>
              <a:t>Project the final Sentimental value for each product in an easier way to understand.</a:t>
            </a:r>
            <a:endParaRPr/>
          </a:p>
        </p:txBody>
      </p:sp>
      <p:pic>
        <p:nvPicPr>
          <p:cNvPr id="167" name="Google Shape;167;p30"/>
          <p:cNvPicPr preferRelativeResize="0"/>
          <p:nvPr/>
        </p:nvPicPr>
        <p:blipFill>
          <a:blip r:embed="rId3">
            <a:alphaModFix/>
          </a:blip>
          <a:stretch>
            <a:fillRect/>
          </a:stretch>
        </p:blipFill>
        <p:spPr>
          <a:xfrm>
            <a:off x="3272100" y="152400"/>
            <a:ext cx="5191024" cy="208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FF9900"/>
                </a:highlight>
              </a:rPr>
              <a:t>Data </a:t>
            </a:r>
            <a:endParaRPr>
              <a:highlight>
                <a:srgbClr val="000000"/>
              </a:highlight>
            </a:endParaRPr>
          </a:p>
        </p:txBody>
      </p:sp>
      <p:sp>
        <p:nvSpPr>
          <p:cNvPr id="173" name="Google Shape;173;p31"/>
          <p:cNvSpPr txBox="1"/>
          <p:nvPr>
            <p:ph idx="1" type="body"/>
          </p:nvPr>
        </p:nvSpPr>
        <p:spPr>
          <a:xfrm>
            <a:off x="311700" y="1389600"/>
            <a:ext cx="3369000" cy="3179400"/>
          </a:xfrm>
          <a:prstGeom prst="rect">
            <a:avLst/>
          </a:prstGeom>
          <a:effectLst>
            <a:outerShdw blurRad="1057275" rotWithShape="0" algn="bl" dir="5400000" dist="19050">
              <a:srgbClr val="000000">
                <a:alpha val="3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t>1. We chose 12 categories for this project and they are listed beside.</a:t>
            </a:r>
            <a:endParaRPr sz="1800"/>
          </a:p>
          <a:p>
            <a:pPr indent="0" lvl="0" marL="0" rtl="0" algn="l">
              <a:spcBef>
                <a:spcPts val="1600"/>
              </a:spcBef>
              <a:spcAft>
                <a:spcPts val="0"/>
              </a:spcAft>
              <a:buNone/>
            </a:pPr>
            <a:r>
              <a:rPr lang="en" sz="1800"/>
              <a:t>2.We chose only 4% of the entire data that we sourced. But the 4% of data accounts to nearly “3.1 million” records</a:t>
            </a:r>
            <a:endParaRPr sz="1800"/>
          </a:p>
          <a:p>
            <a:pPr indent="0" lvl="0" marL="0" rtl="0" algn="l">
              <a:spcBef>
                <a:spcPts val="1600"/>
              </a:spcBef>
              <a:spcAft>
                <a:spcPts val="0"/>
              </a:spcAft>
              <a:buNone/>
            </a:pPr>
            <a:r>
              <a:t/>
            </a:r>
            <a:endParaRPr sz="2400">
              <a:latin typeface="Amatic SC"/>
              <a:ea typeface="Amatic SC"/>
              <a:cs typeface="Amatic SC"/>
              <a:sym typeface="Amatic SC"/>
            </a:endParaRPr>
          </a:p>
          <a:p>
            <a:pPr indent="0" lvl="0" marL="0" rtl="0" algn="l">
              <a:spcBef>
                <a:spcPts val="1600"/>
              </a:spcBef>
              <a:spcAft>
                <a:spcPts val="1600"/>
              </a:spcAft>
              <a:buNone/>
            </a:pPr>
            <a:r>
              <a:t/>
            </a:r>
            <a:endParaRPr sz="2400">
              <a:latin typeface="Amatic SC"/>
              <a:ea typeface="Amatic SC"/>
              <a:cs typeface="Amatic SC"/>
              <a:sym typeface="Amatic SC"/>
            </a:endParaRPr>
          </a:p>
        </p:txBody>
      </p:sp>
      <p:sp>
        <p:nvSpPr>
          <p:cNvPr id="174" name="Google Shape;174;p31"/>
          <p:cNvSpPr txBox="1"/>
          <p:nvPr/>
        </p:nvSpPr>
        <p:spPr>
          <a:xfrm>
            <a:off x="5569450" y="1547850"/>
            <a:ext cx="2893200" cy="28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Apparel</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Automotive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Books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Camera</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Electronics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Health Personal care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Home Entertainment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Major </a:t>
            </a:r>
            <a:r>
              <a:rPr lang="en">
                <a:latin typeface="Source Code Pro"/>
                <a:ea typeface="Source Code Pro"/>
                <a:cs typeface="Source Code Pro"/>
                <a:sym typeface="Source Code Pro"/>
              </a:rPr>
              <a:t>Appliances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Music</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Office Products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Personal Care Appliances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Watches</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FF9900"/>
                </a:highlight>
              </a:rPr>
              <a:t>Data continued...</a:t>
            </a:r>
            <a:r>
              <a:rPr lang="en">
                <a:highlight>
                  <a:srgbClr val="000000"/>
                </a:highlight>
              </a:rPr>
              <a:t> </a:t>
            </a:r>
            <a:endParaRPr>
              <a:highlight>
                <a:srgbClr val="000000"/>
              </a:highlight>
            </a:endParaRPr>
          </a:p>
        </p:txBody>
      </p:sp>
      <p:sp>
        <p:nvSpPr>
          <p:cNvPr id="180" name="Google Shape;180;p32"/>
          <p:cNvSpPr txBox="1"/>
          <p:nvPr>
            <p:ph idx="1" type="body"/>
          </p:nvPr>
        </p:nvSpPr>
        <p:spPr>
          <a:xfrm>
            <a:off x="311700" y="1389600"/>
            <a:ext cx="3369000" cy="3179400"/>
          </a:xfrm>
          <a:prstGeom prst="rect">
            <a:avLst/>
          </a:prstGeom>
          <a:effectLst>
            <a:outerShdw blurRad="1057275" rotWithShape="0" algn="bl" dir="5400000" dist="19050">
              <a:srgbClr val="000000">
                <a:alpha val="3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800"/>
              <a:t>1.The data we used is in tab separated format with columns listed beside </a:t>
            </a:r>
            <a:endParaRPr sz="1800"/>
          </a:p>
          <a:p>
            <a:pPr indent="0" lvl="0" marL="0" rtl="0" algn="l">
              <a:spcBef>
                <a:spcPts val="1600"/>
              </a:spcBef>
              <a:spcAft>
                <a:spcPts val="0"/>
              </a:spcAft>
              <a:buNone/>
            </a:pPr>
            <a:r>
              <a:rPr lang="en" sz="1800"/>
              <a:t>2.Each record has a value called review_body which we used to calculate the polarity.</a:t>
            </a:r>
            <a:endParaRPr sz="2400">
              <a:solidFill>
                <a:srgbClr val="000000"/>
              </a:solidFill>
              <a:latin typeface="Amatic SC"/>
              <a:ea typeface="Amatic SC"/>
              <a:cs typeface="Amatic SC"/>
              <a:sym typeface="Amatic SC"/>
            </a:endParaRPr>
          </a:p>
          <a:p>
            <a:pPr indent="0" lvl="0" marL="0" rtl="0" algn="l">
              <a:spcBef>
                <a:spcPts val="1600"/>
              </a:spcBef>
              <a:spcAft>
                <a:spcPts val="0"/>
              </a:spcAft>
              <a:buNone/>
            </a:pPr>
            <a:r>
              <a:t/>
            </a:r>
            <a:endParaRPr sz="2400">
              <a:latin typeface="Amatic SC"/>
              <a:ea typeface="Amatic SC"/>
              <a:cs typeface="Amatic SC"/>
              <a:sym typeface="Amatic SC"/>
            </a:endParaRPr>
          </a:p>
          <a:p>
            <a:pPr indent="0" lvl="0" marL="0" rtl="0" algn="l">
              <a:spcBef>
                <a:spcPts val="1600"/>
              </a:spcBef>
              <a:spcAft>
                <a:spcPts val="1600"/>
              </a:spcAft>
              <a:buNone/>
            </a:pPr>
            <a:r>
              <a:t/>
            </a:r>
            <a:endParaRPr sz="2400">
              <a:latin typeface="Amatic SC"/>
              <a:ea typeface="Amatic SC"/>
              <a:cs typeface="Amatic SC"/>
              <a:sym typeface="Amatic SC"/>
            </a:endParaRPr>
          </a:p>
        </p:txBody>
      </p:sp>
      <p:sp>
        <p:nvSpPr>
          <p:cNvPr id="181" name="Google Shape;181;p32"/>
          <p:cNvSpPr txBox="1"/>
          <p:nvPr/>
        </p:nvSpPr>
        <p:spPr>
          <a:xfrm>
            <a:off x="5360500" y="1311300"/>
            <a:ext cx="46293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Marketplace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Customer_id</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Review_id</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Product_id</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Product_parent</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Product_title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Product_category</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Star_rating</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Helpful_votes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Total_votes</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Vine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Verified_purchase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Review_headline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Review_body</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Review_date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82" name="Google Shape;182;p32"/>
          <p:cNvSpPr/>
          <p:nvPr/>
        </p:nvSpPr>
        <p:spPr>
          <a:xfrm>
            <a:off x="5256025" y="1267500"/>
            <a:ext cx="2354700" cy="34236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pic>
        <p:nvPicPr>
          <p:cNvPr id="188" name="Google Shape;188;p33"/>
          <p:cNvPicPr preferRelativeResize="0"/>
          <p:nvPr/>
        </p:nvPicPr>
        <p:blipFill rotWithShape="1">
          <a:blip r:embed="rId3">
            <a:alphaModFix/>
          </a:blip>
          <a:srcRect b="-114730" l="-10760" r="10759" t="114730"/>
          <a:stretch/>
        </p:blipFill>
        <p:spPr>
          <a:xfrm>
            <a:off x="152400" y="2944100"/>
            <a:ext cx="2810856" cy="2047000"/>
          </a:xfrm>
          <a:prstGeom prst="rect">
            <a:avLst/>
          </a:prstGeom>
          <a:noFill/>
          <a:ln>
            <a:noFill/>
          </a:ln>
        </p:spPr>
      </p:pic>
      <p:pic>
        <p:nvPicPr>
          <p:cNvPr id="189" name="Google Shape;189;p33"/>
          <p:cNvPicPr preferRelativeResize="0"/>
          <p:nvPr/>
        </p:nvPicPr>
        <p:blipFill>
          <a:blip r:embed="rId4">
            <a:alphaModFix/>
          </a:blip>
          <a:stretch>
            <a:fillRect/>
          </a:stretch>
        </p:blipFill>
        <p:spPr>
          <a:xfrm>
            <a:off x="-88500" y="0"/>
            <a:ext cx="5213601" cy="4381224"/>
          </a:xfrm>
          <a:prstGeom prst="rect">
            <a:avLst/>
          </a:prstGeom>
          <a:noFill/>
          <a:ln>
            <a:noFill/>
          </a:ln>
        </p:spPr>
      </p:pic>
      <p:pic>
        <p:nvPicPr>
          <p:cNvPr id="190" name="Google Shape;190;p33"/>
          <p:cNvPicPr preferRelativeResize="0"/>
          <p:nvPr/>
        </p:nvPicPr>
        <p:blipFill>
          <a:blip r:embed="rId5">
            <a:alphaModFix/>
          </a:blip>
          <a:stretch>
            <a:fillRect/>
          </a:stretch>
        </p:blipFill>
        <p:spPr>
          <a:xfrm>
            <a:off x="152400" y="4164825"/>
            <a:ext cx="1844325" cy="978675"/>
          </a:xfrm>
          <a:prstGeom prst="rect">
            <a:avLst/>
          </a:prstGeom>
          <a:noFill/>
          <a:ln>
            <a:noFill/>
          </a:ln>
        </p:spPr>
      </p:pic>
      <p:pic>
        <p:nvPicPr>
          <p:cNvPr id="191" name="Google Shape;191;p33"/>
          <p:cNvPicPr preferRelativeResize="0"/>
          <p:nvPr/>
        </p:nvPicPr>
        <p:blipFill>
          <a:blip r:embed="rId6">
            <a:alphaModFix/>
          </a:blip>
          <a:stretch>
            <a:fillRect/>
          </a:stretch>
        </p:blipFill>
        <p:spPr>
          <a:xfrm>
            <a:off x="2667650" y="4250625"/>
            <a:ext cx="2457450" cy="892875"/>
          </a:xfrm>
          <a:prstGeom prst="rect">
            <a:avLst/>
          </a:prstGeom>
          <a:noFill/>
          <a:ln>
            <a:noFill/>
          </a:ln>
        </p:spPr>
      </p:pic>
      <p:sp>
        <p:nvSpPr>
          <p:cNvPr id="192" name="Google Shape;192;p33"/>
          <p:cNvSpPr/>
          <p:nvPr/>
        </p:nvSpPr>
        <p:spPr>
          <a:xfrm>
            <a:off x="5129250" y="50"/>
            <a:ext cx="4045200" cy="5143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After calculating the polarity value of each of the review body we try to find the total count of negative, neutral and positive reviews for each of the categories.</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p:txBody>
      </p:sp>
      <p:pic>
        <p:nvPicPr>
          <p:cNvPr id="193" name="Google Shape;193;p33"/>
          <p:cNvPicPr preferRelativeResize="0"/>
          <p:nvPr/>
        </p:nvPicPr>
        <p:blipFill>
          <a:blip r:embed="rId7">
            <a:alphaModFix/>
          </a:blip>
          <a:stretch>
            <a:fillRect/>
          </a:stretch>
        </p:blipFill>
        <p:spPr>
          <a:xfrm>
            <a:off x="5233150" y="1256325"/>
            <a:ext cx="3676650" cy="533400"/>
          </a:xfrm>
          <a:prstGeom prst="rect">
            <a:avLst/>
          </a:prstGeom>
          <a:noFill/>
          <a:ln>
            <a:noFill/>
          </a:ln>
        </p:spPr>
      </p:pic>
      <p:sp>
        <p:nvSpPr>
          <p:cNvPr id="194" name="Google Shape;194;p33"/>
          <p:cNvSpPr txBox="1"/>
          <p:nvPr/>
        </p:nvSpPr>
        <p:spPr>
          <a:xfrm>
            <a:off x="5129250" y="3323725"/>
            <a:ext cx="4045200" cy="10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ource Code Pro"/>
                <a:ea typeface="Source Code Pro"/>
                <a:cs typeface="Source Code Pro"/>
                <a:sym typeface="Source Code Pro"/>
              </a:rPr>
              <a:t>For our second calculation, we find the distinct customer_id and then find the count of negative, neutral and positive reviews provided by them.</a:t>
            </a:r>
            <a:endParaRPr sz="12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