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76" r:id="rId3"/>
    <p:sldId id="278" r:id="rId4"/>
    <p:sldId id="257" r:id="rId5"/>
    <p:sldId id="258" r:id="rId6"/>
    <p:sldId id="279" r:id="rId7"/>
    <p:sldId id="259" r:id="rId8"/>
    <p:sldId id="260" r:id="rId9"/>
    <p:sldId id="261" r:id="rId10"/>
    <p:sldId id="262" r:id="rId11"/>
    <p:sldId id="263" r:id="rId12"/>
    <p:sldId id="264" r:id="rId13"/>
    <p:sldId id="275" r:id="rId14"/>
    <p:sldId id="265" r:id="rId15"/>
    <p:sldId id="266" r:id="rId16"/>
    <p:sldId id="267" r:id="rId17"/>
    <p:sldId id="268" r:id="rId18"/>
    <p:sldId id="272" r:id="rId19"/>
    <p:sldId id="269" r:id="rId20"/>
    <p:sldId id="27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BFA1F7-9763-41EA-A35C-55D4A30A1F89}" type="datetimeFigureOut">
              <a:rPr lang="en-IN" smtClean="0"/>
              <a:t>26-05-2016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B0D367-A90D-4477-B753-0D720D9779FC}" type="slidenum">
              <a:rPr lang="en-IN" smtClean="0"/>
              <a:t>‹#›</a:t>
            </a:fld>
            <a:endParaRPr lang="en-IN"/>
          </a:p>
        </p:txBody>
      </p:sp>
    </p:spTree>
    <p:extLst>
      <p:ext uri="{BB962C8B-B14F-4D97-AF65-F5344CB8AC3E}">
        <p14:creationId xmlns:p14="http://schemas.microsoft.com/office/powerpoint/2010/main" val="185990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BFA1F7-9763-41EA-A35C-55D4A30A1F89}" type="datetimeFigureOut">
              <a:rPr lang="en-IN" smtClean="0"/>
              <a:t>26-05-2016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B0D367-A90D-4477-B753-0D720D9779FC}" type="slidenum">
              <a:rPr lang="en-IN" smtClean="0"/>
              <a:t>‹#›</a:t>
            </a:fld>
            <a:endParaRPr lang="en-IN"/>
          </a:p>
        </p:txBody>
      </p:sp>
    </p:spTree>
    <p:extLst>
      <p:ext uri="{BB962C8B-B14F-4D97-AF65-F5344CB8AC3E}">
        <p14:creationId xmlns:p14="http://schemas.microsoft.com/office/powerpoint/2010/main" val="692351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BFA1F7-9763-41EA-A35C-55D4A30A1F89}" type="datetimeFigureOut">
              <a:rPr lang="en-IN" smtClean="0"/>
              <a:t>26-05-2016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B0D367-A90D-4477-B753-0D720D9779F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4420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BFA1F7-9763-41EA-A35C-55D4A30A1F89}" type="datetimeFigureOut">
              <a:rPr lang="en-IN" smtClean="0"/>
              <a:t>26-05-2016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B0D367-A90D-4477-B753-0D720D9779FC}" type="slidenum">
              <a:rPr lang="en-IN" smtClean="0"/>
              <a:t>‹#›</a:t>
            </a:fld>
            <a:endParaRPr lang="en-IN"/>
          </a:p>
        </p:txBody>
      </p:sp>
    </p:spTree>
    <p:extLst>
      <p:ext uri="{BB962C8B-B14F-4D97-AF65-F5344CB8AC3E}">
        <p14:creationId xmlns:p14="http://schemas.microsoft.com/office/powerpoint/2010/main" val="1106125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BFA1F7-9763-41EA-A35C-55D4A30A1F89}" type="datetimeFigureOut">
              <a:rPr lang="en-IN" smtClean="0"/>
              <a:t>26-05-2016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B0D367-A90D-4477-B753-0D720D9779F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02612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BFA1F7-9763-41EA-A35C-55D4A30A1F89}" type="datetimeFigureOut">
              <a:rPr lang="en-IN" smtClean="0"/>
              <a:t>26-05-2016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B0D367-A90D-4477-B753-0D720D9779FC}" type="slidenum">
              <a:rPr lang="en-IN" smtClean="0"/>
              <a:t>‹#›</a:t>
            </a:fld>
            <a:endParaRPr lang="en-IN"/>
          </a:p>
        </p:txBody>
      </p:sp>
    </p:spTree>
    <p:extLst>
      <p:ext uri="{BB962C8B-B14F-4D97-AF65-F5344CB8AC3E}">
        <p14:creationId xmlns:p14="http://schemas.microsoft.com/office/powerpoint/2010/main" val="352478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BFA1F7-9763-41EA-A35C-55D4A30A1F89}" type="datetimeFigureOut">
              <a:rPr lang="en-IN" smtClean="0"/>
              <a:t>26-05-2016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B0D367-A90D-4477-B753-0D720D9779FC}" type="slidenum">
              <a:rPr lang="en-IN" smtClean="0"/>
              <a:t>‹#›</a:t>
            </a:fld>
            <a:endParaRPr lang="en-IN"/>
          </a:p>
        </p:txBody>
      </p:sp>
    </p:spTree>
    <p:extLst>
      <p:ext uri="{BB962C8B-B14F-4D97-AF65-F5344CB8AC3E}">
        <p14:creationId xmlns:p14="http://schemas.microsoft.com/office/powerpoint/2010/main" val="864020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BFA1F7-9763-41EA-A35C-55D4A30A1F89}" type="datetimeFigureOut">
              <a:rPr lang="en-IN" smtClean="0"/>
              <a:t>26-05-2016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B0D367-A90D-4477-B753-0D720D9779FC}" type="slidenum">
              <a:rPr lang="en-IN" smtClean="0"/>
              <a:t>‹#›</a:t>
            </a:fld>
            <a:endParaRPr lang="en-IN"/>
          </a:p>
        </p:txBody>
      </p:sp>
    </p:spTree>
    <p:extLst>
      <p:ext uri="{BB962C8B-B14F-4D97-AF65-F5344CB8AC3E}">
        <p14:creationId xmlns:p14="http://schemas.microsoft.com/office/powerpoint/2010/main" val="2862555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BFA1F7-9763-41EA-A35C-55D4A30A1F89}" type="datetimeFigureOut">
              <a:rPr lang="en-IN" smtClean="0"/>
              <a:t>26-05-2016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B0D367-A90D-4477-B753-0D720D9779FC}" type="slidenum">
              <a:rPr lang="en-IN" smtClean="0"/>
              <a:t>‹#›</a:t>
            </a:fld>
            <a:endParaRPr lang="en-IN"/>
          </a:p>
        </p:txBody>
      </p:sp>
    </p:spTree>
    <p:extLst>
      <p:ext uri="{BB962C8B-B14F-4D97-AF65-F5344CB8AC3E}">
        <p14:creationId xmlns:p14="http://schemas.microsoft.com/office/powerpoint/2010/main" val="136960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BFA1F7-9763-41EA-A35C-55D4A30A1F89}" type="datetimeFigureOut">
              <a:rPr lang="en-IN" smtClean="0"/>
              <a:t>26-05-2016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B0D367-A90D-4477-B753-0D720D9779FC}" type="slidenum">
              <a:rPr lang="en-IN" smtClean="0"/>
              <a:t>‹#›</a:t>
            </a:fld>
            <a:endParaRPr lang="en-IN"/>
          </a:p>
        </p:txBody>
      </p:sp>
    </p:spTree>
    <p:extLst>
      <p:ext uri="{BB962C8B-B14F-4D97-AF65-F5344CB8AC3E}">
        <p14:creationId xmlns:p14="http://schemas.microsoft.com/office/powerpoint/2010/main" val="73661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BFA1F7-9763-41EA-A35C-55D4A30A1F89}" type="datetimeFigureOut">
              <a:rPr lang="en-IN" smtClean="0"/>
              <a:t>26-05-2016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B0D367-A90D-4477-B753-0D720D9779FC}" type="slidenum">
              <a:rPr lang="en-IN" smtClean="0"/>
              <a:t>‹#›</a:t>
            </a:fld>
            <a:endParaRPr lang="en-IN"/>
          </a:p>
        </p:txBody>
      </p:sp>
    </p:spTree>
    <p:extLst>
      <p:ext uri="{BB962C8B-B14F-4D97-AF65-F5344CB8AC3E}">
        <p14:creationId xmlns:p14="http://schemas.microsoft.com/office/powerpoint/2010/main" val="3970356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BFA1F7-9763-41EA-A35C-55D4A30A1F89}" type="datetimeFigureOut">
              <a:rPr lang="en-IN" smtClean="0"/>
              <a:t>26-05-2016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B0D367-A90D-4477-B753-0D720D9779FC}" type="slidenum">
              <a:rPr lang="en-IN" smtClean="0"/>
              <a:t>‹#›</a:t>
            </a:fld>
            <a:endParaRPr lang="en-IN"/>
          </a:p>
        </p:txBody>
      </p:sp>
    </p:spTree>
    <p:extLst>
      <p:ext uri="{BB962C8B-B14F-4D97-AF65-F5344CB8AC3E}">
        <p14:creationId xmlns:p14="http://schemas.microsoft.com/office/powerpoint/2010/main" val="13179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BFA1F7-9763-41EA-A35C-55D4A30A1F89}" type="datetimeFigureOut">
              <a:rPr lang="en-IN" smtClean="0"/>
              <a:t>26-05-2016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B0D367-A90D-4477-B753-0D720D9779FC}" type="slidenum">
              <a:rPr lang="en-IN" smtClean="0"/>
              <a:t>‹#›</a:t>
            </a:fld>
            <a:endParaRPr lang="en-IN"/>
          </a:p>
        </p:txBody>
      </p:sp>
    </p:spTree>
    <p:extLst>
      <p:ext uri="{BB962C8B-B14F-4D97-AF65-F5344CB8AC3E}">
        <p14:creationId xmlns:p14="http://schemas.microsoft.com/office/powerpoint/2010/main" val="439362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FA1F7-9763-41EA-A35C-55D4A30A1F89}" type="datetimeFigureOut">
              <a:rPr lang="en-IN" smtClean="0"/>
              <a:t>26-05-2016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B0D367-A90D-4477-B753-0D720D9779FC}" type="slidenum">
              <a:rPr lang="en-IN" smtClean="0"/>
              <a:t>‹#›</a:t>
            </a:fld>
            <a:endParaRPr lang="en-IN"/>
          </a:p>
        </p:txBody>
      </p:sp>
    </p:spTree>
    <p:extLst>
      <p:ext uri="{BB962C8B-B14F-4D97-AF65-F5344CB8AC3E}">
        <p14:creationId xmlns:p14="http://schemas.microsoft.com/office/powerpoint/2010/main" val="180771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FA1F7-9763-41EA-A35C-55D4A30A1F89}" type="datetimeFigureOut">
              <a:rPr lang="en-IN" smtClean="0"/>
              <a:t>26-05-2016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B0D367-A90D-4477-B753-0D720D9779FC}" type="slidenum">
              <a:rPr lang="en-IN" smtClean="0"/>
              <a:t>‹#›</a:t>
            </a:fld>
            <a:endParaRPr lang="en-IN"/>
          </a:p>
        </p:txBody>
      </p:sp>
    </p:spTree>
    <p:extLst>
      <p:ext uri="{BB962C8B-B14F-4D97-AF65-F5344CB8AC3E}">
        <p14:creationId xmlns:p14="http://schemas.microsoft.com/office/powerpoint/2010/main" val="1618729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FA1F7-9763-41EA-A35C-55D4A30A1F89}" type="datetimeFigureOut">
              <a:rPr lang="en-IN" smtClean="0"/>
              <a:t>26-05-2016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B0D367-A90D-4477-B753-0D720D9779FC}" type="slidenum">
              <a:rPr lang="en-IN" smtClean="0"/>
              <a:t>‹#›</a:t>
            </a:fld>
            <a:endParaRPr lang="en-IN"/>
          </a:p>
        </p:txBody>
      </p:sp>
    </p:spTree>
    <p:extLst>
      <p:ext uri="{BB962C8B-B14F-4D97-AF65-F5344CB8AC3E}">
        <p14:creationId xmlns:p14="http://schemas.microsoft.com/office/powerpoint/2010/main" val="288158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BFA1F7-9763-41EA-A35C-55D4A30A1F89}" type="datetimeFigureOut">
              <a:rPr lang="en-IN" smtClean="0"/>
              <a:t>26-05-2016</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B0D367-A90D-4477-B753-0D720D9779FC}" type="slidenum">
              <a:rPr lang="en-IN" smtClean="0"/>
              <a:t>‹#›</a:t>
            </a:fld>
            <a:endParaRPr lang="en-IN"/>
          </a:p>
        </p:txBody>
      </p:sp>
    </p:spTree>
    <p:extLst>
      <p:ext uri="{BB962C8B-B14F-4D97-AF65-F5344CB8AC3E}">
        <p14:creationId xmlns:p14="http://schemas.microsoft.com/office/powerpoint/2010/main" val="103766216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0465" y="2634356"/>
            <a:ext cx="6272156" cy="1555507"/>
          </a:xfrm>
        </p:spPr>
        <p:txBody>
          <a:bodyPr>
            <a:normAutofit fontScale="90000"/>
          </a:bodyPr>
          <a:lstStyle/>
          <a:p>
            <a:pPr algn="ctr"/>
            <a:r>
              <a:rPr lang="en-IN" sz="3600" dirty="0"/>
              <a:t>Project </a:t>
            </a:r>
            <a:r>
              <a:rPr lang="en-IN" sz="3600" dirty="0" smtClean="0"/>
              <a:t>Presentation</a:t>
            </a:r>
            <a:r>
              <a:rPr lang="en-IN" sz="3600" dirty="0"/>
              <a:t> </a:t>
            </a:r>
            <a:br>
              <a:rPr lang="en-IN" sz="3600" dirty="0"/>
            </a:br>
            <a:r>
              <a:rPr lang="en-IN" sz="3600" dirty="0"/>
              <a:t>For </a:t>
            </a:r>
            <a:br>
              <a:rPr lang="en-IN" sz="3600" dirty="0"/>
            </a:br>
            <a:r>
              <a:rPr lang="en-IN" sz="3600" dirty="0" smtClean="0"/>
              <a:t> Steganography </a:t>
            </a:r>
            <a:endParaRPr lang="en-IN" sz="3600" dirty="0"/>
          </a:p>
        </p:txBody>
      </p:sp>
      <p:sp>
        <p:nvSpPr>
          <p:cNvPr id="3" name="Subtitle 2"/>
          <p:cNvSpPr>
            <a:spLocks noGrp="1"/>
          </p:cNvSpPr>
          <p:nvPr>
            <p:ph type="subTitle" idx="1"/>
          </p:nvPr>
        </p:nvSpPr>
        <p:spPr>
          <a:xfrm>
            <a:off x="1397886" y="4833494"/>
            <a:ext cx="7766936" cy="1913239"/>
          </a:xfrm>
        </p:spPr>
        <p:txBody>
          <a:bodyPr>
            <a:noAutofit/>
          </a:bodyPr>
          <a:lstStyle/>
          <a:p>
            <a:r>
              <a:rPr lang="en-IN" sz="2400" dirty="0" smtClean="0"/>
              <a:t>Prepared </a:t>
            </a:r>
            <a:r>
              <a:rPr lang="en-IN" sz="2400" dirty="0"/>
              <a:t>by:-</a:t>
            </a:r>
          </a:p>
          <a:p>
            <a:r>
              <a:rPr lang="en-IN" sz="2400" dirty="0" smtClean="0"/>
              <a:t>Polamuri Mohana Krishna,</a:t>
            </a:r>
          </a:p>
          <a:p>
            <a:r>
              <a:rPr lang="en-IN" sz="2400" dirty="0" smtClean="0"/>
              <a:t> </a:t>
            </a:r>
            <a:r>
              <a:rPr lang="en-IN" sz="2400" dirty="0"/>
              <a:t>B.Tech </a:t>
            </a:r>
            <a:r>
              <a:rPr lang="en-IN" sz="2400" dirty="0" smtClean="0"/>
              <a:t>(6</a:t>
            </a:r>
            <a:r>
              <a:rPr lang="en-IN" sz="2400" baseline="30000" dirty="0" smtClean="0"/>
              <a:t>th</a:t>
            </a:r>
            <a:r>
              <a:rPr lang="en-IN" sz="2400" dirty="0" smtClean="0"/>
              <a:t> </a:t>
            </a:r>
            <a:r>
              <a:rPr lang="en-IN" sz="2400" dirty="0"/>
              <a:t>Semester), </a:t>
            </a:r>
            <a:r>
              <a:rPr lang="en-IN" sz="2400" dirty="0" smtClean="0"/>
              <a:t>C.S.E</a:t>
            </a:r>
          </a:p>
          <a:p>
            <a:r>
              <a:rPr lang="en-IN" sz="2400" u="sng" dirty="0" smtClean="0"/>
              <a:t>Guided By:</a:t>
            </a:r>
            <a:r>
              <a:rPr lang="en-IN" sz="2400" dirty="0" smtClean="0"/>
              <a:t> </a:t>
            </a:r>
            <a:r>
              <a:rPr lang="en-IN" sz="2400" dirty="0" err="1" smtClean="0"/>
              <a:t>Prof</a:t>
            </a:r>
            <a:r>
              <a:rPr lang="en-IN" sz="2400" dirty="0" err="1"/>
              <a:t>.</a:t>
            </a:r>
            <a:r>
              <a:rPr lang="en-IN" sz="2400" dirty="0"/>
              <a:t> Rajiv </a:t>
            </a:r>
            <a:r>
              <a:rPr lang="en-IN" sz="2400" dirty="0" err="1"/>
              <a:t>Ranjan</a:t>
            </a:r>
            <a:r>
              <a:rPr lang="en-IN" sz="2400" dirty="0"/>
              <a:t> </a:t>
            </a:r>
            <a:r>
              <a:rPr lang="en-IN" sz="2400" dirty="0" err="1"/>
              <a:t>Tewari</a:t>
            </a:r>
            <a:endParaRPr lang="en-IN" sz="2400" dirty="0"/>
          </a:p>
          <a:p>
            <a:endParaRPr lang="en-IN" sz="2400" dirty="0"/>
          </a:p>
          <a:p>
            <a:endParaRPr lang="en-IN" sz="2400" dirty="0" smtClean="0"/>
          </a:p>
          <a:p>
            <a:endParaRPr lang="en-IN" sz="2400" dirty="0"/>
          </a:p>
        </p:txBody>
      </p:sp>
      <p:pic>
        <p:nvPicPr>
          <p:cNvPr id="4" name="Picture 3" descr="images.jpg"/>
          <p:cNvPicPr/>
          <p:nvPr/>
        </p:nvPicPr>
        <p:blipFill>
          <a:blip r:embed="rId2" cstate="print"/>
          <a:stretch>
            <a:fillRect/>
          </a:stretch>
        </p:blipFill>
        <p:spPr>
          <a:xfrm>
            <a:off x="0" y="0"/>
            <a:ext cx="12192000" cy="1990725"/>
          </a:xfrm>
          <a:prstGeom prst="rect">
            <a:avLst/>
          </a:prstGeom>
        </p:spPr>
      </p:pic>
    </p:spTree>
    <p:extLst>
      <p:ext uri="{BB962C8B-B14F-4D97-AF65-F5344CB8AC3E}">
        <p14:creationId xmlns:p14="http://schemas.microsoft.com/office/powerpoint/2010/main" val="277217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rgbClr val="002060"/>
                </a:solidFill>
              </a:rPr>
              <a:t>Introduction-Product Functions</a:t>
            </a:r>
            <a:endParaRPr lang="en-IN" dirty="0">
              <a:solidFill>
                <a:srgbClr val="002060"/>
              </a:solidFill>
            </a:endParaRPr>
          </a:p>
        </p:txBody>
      </p:sp>
      <p:sp>
        <p:nvSpPr>
          <p:cNvPr id="3" name="Content Placeholder 2"/>
          <p:cNvSpPr>
            <a:spLocks noGrp="1"/>
          </p:cNvSpPr>
          <p:nvPr>
            <p:ph idx="1"/>
          </p:nvPr>
        </p:nvSpPr>
        <p:spPr>
          <a:xfrm>
            <a:off x="677334" y="1555845"/>
            <a:ext cx="8596668" cy="4640239"/>
          </a:xfrm>
        </p:spPr>
        <p:txBody>
          <a:bodyPr>
            <a:normAutofit/>
          </a:bodyPr>
          <a:lstStyle/>
          <a:p>
            <a:r>
              <a:rPr lang="en-US" dirty="0"/>
              <a:t>LSB substitution - the Least Significant Bit of a i-th binary block </a:t>
            </a:r>
            <a:r>
              <a:rPr lang="en-US" dirty="0" err="1"/>
              <a:t>cki</a:t>
            </a:r>
            <a:r>
              <a:rPr lang="en-US" dirty="0"/>
              <a:t> is replaced by the bit mi of the secret message.</a:t>
            </a:r>
            <a:endParaRPr lang="en-IN" dirty="0"/>
          </a:p>
          <a:p>
            <a:r>
              <a:rPr lang="en-US" dirty="0"/>
              <a:t>The methods differ by techniques how to determine </a:t>
            </a:r>
            <a:r>
              <a:rPr lang="en-US" dirty="0" err="1"/>
              <a:t>ki</a:t>
            </a:r>
            <a:r>
              <a:rPr lang="en-US" dirty="0"/>
              <a:t> for a given ‘</a:t>
            </a:r>
            <a:r>
              <a:rPr lang="en-US" i="1" dirty="0" err="1"/>
              <a:t>i</a:t>
            </a:r>
            <a:r>
              <a:rPr lang="en-US" dirty="0"/>
              <a:t>’. For example, ki+1 = </a:t>
            </a:r>
            <a:r>
              <a:rPr lang="en-US" dirty="0" err="1"/>
              <a:t>ki</a:t>
            </a:r>
            <a:r>
              <a:rPr lang="en-US" dirty="0"/>
              <a:t> + </a:t>
            </a:r>
            <a:r>
              <a:rPr lang="en-US" dirty="0" err="1"/>
              <a:t>ri</a:t>
            </a:r>
            <a:r>
              <a:rPr lang="en-US" dirty="0"/>
              <a:t>, where </a:t>
            </a:r>
            <a:r>
              <a:rPr lang="en-US" dirty="0" err="1"/>
              <a:t>ri</a:t>
            </a:r>
            <a:r>
              <a:rPr lang="en-US" dirty="0"/>
              <a:t> is a sequence of numbers generated by a pseudo-random generators.</a:t>
            </a:r>
            <a:endParaRPr lang="en-IN" dirty="0"/>
          </a:p>
          <a:p>
            <a:pPr lvl="0"/>
            <a:r>
              <a:rPr lang="en-US" dirty="0"/>
              <a:t>Substitution into parity bits of blocks. If parity bit of the block </a:t>
            </a:r>
            <a:r>
              <a:rPr lang="en-US" dirty="0" err="1"/>
              <a:t>cki</a:t>
            </a:r>
            <a:r>
              <a:rPr lang="en-US" dirty="0"/>
              <a:t> is mi, then the block </a:t>
            </a:r>
            <a:r>
              <a:rPr lang="en-US" dirty="0" err="1"/>
              <a:t>cki</a:t>
            </a:r>
            <a:r>
              <a:rPr lang="en-US" dirty="0"/>
              <a:t> is not changed; otherwise one of its bits is changed.</a:t>
            </a:r>
            <a:endParaRPr lang="en-IN" dirty="0"/>
          </a:p>
          <a:p>
            <a:pPr lvl="0"/>
            <a:r>
              <a:rPr lang="en-US" dirty="0"/>
              <a:t>Substitution in binary images. If image ci has more (less) black pixels than white pixels and mi = 1 (mi = 0), then ci is not changed; otherwise the portion of black and white pixels is changed (by making changes at those pixels that are neighbors of pixels of the opposite color).</a:t>
            </a:r>
            <a:endParaRPr lang="en-IN" dirty="0"/>
          </a:p>
          <a:p>
            <a:pPr lvl="0"/>
            <a:r>
              <a:rPr lang="en-US" dirty="0"/>
              <a:t>Substitution in unused or reserved space in computer systems.</a:t>
            </a:r>
            <a:endParaRPr lang="en-IN" dirty="0"/>
          </a:p>
          <a:p>
            <a:endParaRPr lang="en-IN" dirty="0"/>
          </a:p>
        </p:txBody>
      </p:sp>
    </p:spTree>
    <p:extLst>
      <p:ext uri="{BB962C8B-B14F-4D97-AF65-F5344CB8AC3E}">
        <p14:creationId xmlns:p14="http://schemas.microsoft.com/office/powerpoint/2010/main" val="1183823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rgbClr val="002060"/>
                </a:solidFill>
              </a:rPr>
              <a:t>Introduction-Product Functions</a:t>
            </a:r>
            <a:endParaRPr lang="en-IN" dirty="0"/>
          </a:p>
        </p:txBody>
      </p:sp>
      <p:sp>
        <p:nvSpPr>
          <p:cNvPr id="3" name="Content Placeholder 2"/>
          <p:cNvSpPr>
            <a:spLocks noGrp="1"/>
          </p:cNvSpPr>
          <p:nvPr>
            <p:ph idx="1"/>
          </p:nvPr>
        </p:nvSpPr>
        <p:spPr/>
        <p:txBody>
          <a:bodyPr/>
          <a:lstStyle/>
          <a:p>
            <a:r>
              <a:rPr lang="en-US" dirty="0"/>
              <a:t>In </a:t>
            </a:r>
            <a:r>
              <a:rPr lang="en-US" dirty="0" smtClean="0"/>
              <a:t>Image </a:t>
            </a:r>
            <a:r>
              <a:rPr lang="en-US" dirty="0"/>
              <a:t>S</a:t>
            </a:r>
            <a:r>
              <a:rPr lang="en-US" dirty="0" smtClean="0"/>
              <a:t>teganography </a:t>
            </a:r>
            <a:r>
              <a:rPr lang="en-US" dirty="0"/>
              <a:t>the Exclusive-OR operation is performed on the last significant bit of the data in all three planes RGB since the mechanism is being performed in colored image.</a:t>
            </a:r>
            <a:endParaRPr lang="en-IN" dirty="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16184362"/>
              </p:ext>
            </p:extLst>
          </p:nvPr>
        </p:nvGraphicFramePr>
        <p:xfrm>
          <a:off x="1446663" y="3487896"/>
          <a:ext cx="6391936" cy="2121335"/>
        </p:xfrm>
        <a:graphic>
          <a:graphicData uri="http://schemas.openxmlformats.org/drawingml/2006/table">
            <a:tbl>
              <a:tblPr firstRow="1" firstCol="1" bandRow="1">
                <a:tableStyleId>{5C22544A-7EE6-4342-B048-85BDC9FD1C3A}</a:tableStyleId>
              </a:tblPr>
              <a:tblGrid>
                <a:gridCol w="2130409"/>
                <a:gridCol w="2130409"/>
                <a:gridCol w="2131118"/>
              </a:tblGrid>
              <a:tr h="424267">
                <a:tc>
                  <a:txBody>
                    <a:bodyPr/>
                    <a:lstStyle/>
                    <a:p>
                      <a:pPr algn="r">
                        <a:lnSpc>
                          <a:spcPct val="115000"/>
                        </a:lnSpc>
                        <a:spcAft>
                          <a:spcPts val="0"/>
                        </a:spcAft>
                      </a:pPr>
                      <a:r>
                        <a:rPr lang="en-IN" sz="1400" dirty="0">
                          <a:effectLst/>
                        </a:rPr>
                        <a:t>Input 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IN" sz="1400">
                          <a:effectLst/>
                        </a:rPr>
                        <a:t>Input 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IN" sz="1400">
                          <a:effectLst/>
                        </a:rPr>
                        <a:t>Output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4267">
                <a:tc>
                  <a:txBody>
                    <a:bodyPr/>
                    <a:lstStyle/>
                    <a:p>
                      <a:pPr algn="r">
                        <a:lnSpc>
                          <a:spcPct val="115000"/>
                        </a:lnSpc>
                        <a:spcAft>
                          <a:spcPts val="0"/>
                        </a:spcAft>
                      </a:pPr>
                      <a:r>
                        <a:rPr lang="en-IN" sz="14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IN" sz="14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IN" sz="14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4267">
                <a:tc>
                  <a:txBody>
                    <a:bodyPr/>
                    <a:lstStyle/>
                    <a:p>
                      <a:pPr algn="r">
                        <a:lnSpc>
                          <a:spcPct val="115000"/>
                        </a:lnSpc>
                        <a:spcAft>
                          <a:spcPts val="0"/>
                        </a:spcAft>
                      </a:pPr>
                      <a:r>
                        <a:rPr lang="en-IN" sz="14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IN"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IN"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4267">
                <a:tc>
                  <a:txBody>
                    <a:bodyPr/>
                    <a:lstStyle/>
                    <a:p>
                      <a:pPr algn="r">
                        <a:lnSpc>
                          <a:spcPct val="115000"/>
                        </a:lnSpc>
                        <a:spcAft>
                          <a:spcPts val="0"/>
                        </a:spcAft>
                      </a:pPr>
                      <a:r>
                        <a:rPr lang="en-IN"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IN" sz="14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IN"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4267">
                <a:tc>
                  <a:txBody>
                    <a:bodyPr/>
                    <a:lstStyle/>
                    <a:p>
                      <a:pPr algn="r">
                        <a:lnSpc>
                          <a:spcPct val="115000"/>
                        </a:lnSpc>
                        <a:spcAft>
                          <a:spcPts val="0"/>
                        </a:spcAft>
                      </a:pPr>
                      <a:r>
                        <a:rPr lang="en-IN"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IN"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IN" sz="14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131190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rgbClr val="002060"/>
                </a:solidFill>
              </a:rPr>
              <a:t>Introduction-Software Interfaces</a:t>
            </a:r>
            <a:endParaRPr lang="en-IN" dirty="0">
              <a:solidFill>
                <a:srgbClr val="002060"/>
              </a:solidFill>
            </a:endParaRPr>
          </a:p>
        </p:txBody>
      </p:sp>
      <p:sp>
        <p:nvSpPr>
          <p:cNvPr id="3" name="Content Placeholder 2"/>
          <p:cNvSpPr>
            <a:spLocks noGrp="1"/>
          </p:cNvSpPr>
          <p:nvPr>
            <p:ph idx="1"/>
          </p:nvPr>
        </p:nvSpPr>
        <p:spPr/>
        <p:txBody>
          <a:bodyPr>
            <a:normAutofit/>
          </a:bodyPr>
          <a:lstStyle/>
          <a:p>
            <a:pPr lvl="0"/>
            <a:r>
              <a:rPr lang="en-IN" sz="2000" b="1" dirty="0"/>
              <a:t>Client on Internet: </a:t>
            </a:r>
            <a:r>
              <a:rPr lang="en-IN" sz="2000" dirty="0"/>
              <a:t>Web Browser, Operating System (Windows 7, 8 and all other compatible operating systems)</a:t>
            </a:r>
          </a:p>
          <a:p>
            <a:pPr lvl="0"/>
            <a:r>
              <a:rPr lang="en-IN" sz="2000" b="1" dirty="0"/>
              <a:t>Client on Intranet: </a:t>
            </a:r>
            <a:r>
              <a:rPr lang="en-IN" sz="2000" dirty="0"/>
              <a:t>Client Software, Web Browser, Operating System (Windows 7, 8 and all other compatible operating systems)</a:t>
            </a:r>
          </a:p>
          <a:p>
            <a:pPr lvl="0"/>
            <a:r>
              <a:rPr lang="en-IN" sz="2000" b="1" dirty="0"/>
              <a:t>Development End: </a:t>
            </a:r>
            <a:r>
              <a:rPr lang="en-IN" sz="2000" dirty="0"/>
              <a:t>MATLAB 2013Rb</a:t>
            </a:r>
          </a:p>
          <a:p>
            <a:pPr lvl="0"/>
            <a:r>
              <a:rPr lang="en-IN" sz="2000" b="1" dirty="0"/>
              <a:t>Tool Box Used: </a:t>
            </a:r>
            <a:r>
              <a:rPr lang="en-IN" sz="2000" dirty="0"/>
              <a:t>Image Processing Toolbox available in MATLAB Version 8.2 with all its inherent (built-in) user-defined function files</a:t>
            </a:r>
          </a:p>
          <a:p>
            <a:pPr marL="0" indent="0">
              <a:buNone/>
            </a:pPr>
            <a:r>
              <a:rPr lang="en-IN" sz="2000" u="sng" dirty="0" smtClean="0"/>
              <a:t>NOTE:</a:t>
            </a:r>
            <a:r>
              <a:rPr lang="en-IN" sz="2000" dirty="0" smtClean="0"/>
              <a:t> MATLAB should be fully installed with the user of the application</a:t>
            </a:r>
            <a:endParaRPr lang="en-IN" sz="2000" u="sng" dirty="0"/>
          </a:p>
        </p:txBody>
      </p:sp>
    </p:spTree>
    <p:extLst>
      <p:ext uri="{BB962C8B-B14F-4D97-AF65-F5344CB8AC3E}">
        <p14:creationId xmlns:p14="http://schemas.microsoft.com/office/powerpoint/2010/main" val="928803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002060"/>
                </a:solidFill>
              </a:rPr>
              <a:t>Introduction-Hardware </a:t>
            </a:r>
            <a:r>
              <a:rPr lang="en-IN" b="1" i="1" dirty="0">
                <a:solidFill>
                  <a:srgbClr val="002060"/>
                </a:solidFill>
              </a:rPr>
              <a:t>Interfaces</a:t>
            </a:r>
            <a:endParaRPr lang="en-IN" dirty="0"/>
          </a:p>
        </p:txBody>
      </p:sp>
      <p:sp>
        <p:nvSpPr>
          <p:cNvPr id="3" name="Content Placeholder 2"/>
          <p:cNvSpPr>
            <a:spLocks noGrp="1"/>
          </p:cNvSpPr>
          <p:nvPr>
            <p:ph idx="1"/>
          </p:nvPr>
        </p:nvSpPr>
        <p:spPr/>
        <p:txBody>
          <a:bodyPr>
            <a:normAutofit/>
          </a:bodyPr>
          <a:lstStyle/>
          <a:p>
            <a:pPr lvl="1"/>
            <a:r>
              <a:rPr lang="en-IN" sz="2400" dirty="0"/>
              <a:t>Processor: Intel® Core™</a:t>
            </a:r>
            <a:r>
              <a:rPr lang="en-IN" sz="2400" dirty="0" smtClean="0"/>
              <a:t>i5-4200U </a:t>
            </a:r>
            <a:r>
              <a:rPr lang="en-IN" sz="2400" dirty="0"/>
              <a:t>CPU </a:t>
            </a:r>
            <a:r>
              <a:rPr lang="en-IN" sz="2400" dirty="0" smtClean="0"/>
              <a:t>@</a:t>
            </a:r>
            <a:r>
              <a:rPr lang="en-IN" sz="2400" dirty="0" smtClean="0"/>
              <a:t>2.3</a:t>
            </a:r>
            <a:r>
              <a:rPr lang="en-IN" sz="2400" dirty="0" smtClean="0"/>
              <a:t>GHz</a:t>
            </a:r>
            <a:endParaRPr lang="en-IN" sz="2400" dirty="0"/>
          </a:p>
          <a:p>
            <a:pPr lvl="1"/>
            <a:r>
              <a:rPr lang="en-IN" sz="2400" dirty="0"/>
              <a:t>System Type: 64-bit operating system, x64-based processor</a:t>
            </a:r>
          </a:p>
          <a:p>
            <a:pPr lvl="1"/>
            <a:r>
              <a:rPr lang="en-IN" sz="2400" dirty="0"/>
              <a:t>Ram: </a:t>
            </a:r>
            <a:r>
              <a:rPr lang="en-IN" sz="2400" dirty="0" smtClean="0"/>
              <a:t>6GB(5.89 </a:t>
            </a:r>
            <a:r>
              <a:rPr lang="en-IN" sz="2400" dirty="0"/>
              <a:t>GB usable)</a:t>
            </a:r>
          </a:p>
          <a:p>
            <a:pPr lvl="1"/>
            <a:r>
              <a:rPr lang="en-IN" sz="2400" dirty="0"/>
              <a:t>Hard disk: 1TB</a:t>
            </a:r>
          </a:p>
          <a:p>
            <a:pPr lvl="1"/>
            <a:r>
              <a:rPr lang="en-IN" sz="2400" dirty="0"/>
              <a:t>Keyboard: 105 </a:t>
            </a:r>
            <a:r>
              <a:rPr lang="en-IN" sz="2400" dirty="0" smtClean="0"/>
              <a:t>standard</a:t>
            </a:r>
            <a:endParaRPr lang="en-IN" sz="2400" dirty="0"/>
          </a:p>
        </p:txBody>
      </p:sp>
    </p:spTree>
    <p:extLst>
      <p:ext uri="{BB962C8B-B14F-4D97-AF65-F5344CB8AC3E}">
        <p14:creationId xmlns:p14="http://schemas.microsoft.com/office/powerpoint/2010/main" val="3786087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GOALS</a:t>
            </a:r>
            <a:endParaRPr lang="en-IN" sz="3200" dirty="0"/>
          </a:p>
        </p:txBody>
      </p:sp>
      <p:sp>
        <p:nvSpPr>
          <p:cNvPr id="3" name="Content Placeholder 2"/>
          <p:cNvSpPr>
            <a:spLocks noGrp="1"/>
          </p:cNvSpPr>
          <p:nvPr>
            <p:ph idx="1"/>
          </p:nvPr>
        </p:nvSpPr>
        <p:spPr>
          <a:xfrm>
            <a:off x="677334" y="1187355"/>
            <a:ext cx="8596668" cy="4854008"/>
          </a:xfrm>
        </p:spPr>
        <p:txBody>
          <a:bodyPr>
            <a:normAutofit/>
          </a:bodyPr>
          <a:lstStyle/>
          <a:p>
            <a:pPr lvl="0"/>
            <a:r>
              <a:rPr lang="en-US" dirty="0"/>
              <a:t>It should be capable of distinguishing the authorized and un-authorized users.</a:t>
            </a:r>
            <a:endParaRPr lang="en-IN" dirty="0"/>
          </a:p>
          <a:p>
            <a:pPr lvl="0"/>
            <a:r>
              <a:rPr lang="en-US" dirty="0"/>
              <a:t>It should be capable of embedding text message into image file, audio file and video file.</a:t>
            </a:r>
            <a:endParaRPr lang="en-IN" dirty="0"/>
          </a:p>
          <a:p>
            <a:pPr lvl="0"/>
            <a:r>
              <a:rPr lang="en-US" dirty="0" smtClean="0"/>
              <a:t>On </a:t>
            </a:r>
            <a:r>
              <a:rPr lang="en-US" dirty="0"/>
              <a:t>embedding the message, the format and look of the image, audio, video should not be distorted.</a:t>
            </a:r>
            <a:endParaRPr lang="en-IN" dirty="0"/>
          </a:p>
          <a:p>
            <a:pPr lvl="0"/>
            <a:r>
              <a:rPr lang="en-US" dirty="0"/>
              <a:t>Reverse to embedding the message, it should also retrieve the message from image/audio/video file as it was embedded.</a:t>
            </a:r>
            <a:endParaRPr lang="en-IN" dirty="0"/>
          </a:p>
          <a:p>
            <a:pPr lvl="0"/>
            <a:r>
              <a:rPr lang="en-US" dirty="0"/>
              <a:t>After embedding the message, it should retrieve the message from the file in the same format in which the message was previously embedded.</a:t>
            </a:r>
            <a:endParaRPr lang="en-IN" dirty="0"/>
          </a:p>
          <a:p>
            <a:pPr lvl="0"/>
            <a:r>
              <a:rPr lang="en-US" dirty="0"/>
              <a:t>It should also decrypt the message which was encrypted by the sender.</a:t>
            </a:r>
            <a:endParaRPr lang="en-IN" dirty="0"/>
          </a:p>
          <a:p>
            <a:pPr lvl="0"/>
            <a:r>
              <a:rPr lang="en-US" dirty="0" smtClean="0"/>
              <a:t>It </a:t>
            </a:r>
            <a:r>
              <a:rPr lang="en-US" dirty="0"/>
              <a:t>should be capable of embedding the whole text file into the image file, audio file and the video file, so that user could be able to embed large message in the form of text file.</a:t>
            </a:r>
            <a:endParaRPr lang="en-IN" dirty="0"/>
          </a:p>
          <a:p>
            <a:endParaRPr lang="en-IN" dirty="0"/>
          </a:p>
        </p:txBody>
      </p:sp>
    </p:spTree>
    <p:extLst>
      <p:ext uri="{BB962C8B-B14F-4D97-AF65-F5344CB8AC3E}">
        <p14:creationId xmlns:p14="http://schemas.microsoft.com/office/powerpoint/2010/main" val="1658711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GOALS</a:t>
            </a:r>
            <a:endParaRPr lang="en-IN" sz="3200" dirty="0"/>
          </a:p>
        </p:txBody>
      </p:sp>
      <p:sp>
        <p:nvSpPr>
          <p:cNvPr id="3" name="Content Placeholder 2"/>
          <p:cNvSpPr>
            <a:spLocks noGrp="1"/>
          </p:cNvSpPr>
          <p:nvPr>
            <p:ph idx="1"/>
          </p:nvPr>
        </p:nvSpPr>
        <p:spPr>
          <a:xfrm>
            <a:off x="677334" y="1528549"/>
            <a:ext cx="8596668" cy="4512813"/>
          </a:xfrm>
        </p:spPr>
        <p:txBody>
          <a:bodyPr>
            <a:normAutofit/>
          </a:bodyPr>
          <a:lstStyle/>
          <a:p>
            <a:pPr lvl="0"/>
            <a:r>
              <a:rPr lang="en-US" dirty="0"/>
              <a:t>The format of data in file should not change during the process of transfer.</a:t>
            </a:r>
            <a:endParaRPr lang="en-IN" dirty="0"/>
          </a:p>
          <a:p>
            <a:pPr lvl="0"/>
            <a:r>
              <a:rPr lang="en-US" dirty="0"/>
              <a:t>When the file is embedded in the image file, audio, video the visual interface of the file holding the file should not change.</a:t>
            </a:r>
            <a:endParaRPr lang="en-IN" dirty="0"/>
          </a:p>
          <a:p>
            <a:pPr lvl="0"/>
            <a:r>
              <a:rPr lang="en-US" dirty="0"/>
              <a:t>Before embedding the file, the data of the file should be encrypted.</a:t>
            </a:r>
            <a:endParaRPr lang="en-IN" dirty="0"/>
          </a:p>
          <a:p>
            <a:pPr lvl="0"/>
            <a:r>
              <a:rPr lang="en-US" dirty="0"/>
              <a:t>It should also decrypt the content of the file which was encrypted by the sender.</a:t>
            </a:r>
            <a:endParaRPr lang="en-IN" dirty="0"/>
          </a:p>
          <a:p>
            <a:pPr lvl="0"/>
            <a:r>
              <a:rPr lang="en-US" dirty="0"/>
              <a:t>After retrieving the file from the image, audio, video file which holds the message the format of the image, audio, video file should not change.</a:t>
            </a:r>
            <a:endParaRPr lang="en-IN" dirty="0"/>
          </a:p>
          <a:p>
            <a:pPr lvl="0"/>
            <a:r>
              <a:rPr lang="en-US" dirty="0" smtClean="0"/>
              <a:t>Since </a:t>
            </a:r>
            <a:r>
              <a:rPr lang="en-US" dirty="0"/>
              <a:t>this software is responsible for the data security, the software should be safe enough that it does not get misused.</a:t>
            </a:r>
            <a:endParaRPr lang="en-IN" dirty="0"/>
          </a:p>
          <a:p>
            <a:endParaRPr lang="en-IN" dirty="0"/>
          </a:p>
        </p:txBody>
      </p:sp>
    </p:spTree>
    <p:extLst>
      <p:ext uri="{BB962C8B-B14F-4D97-AF65-F5344CB8AC3E}">
        <p14:creationId xmlns:p14="http://schemas.microsoft.com/office/powerpoint/2010/main" val="1595705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PERFORMANCE REQUIREMENTS</a:t>
            </a:r>
            <a:endParaRPr lang="en-IN" dirty="0"/>
          </a:p>
        </p:txBody>
      </p:sp>
      <p:sp>
        <p:nvSpPr>
          <p:cNvPr id="3" name="Content Placeholder 2"/>
          <p:cNvSpPr>
            <a:spLocks noGrp="1"/>
          </p:cNvSpPr>
          <p:nvPr>
            <p:ph idx="1"/>
          </p:nvPr>
        </p:nvSpPr>
        <p:spPr>
          <a:xfrm>
            <a:off x="677334" y="1678675"/>
            <a:ext cx="8596668" cy="4362687"/>
          </a:xfrm>
        </p:spPr>
        <p:txBody>
          <a:bodyPr>
            <a:normAutofit/>
          </a:bodyPr>
          <a:lstStyle/>
          <a:p>
            <a:r>
              <a:rPr lang="en-IN" dirty="0" smtClean="0"/>
              <a:t>The </a:t>
            </a:r>
            <a:r>
              <a:rPr lang="en-IN" dirty="0"/>
              <a:t>imperceptibility of the product image should be maintained in order to make it indistinguishable with the original image</a:t>
            </a:r>
            <a:r>
              <a:rPr lang="en-IN" dirty="0" smtClean="0"/>
              <a:t>.</a:t>
            </a:r>
            <a:endParaRPr lang="en-IN" dirty="0"/>
          </a:p>
          <a:p>
            <a:pPr lvl="0"/>
            <a:r>
              <a:rPr lang="en-IN" dirty="0"/>
              <a:t>The PSNR values for the output image should be considerable enough and noise other types of distortions should not be detected in the image unless it has been simulated</a:t>
            </a:r>
            <a:r>
              <a:rPr lang="en-IN" dirty="0" smtClean="0"/>
              <a:t>.</a:t>
            </a:r>
            <a:endParaRPr lang="en-IN" dirty="0"/>
          </a:p>
          <a:p>
            <a:pPr lvl="0"/>
            <a:r>
              <a:rPr lang="en-IN" dirty="0"/>
              <a:t>The image should be robust to the general type of compression attacks protecting its information at all costs</a:t>
            </a:r>
            <a:r>
              <a:rPr lang="en-IN" dirty="0" smtClean="0"/>
              <a:t>.</a:t>
            </a:r>
            <a:r>
              <a:rPr lang="en-IN" dirty="0"/>
              <a:t> </a:t>
            </a:r>
          </a:p>
          <a:p>
            <a:pPr lvl="0"/>
            <a:r>
              <a:rPr lang="en-IN" dirty="0"/>
              <a:t>In the process of steganography maximum number of text files, image files, audio files etc. must be embedded into the original image data to ensure the capacity of the system and its capabilities </a:t>
            </a:r>
          </a:p>
          <a:p>
            <a:endParaRPr lang="en-IN" dirty="0"/>
          </a:p>
        </p:txBody>
      </p:sp>
    </p:spTree>
    <p:extLst>
      <p:ext uri="{BB962C8B-B14F-4D97-AF65-F5344CB8AC3E}">
        <p14:creationId xmlns:p14="http://schemas.microsoft.com/office/powerpoint/2010/main" val="2480966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EXPERIMENTAL RESULTS</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131557" y="1691735"/>
            <a:ext cx="4544705" cy="3180516"/>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20734" y="1748099"/>
            <a:ext cx="4610824" cy="3124152"/>
          </a:xfrm>
          <a:prstGeom prst="rect">
            <a:avLst/>
          </a:prstGeom>
        </p:spPr>
      </p:pic>
      <p:sp>
        <p:nvSpPr>
          <p:cNvPr id="6" name="Rectangle 5"/>
          <p:cNvSpPr/>
          <p:nvPr/>
        </p:nvSpPr>
        <p:spPr>
          <a:xfrm>
            <a:off x="5821584" y="5139478"/>
            <a:ext cx="3164649" cy="461665"/>
          </a:xfrm>
          <a:prstGeom prst="rect">
            <a:avLst/>
          </a:prstGeom>
        </p:spPr>
        <p:txBody>
          <a:bodyPr wrap="none">
            <a:spAutoFit/>
          </a:bodyPr>
          <a:lstStyle/>
          <a:p>
            <a:r>
              <a:rPr lang="en-IN" sz="2400" dirty="0">
                <a:latin typeface="Times New Roman" panose="02020603050405020304" pitchFamily="18" charset="0"/>
                <a:ea typeface="Calibri" panose="020F0502020204030204" pitchFamily="34" charset="0"/>
              </a:rPr>
              <a:t> Steganographed Image </a:t>
            </a:r>
            <a:endParaRPr lang="en-IN" sz="2400" dirty="0"/>
          </a:p>
        </p:txBody>
      </p:sp>
      <p:sp>
        <p:nvSpPr>
          <p:cNvPr id="7" name="Rectangle 6"/>
          <p:cNvSpPr/>
          <p:nvPr/>
        </p:nvSpPr>
        <p:spPr>
          <a:xfrm>
            <a:off x="2067031" y="5149166"/>
            <a:ext cx="2491321" cy="461665"/>
          </a:xfrm>
          <a:prstGeom prst="rect">
            <a:avLst/>
          </a:prstGeom>
        </p:spPr>
        <p:txBody>
          <a:bodyPr wrap="square">
            <a:spAutoFit/>
          </a:bodyPr>
          <a:lstStyle/>
          <a:p>
            <a:r>
              <a:rPr lang="en-IN" sz="2400" dirty="0">
                <a:latin typeface="Times New Roman" panose="02020603050405020304" pitchFamily="18" charset="0"/>
                <a:ea typeface="Calibri" panose="020F0502020204030204" pitchFamily="34" charset="0"/>
              </a:rPr>
              <a:t>Original Image</a:t>
            </a:r>
            <a:endParaRPr lang="en-IN" sz="2400" dirty="0"/>
          </a:p>
        </p:txBody>
      </p:sp>
    </p:spTree>
    <p:extLst>
      <p:ext uri="{BB962C8B-B14F-4D97-AF65-F5344CB8AC3E}">
        <p14:creationId xmlns:p14="http://schemas.microsoft.com/office/powerpoint/2010/main" val="2655451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EXPERIMENTAL RESULTS</a:t>
            </a:r>
          </a:p>
        </p:txBody>
      </p:sp>
      <p:sp>
        <p:nvSpPr>
          <p:cNvPr id="5" name="Rectangle 4"/>
          <p:cNvSpPr/>
          <p:nvPr/>
        </p:nvSpPr>
        <p:spPr>
          <a:xfrm>
            <a:off x="2165176" y="1466586"/>
            <a:ext cx="5027194" cy="589585"/>
          </a:xfrm>
          <a:prstGeom prst="rect">
            <a:avLst/>
          </a:prstGeom>
        </p:spPr>
        <p:txBody>
          <a:bodyPr wrap="square">
            <a:spAutoFit/>
          </a:bodyPr>
          <a:lstStyle/>
          <a:p>
            <a:pPr>
              <a:lnSpc>
                <a:spcPct val="106000"/>
              </a:lnSpc>
              <a:spcAft>
                <a:spcPts val="800"/>
              </a:spcAft>
            </a:pPr>
            <a:r>
              <a:rPr lang="en-IN" sz="32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Files that were encrypted</a:t>
            </a:r>
            <a:endParaRPr lang="en-IN" sz="32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5718" y="2160588"/>
            <a:ext cx="7275333" cy="4697412"/>
          </a:xfrm>
        </p:spPr>
      </p:pic>
    </p:spTree>
    <p:extLst>
      <p:ext uri="{BB962C8B-B14F-4D97-AF65-F5344CB8AC3E}">
        <p14:creationId xmlns:p14="http://schemas.microsoft.com/office/powerpoint/2010/main" val="2372605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831" y="145578"/>
            <a:ext cx="8596668" cy="1320800"/>
          </a:xfrm>
        </p:spPr>
        <p:txBody>
          <a:bodyPr/>
          <a:lstStyle/>
          <a:p>
            <a:r>
              <a:rPr lang="en-IN" b="1" i="1" dirty="0">
                <a:solidFill>
                  <a:srgbClr val="002060"/>
                </a:solidFill>
              </a:rPr>
              <a:t>Technologies And Softwares Used</a:t>
            </a:r>
            <a:endParaRPr lang="en-IN" dirty="0">
              <a:solidFill>
                <a:srgbClr val="002060"/>
              </a:solidFill>
            </a:endParaRPr>
          </a:p>
        </p:txBody>
      </p:sp>
      <p:sp>
        <p:nvSpPr>
          <p:cNvPr id="3" name="Content Placeholder 2"/>
          <p:cNvSpPr>
            <a:spLocks noGrp="1"/>
          </p:cNvSpPr>
          <p:nvPr>
            <p:ph idx="1"/>
          </p:nvPr>
        </p:nvSpPr>
        <p:spPr>
          <a:xfrm>
            <a:off x="382136" y="1023583"/>
            <a:ext cx="9362363" cy="5554638"/>
          </a:xfrm>
        </p:spPr>
        <p:txBody>
          <a:bodyPr>
            <a:normAutofit fontScale="92500" lnSpcReduction="10000"/>
          </a:bodyPr>
          <a:lstStyle/>
          <a:p>
            <a:pPr marL="0" indent="0">
              <a:buNone/>
            </a:pPr>
            <a:r>
              <a:rPr lang="en-IN" b="1" dirty="0"/>
              <a:t>MATLAB©:</a:t>
            </a:r>
            <a:endParaRPr lang="en-IN" dirty="0"/>
          </a:p>
          <a:p>
            <a:r>
              <a:rPr lang="en-IN" dirty="0"/>
              <a:t>Once the program starts, the MATLAB desktop window opens. The window contains four smaller windows: the Command Window, the Current Folder Window, the Workspace Window, and the Command History Window. This is the default view that shows four of the various windows of MATLAB. </a:t>
            </a:r>
            <a:r>
              <a:rPr lang="en-IN" dirty="0" smtClean="0"/>
              <a:t>The </a:t>
            </a:r>
            <a:r>
              <a:rPr lang="en-IN" dirty="0"/>
              <a:t>Start button on the lower left side can be used to access MATLAB tools and features.</a:t>
            </a:r>
          </a:p>
          <a:p>
            <a:r>
              <a:rPr lang="en-IN" b="1" dirty="0" smtClean="0"/>
              <a:t>Command </a:t>
            </a:r>
            <a:r>
              <a:rPr lang="en-IN" b="1" dirty="0"/>
              <a:t>Window:</a:t>
            </a:r>
            <a:r>
              <a:rPr lang="en-IN" dirty="0"/>
              <a:t> The Command Window is MATLAB’s main window and opens when MATLAB is started. It is convenient to have the Command Window as the only visible window, and this can be done by either closing all the other windows (click on the x at the top right-hand side of the window you want to close) or by first selecting the Desktop Layout in the Desktop menu, and then selecting Command Window Only from the submenu that opens</a:t>
            </a:r>
            <a:r>
              <a:rPr lang="en-IN" dirty="0" smtClean="0"/>
              <a:t>.</a:t>
            </a:r>
            <a:endParaRPr lang="en-IN" dirty="0"/>
          </a:p>
          <a:p>
            <a:r>
              <a:rPr lang="en-IN" b="1" dirty="0"/>
              <a:t>Figure Window:</a:t>
            </a:r>
            <a:r>
              <a:rPr lang="en-IN" dirty="0"/>
              <a:t> The Figure Window opens automatically when graphics commands are executed, and contains graphs created by these commands</a:t>
            </a:r>
            <a:r>
              <a:rPr lang="en-IN" dirty="0" smtClean="0"/>
              <a:t>.</a:t>
            </a:r>
            <a:endParaRPr lang="en-IN" dirty="0"/>
          </a:p>
          <a:p>
            <a:r>
              <a:rPr lang="en-IN" b="1" dirty="0"/>
              <a:t>Editor Window: </a:t>
            </a:r>
            <a:r>
              <a:rPr lang="en-IN" dirty="0"/>
              <a:t>The Editor Window is used for writing and editing programs. This window is opened from the </a:t>
            </a:r>
            <a:r>
              <a:rPr lang="en-IN" b="1" dirty="0"/>
              <a:t>File </a:t>
            </a:r>
            <a:r>
              <a:rPr lang="en-IN" dirty="0"/>
              <a:t>menu</a:t>
            </a:r>
            <a:r>
              <a:rPr lang="en-IN" dirty="0" smtClean="0"/>
              <a:t>.</a:t>
            </a:r>
            <a:endParaRPr lang="en-IN" dirty="0"/>
          </a:p>
          <a:p>
            <a:r>
              <a:rPr lang="en-IN" b="1" dirty="0"/>
              <a:t>Help Window:</a:t>
            </a:r>
            <a:r>
              <a:rPr lang="en-IN" dirty="0"/>
              <a:t> The Help Window contains help information. This window can be opened from the Help menu in the toolbar of any MATLAB window. The Help Window is interactive and can be used to obtain information on any feature of MATLAB.</a:t>
            </a:r>
          </a:p>
        </p:txBody>
      </p:sp>
    </p:spTree>
    <p:extLst>
      <p:ext uri="{BB962C8B-B14F-4D97-AF65-F5344CB8AC3E}">
        <p14:creationId xmlns:p14="http://schemas.microsoft.com/office/powerpoint/2010/main" val="676831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Steganography</a:t>
            </a:r>
            <a:endParaRPr lang="en-IN" dirty="0"/>
          </a:p>
        </p:txBody>
      </p:sp>
      <p:sp>
        <p:nvSpPr>
          <p:cNvPr id="3" name="Content Placeholder 2"/>
          <p:cNvSpPr>
            <a:spLocks noGrp="1"/>
          </p:cNvSpPr>
          <p:nvPr>
            <p:ph idx="1"/>
          </p:nvPr>
        </p:nvSpPr>
        <p:spPr/>
        <p:txBody>
          <a:bodyPr>
            <a:normAutofit/>
          </a:bodyPr>
          <a:lstStyle/>
          <a:p>
            <a:r>
              <a:rPr lang="en-US" altLang="en-US" sz="2000" b="1" dirty="0">
                <a:solidFill>
                  <a:srgbClr val="002060"/>
                </a:solidFill>
                <a:latin typeface="Garamond" panose="02020404030301010803" pitchFamily="18" charset="0"/>
                <a:cs typeface="Times New Roman" panose="02020603050405020304" pitchFamily="18" charset="0"/>
              </a:rPr>
              <a:t>	In his history of the Persian Wars, Herodotus tells of a messenger who shaved his head and allowed a secret message to be tattooed on his scalp. He waited until his hair grew back. Then he journeyed to where the recipient awaited him and shaved his head again. The message was revealed. It was history’s first use of steganography. </a:t>
            </a:r>
          </a:p>
          <a:p>
            <a:r>
              <a:rPr lang="en-US" altLang="en-US" sz="2000" b="1" dirty="0">
                <a:solidFill>
                  <a:srgbClr val="002060"/>
                </a:solidFill>
                <a:latin typeface="Garamond" panose="02020404030301010803" pitchFamily="18" charset="0"/>
                <a:cs typeface="Times New Roman" panose="02020603050405020304" pitchFamily="18" charset="0"/>
              </a:rPr>
              <a:t>	</a:t>
            </a:r>
            <a:r>
              <a:rPr lang="en-US" altLang="en-US" sz="2000" b="1" dirty="0">
                <a:solidFill>
                  <a:srgbClr val="002060"/>
                </a:solidFill>
                <a:latin typeface="Garamond" panose="02020404030301010803" pitchFamily="18" charset="0"/>
                <a:cs typeface="Tahoma" panose="020B0604030504040204" pitchFamily="34" charset="0"/>
              </a:rPr>
              <a:t>Ancient Romans used to write between lines using invisible ink based on various natural substances such as fruit juices, urine, and milk. Their experience was not forgotten: even nowadays children play spies and write secret messages that appear only when heated.</a:t>
            </a:r>
            <a:endParaRPr lang="en-US" altLang="en-US" sz="2000" b="1" dirty="0">
              <a:solidFill>
                <a:srgbClr val="002060"/>
              </a:solidFill>
              <a:latin typeface="Garamond" panose="02020404030301010803" pitchFamily="18" charset="0"/>
              <a:cs typeface="Times New Roman" panose="02020603050405020304" pitchFamily="18" charset="0"/>
            </a:endParaRPr>
          </a:p>
          <a:p>
            <a:endParaRPr lang="en-US" altLang="en-US" sz="2000" b="1" dirty="0">
              <a:solidFill>
                <a:srgbClr val="002060"/>
              </a:solidFill>
              <a:latin typeface="Garamond" panose="02020404030301010803" pitchFamily="18" charset="0"/>
              <a:cs typeface="Times New Roman" panose="02020603050405020304" pitchFamily="18" charset="0"/>
            </a:endParaRPr>
          </a:p>
          <a:p>
            <a:endParaRPr lang="en-IN" sz="2000" b="1" dirty="0">
              <a:solidFill>
                <a:srgbClr val="002060"/>
              </a:solidFill>
            </a:endParaRPr>
          </a:p>
        </p:txBody>
      </p:sp>
    </p:spTree>
    <p:extLst>
      <p:ext uri="{BB962C8B-B14F-4D97-AF65-F5344CB8AC3E}">
        <p14:creationId xmlns:p14="http://schemas.microsoft.com/office/powerpoint/2010/main" val="2652067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CONCLUSIONS</a:t>
            </a:r>
            <a:endParaRPr lang="en-IN" dirty="0"/>
          </a:p>
        </p:txBody>
      </p:sp>
      <p:sp>
        <p:nvSpPr>
          <p:cNvPr id="3" name="Content Placeholder 2"/>
          <p:cNvSpPr>
            <a:spLocks noGrp="1"/>
          </p:cNvSpPr>
          <p:nvPr>
            <p:ph idx="1"/>
          </p:nvPr>
        </p:nvSpPr>
        <p:spPr>
          <a:xfrm>
            <a:off x="677334" y="1241946"/>
            <a:ext cx="8596668" cy="5254387"/>
          </a:xfrm>
        </p:spPr>
        <p:txBody>
          <a:bodyPr>
            <a:noAutofit/>
          </a:bodyPr>
          <a:lstStyle/>
          <a:p>
            <a:pPr lvl="0"/>
            <a:r>
              <a:rPr lang="en-IN" sz="1700" dirty="0"/>
              <a:t>Multiple data-embedding techniques were explored in the process of implementation and their importance in the field of cyber-security was realized in a generation where information is too fragile and in dire need of protection and security</a:t>
            </a:r>
            <a:r>
              <a:rPr lang="en-IN" sz="1700" dirty="0" smtClean="0"/>
              <a:t>.</a:t>
            </a:r>
            <a:endParaRPr lang="en-IN" sz="1700" dirty="0"/>
          </a:p>
          <a:p>
            <a:pPr lvl="0"/>
            <a:r>
              <a:rPr lang="en-IN" sz="1700" dirty="0"/>
              <a:t>Various intricacies involving digital image processing establishing a strong research foundation to exploring the subject ahead as a major for research prospects</a:t>
            </a:r>
            <a:r>
              <a:rPr lang="en-IN" sz="1700" dirty="0" smtClean="0"/>
              <a:t>.</a:t>
            </a:r>
            <a:endParaRPr lang="en-IN" sz="1700" dirty="0"/>
          </a:p>
          <a:p>
            <a:pPr lvl="0"/>
            <a:r>
              <a:rPr lang="en-IN" sz="1700" dirty="0"/>
              <a:t>This project enabled me to create a clear distinction between two similar data hiding techniques: </a:t>
            </a:r>
            <a:r>
              <a:rPr lang="en-IN" sz="1700" dirty="0" smtClean="0"/>
              <a:t>Steganography &amp; Cryptography. </a:t>
            </a:r>
            <a:r>
              <a:rPr lang="en-IN" sz="1700" dirty="0"/>
              <a:t>Both of these concepts are very confusing to a layman and hence this project is very instructive regarding the two and significant differences between them</a:t>
            </a:r>
            <a:r>
              <a:rPr lang="en-IN" sz="1700" dirty="0" smtClean="0"/>
              <a:t>.</a:t>
            </a:r>
            <a:endParaRPr lang="en-IN" sz="1700" dirty="0"/>
          </a:p>
          <a:p>
            <a:pPr lvl="0"/>
            <a:r>
              <a:rPr lang="en-IN" sz="1700" dirty="0"/>
              <a:t>The ancient implementation of data security and its essentials has been realised in the modern day-generation in the digital image and this project stands out as one of the innumerable practical evidences for it</a:t>
            </a:r>
            <a:r>
              <a:rPr lang="en-IN" sz="1700" dirty="0" smtClean="0"/>
              <a:t>. </a:t>
            </a:r>
            <a:r>
              <a:rPr lang="en-IN" sz="1700" b="1" dirty="0"/>
              <a:t> </a:t>
            </a:r>
            <a:endParaRPr lang="en-IN" sz="1700" dirty="0"/>
          </a:p>
          <a:p>
            <a:pPr marL="0" indent="0">
              <a:buNone/>
            </a:pPr>
            <a:endParaRPr lang="en-IN" sz="1700" dirty="0"/>
          </a:p>
        </p:txBody>
      </p:sp>
    </p:spTree>
    <p:extLst>
      <p:ext uri="{BB962C8B-B14F-4D97-AF65-F5344CB8AC3E}">
        <p14:creationId xmlns:p14="http://schemas.microsoft.com/office/powerpoint/2010/main" val="178077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3267" y="2694380"/>
            <a:ext cx="6837528" cy="923330"/>
          </a:xfrm>
          <a:prstGeom prst="rect">
            <a:avLst/>
          </a:prstGeom>
          <a:noFill/>
        </p:spPr>
        <p:txBody>
          <a:bodyPr wrap="square" lIns="91440" tIns="45720" rIns="91440" bIns="45720">
            <a:spAutoFit/>
          </a:bodyPr>
          <a:lstStyle/>
          <a:p>
            <a:pPr algn="ctr"/>
            <a:r>
              <a:rPr lang="en-US" sz="54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THANK YOU</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2376695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History Of Steganography</a:t>
            </a:r>
          </a:p>
        </p:txBody>
      </p:sp>
      <p:sp>
        <p:nvSpPr>
          <p:cNvPr id="3" name="Content Placeholder 2"/>
          <p:cNvSpPr>
            <a:spLocks noGrp="1"/>
          </p:cNvSpPr>
          <p:nvPr>
            <p:ph idx="1"/>
          </p:nvPr>
        </p:nvSpPr>
        <p:spPr/>
        <p:txBody>
          <a:bodyPr>
            <a:normAutofit/>
          </a:bodyPr>
          <a:lstStyle/>
          <a:p>
            <a:pPr>
              <a:lnSpc>
                <a:spcPct val="90000"/>
              </a:lnSpc>
            </a:pPr>
            <a:r>
              <a:rPr lang="en-US" altLang="en-US" sz="2000" dirty="0" smtClean="0">
                <a:solidFill>
                  <a:srgbClr val="002060"/>
                </a:solidFill>
                <a:cs typeface="Tahoma" panose="020B0604030504040204" pitchFamily="34" charset="0"/>
              </a:rPr>
              <a:t>During </a:t>
            </a:r>
            <a:r>
              <a:rPr lang="en-US" altLang="en-US" sz="2000" dirty="0">
                <a:solidFill>
                  <a:srgbClr val="002060"/>
                </a:solidFill>
                <a:cs typeface="Tahoma" panose="020B0604030504040204" pitchFamily="34" charset="0"/>
              </a:rPr>
              <a:t>the World War II the Germans developed the microdot. </a:t>
            </a:r>
            <a:endParaRPr lang="en-US" altLang="en-US" sz="2000" dirty="0" smtClean="0">
              <a:solidFill>
                <a:srgbClr val="002060"/>
              </a:solidFill>
              <a:cs typeface="Tahoma" panose="020B0604030504040204" pitchFamily="34" charset="0"/>
            </a:endParaRPr>
          </a:p>
          <a:p>
            <a:pPr>
              <a:lnSpc>
                <a:spcPct val="90000"/>
              </a:lnSpc>
            </a:pPr>
            <a:r>
              <a:rPr lang="en-US" altLang="en-US" sz="2000" dirty="0" smtClean="0">
                <a:solidFill>
                  <a:srgbClr val="002060"/>
                </a:solidFill>
                <a:cs typeface="Tahoma" panose="020B0604030504040204" pitchFamily="34" charset="0"/>
              </a:rPr>
              <a:t>A </a:t>
            </a:r>
            <a:r>
              <a:rPr lang="en-US" altLang="en-US" sz="2000" dirty="0">
                <a:solidFill>
                  <a:srgbClr val="002060"/>
                </a:solidFill>
                <a:cs typeface="Tahoma" panose="020B0604030504040204" pitchFamily="34" charset="0"/>
              </a:rPr>
              <a:t>secret message was photographically reduced to the size of a </a:t>
            </a:r>
            <a:r>
              <a:rPr lang="en-US" altLang="en-US" sz="2000" dirty="0" smtClean="0">
                <a:solidFill>
                  <a:srgbClr val="002060"/>
                </a:solidFill>
                <a:cs typeface="Tahoma" panose="020B0604030504040204" pitchFamily="34" charset="0"/>
              </a:rPr>
              <a:t>period, and </a:t>
            </a:r>
            <a:r>
              <a:rPr lang="en-US" altLang="en-US" sz="2000" dirty="0">
                <a:solidFill>
                  <a:srgbClr val="002060"/>
                </a:solidFill>
                <a:cs typeface="Tahoma" panose="020B0604030504040204" pitchFamily="34" charset="0"/>
              </a:rPr>
              <a:t>affixed as the dot for the letter '</a:t>
            </a:r>
            <a:r>
              <a:rPr lang="en-US" altLang="en-US" sz="2000" dirty="0" err="1">
                <a:solidFill>
                  <a:srgbClr val="002060"/>
                </a:solidFill>
                <a:cs typeface="Tahoma" panose="020B0604030504040204" pitchFamily="34" charset="0"/>
              </a:rPr>
              <a:t>i</a:t>
            </a:r>
            <a:r>
              <a:rPr lang="en-US" altLang="en-US" sz="2000" dirty="0">
                <a:solidFill>
                  <a:srgbClr val="002060"/>
                </a:solidFill>
                <a:cs typeface="Tahoma" panose="020B0604030504040204" pitchFamily="34" charset="0"/>
              </a:rPr>
              <a:t>' or other punctuation on a paper containing a written message</a:t>
            </a:r>
            <a:r>
              <a:rPr lang="en-US" altLang="en-US" sz="2000" dirty="0" smtClean="0">
                <a:solidFill>
                  <a:srgbClr val="002060"/>
                </a:solidFill>
                <a:cs typeface="Tahoma" panose="020B0604030504040204" pitchFamily="34" charset="0"/>
              </a:rPr>
              <a:t>.</a:t>
            </a:r>
          </a:p>
          <a:p>
            <a:pPr>
              <a:lnSpc>
                <a:spcPct val="90000"/>
              </a:lnSpc>
            </a:pPr>
            <a:r>
              <a:rPr lang="en-US" altLang="en-US" sz="2000" dirty="0" smtClean="0">
                <a:solidFill>
                  <a:srgbClr val="002060"/>
                </a:solidFill>
                <a:cs typeface="Tahoma" panose="020B0604030504040204" pitchFamily="34" charset="0"/>
              </a:rPr>
              <a:t> </a:t>
            </a:r>
            <a:r>
              <a:rPr lang="en-US" altLang="en-US" sz="2000" dirty="0">
                <a:solidFill>
                  <a:srgbClr val="002060"/>
                </a:solidFill>
                <a:cs typeface="Tahoma" panose="020B0604030504040204" pitchFamily="34" charset="0"/>
              </a:rPr>
              <a:t>Microdots permitted the transmission of large amounts of printed data, including technical drawings, and the fact of the transmission was effectively hidden. </a:t>
            </a:r>
          </a:p>
          <a:p>
            <a:pPr marL="0" indent="0">
              <a:lnSpc>
                <a:spcPct val="90000"/>
              </a:lnSpc>
              <a:buNone/>
            </a:pPr>
            <a:endParaRPr lang="en-US" altLang="en-US" sz="2000" dirty="0">
              <a:solidFill>
                <a:srgbClr val="002060"/>
              </a:solidFill>
              <a:cs typeface="Times New Roman" panose="02020603050405020304" pitchFamily="18" charset="0"/>
            </a:endParaRPr>
          </a:p>
          <a:p>
            <a:endParaRPr lang="en-IN" sz="2000" dirty="0">
              <a:solidFill>
                <a:srgbClr val="002060"/>
              </a:solidFill>
            </a:endParaRPr>
          </a:p>
        </p:txBody>
      </p:sp>
    </p:spTree>
    <p:extLst>
      <p:ext uri="{BB962C8B-B14F-4D97-AF65-F5344CB8AC3E}">
        <p14:creationId xmlns:p14="http://schemas.microsoft.com/office/powerpoint/2010/main" val="277456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rgbClr val="FF0000"/>
                </a:solidFill>
              </a:rPr>
              <a:t> </a:t>
            </a:r>
            <a:r>
              <a:rPr lang="en-IN" i="1" dirty="0">
                <a:solidFill>
                  <a:srgbClr val="002060"/>
                </a:solidFill>
              </a:rPr>
              <a:t>Introduction-Purpose:</a:t>
            </a:r>
            <a:r>
              <a:rPr lang="en-IN" dirty="0">
                <a:solidFill>
                  <a:srgbClr val="002060"/>
                </a:solidFill>
              </a:rPr>
              <a:t/>
            </a:r>
            <a:br>
              <a:rPr lang="en-IN" dirty="0">
                <a:solidFill>
                  <a:srgbClr val="002060"/>
                </a:solidFill>
              </a:rPr>
            </a:br>
            <a:r>
              <a:rPr lang="en-IN" dirty="0">
                <a:solidFill>
                  <a:srgbClr val="002060"/>
                </a:solidFill>
              </a:rPr>
              <a:t> </a:t>
            </a:r>
          </a:p>
        </p:txBody>
      </p:sp>
      <p:sp>
        <p:nvSpPr>
          <p:cNvPr id="3" name="Content Placeholder 2"/>
          <p:cNvSpPr>
            <a:spLocks noGrp="1"/>
          </p:cNvSpPr>
          <p:nvPr>
            <p:ph idx="1"/>
          </p:nvPr>
        </p:nvSpPr>
        <p:spPr/>
        <p:txBody>
          <a:bodyPr>
            <a:normAutofit/>
          </a:bodyPr>
          <a:lstStyle/>
          <a:p>
            <a:r>
              <a:rPr lang="en-IN" dirty="0"/>
              <a:t>One of the most important property of (digital) information is that it is in principle very easy to produce and distribute unlimited number of its copies. </a:t>
            </a:r>
            <a:endParaRPr lang="en-IN" dirty="0" smtClean="0"/>
          </a:p>
          <a:p>
            <a:r>
              <a:rPr lang="en-IN" dirty="0" smtClean="0"/>
              <a:t>This </a:t>
            </a:r>
            <a:r>
              <a:rPr lang="en-IN" dirty="0"/>
              <a:t>might undermine the music, film, book and software industries and therefore it brings a variety of important problems concerning the protection of the intellectual and production rights that badly need to be solved. </a:t>
            </a:r>
            <a:endParaRPr lang="en-IN" dirty="0" smtClean="0"/>
          </a:p>
          <a:p>
            <a:r>
              <a:rPr lang="en-IN" dirty="0" smtClean="0"/>
              <a:t>The </a:t>
            </a:r>
            <a:r>
              <a:rPr lang="en-IN" dirty="0"/>
              <a:t>fact that an unlimited number of perfect copies of text, audio and video data can be illegally produced and distributed requires to study ways of embedding copyright information and serial numbers in audio and video data.</a:t>
            </a:r>
          </a:p>
        </p:txBody>
      </p:sp>
    </p:spTree>
    <p:extLst>
      <p:ext uri="{BB962C8B-B14F-4D97-AF65-F5344CB8AC3E}">
        <p14:creationId xmlns:p14="http://schemas.microsoft.com/office/powerpoint/2010/main" val="3922002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rgbClr val="FF0000"/>
                </a:solidFill>
              </a:rPr>
              <a:t> </a:t>
            </a:r>
            <a:r>
              <a:rPr lang="en-IN" i="1" dirty="0">
                <a:solidFill>
                  <a:srgbClr val="002060"/>
                </a:solidFill>
              </a:rPr>
              <a:t>Introduction-Purpose:</a:t>
            </a:r>
            <a:r>
              <a:rPr lang="en-IN" dirty="0">
                <a:solidFill>
                  <a:srgbClr val="002060"/>
                </a:solidFill>
              </a:rPr>
              <a:t/>
            </a:r>
            <a:br>
              <a:rPr lang="en-IN" dirty="0">
                <a:solidFill>
                  <a:srgbClr val="002060"/>
                </a:solidFill>
              </a:rPr>
            </a:br>
            <a:r>
              <a:rPr lang="en-IN" dirty="0">
                <a:solidFill>
                  <a:srgbClr val="002060"/>
                </a:solidFill>
              </a:rPr>
              <a:t> </a:t>
            </a:r>
            <a:endParaRPr lang="en-IN" dirty="0"/>
          </a:p>
        </p:txBody>
      </p:sp>
      <p:sp>
        <p:nvSpPr>
          <p:cNvPr id="3" name="Content Placeholder 2"/>
          <p:cNvSpPr>
            <a:spLocks noGrp="1"/>
          </p:cNvSpPr>
          <p:nvPr>
            <p:ph idx="1"/>
          </p:nvPr>
        </p:nvSpPr>
        <p:spPr>
          <a:xfrm>
            <a:off x="677334" y="1473959"/>
            <a:ext cx="8596668" cy="4567404"/>
          </a:xfrm>
        </p:spPr>
        <p:txBody>
          <a:bodyPr/>
          <a:lstStyle/>
          <a:p>
            <a:r>
              <a:rPr lang="en-IN" dirty="0" smtClean="0"/>
              <a:t>Steganography is </a:t>
            </a:r>
            <a:r>
              <a:rPr lang="en-IN" dirty="0"/>
              <a:t>main </a:t>
            </a:r>
            <a:r>
              <a:rPr lang="en-IN" dirty="0" smtClean="0"/>
              <a:t>part </a:t>
            </a:r>
            <a:r>
              <a:rPr lang="en-IN" dirty="0"/>
              <a:t>of the fast developing area of information hiding. </a:t>
            </a:r>
            <a:endParaRPr lang="en-IN" dirty="0" smtClean="0"/>
          </a:p>
          <a:p>
            <a:r>
              <a:rPr lang="en-IN" dirty="0" smtClean="0"/>
              <a:t>Data </a:t>
            </a:r>
            <a:r>
              <a:rPr lang="en-IN" dirty="0"/>
              <a:t>security is the essential in the today’s world of internet and networking. In any organization information is critical. </a:t>
            </a:r>
            <a:endParaRPr lang="en-IN" dirty="0" smtClean="0"/>
          </a:p>
          <a:p>
            <a:r>
              <a:rPr lang="en-IN" dirty="0" smtClean="0"/>
              <a:t>In </a:t>
            </a:r>
            <a:r>
              <a:rPr lang="en-IN" dirty="0"/>
              <a:t>today’s world people are ready to spend millions of money in order to ensure high level of information security</a:t>
            </a:r>
            <a:r>
              <a:rPr lang="en-IN" dirty="0" smtClean="0"/>
              <a:t>.</a:t>
            </a:r>
          </a:p>
          <a:p>
            <a:r>
              <a:rPr lang="en-IN" dirty="0"/>
              <a:t> One of the ways to ensure security is to ensure that data is not visible to the hacker. </a:t>
            </a:r>
            <a:endParaRPr lang="en-IN" dirty="0" smtClean="0"/>
          </a:p>
          <a:p>
            <a:r>
              <a:rPr lang="en-IN" dirty="0" smtClean="0"/>
              <a:t>This </a:t>
            </a:r>
            <a:r>
              <a:rPr lang="en-IN" dirty="0"/>
              <a:t>can be done by hiding the message itself behind some other objects. Here we are achieving this data security concept through the technique of </a:t>
            </a:r>
            <a:r>
              <a:rPr lang="en-IN" b="1" dirty="0" smtClean="0"/>
              <a:t>Steganography.</a:t>
            </a:r>
            <a:endParaRPr lang="en-IN" b="1" dirty="0"/>
          </a:p>
        </p:txBody>
      </p:sp>
    </p:spTree>
    <p:extLst>
      <p:ext uri="{BB962C8B-B14F-4D97-AF65-F5344CB8AC3E}">
        <p14:creationId xmlns:p14="http://schemas.microsoft.com/office/powerpoint/2010/main" val="1833891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STEGANOGRAPHY SYSTEM</a:t>
            </a:r>
            <a:endParaRPr lang="en-IN" dirty="0"/>
          </a:p>
        </p:txBody>
      </p:sp>
      <p:pic>
        <p:nvPicPr>
          <p:cNvPr id="4" name="Picture 5" descr="C:\Dokumenty\Gruska\Hotovo\Data\13\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63" y="1666875"/>
            <a:ext cx="8884692" cy="418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776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rgbClr val="002060"/>
                </a:solidFill>
              </a:rPr>
              <a:t>Introduction-Product </a:t>
            </a:r>
            <a:r>
              <a:rPr lang="en-IN" i="1" dirty="0" smtClean="0">
                <a:solidFill>
                  <a:srgbClr val="002060"/>
                </a:solidFill>
              </a:rPr>
              <a:t>Scope</a:t>
            </a:r>
            <a:endParaRPr lang="en-IN" dirty="0">
              <a:solidFill>
                <a:srgbClr val="002060"/>
              </a:solidFill>
            </a:endParaRPr>
          </a:p>
        </p:txBody>
      </p:sp>
      <p:sp>
        <p:nvSpPr>
          <p:cNvPr id="3" name="Content Placeholder 2"/>
          <p:cNvSpPr>
            <a:spLocks noGrp="1"/>
          </p:cNvSpPr>
          <p:nvPr>
            <p:ph idx="1"/>
          </p:nvPr>
        </p:nvSpPr>
        <p:spPr>
          <a:xfrm>
            <a:off x="677334" y="1555845"/>
            <a:ext cx="8596668" cy="4612943"/>
          </a:xfrm>
        </p:spPr>
        <p:txBody>
          <a:bodyPr>
            <a:normAutofit/>
          </a:bodyPr>
          <a:lstStyle/>
          <a:p>
            <a:pPr lvl="0"/>
            <a:r>
              <a:rPr lang="en-IN" dirty="0"/>
              <a:t>It will embed any text data into any other suitable file such as image, audio, video, text file, without actually changing the content of the carrier file</a:t>
            </a:r>
            <a:r>
              <a:rPr lang="en-IN" dirty="0" smtClean="0"/>
              <a:t>.</a:t>
            </a:r>
            <a:endParaRPr lang="en-IN" dirty="0"/>
          </a:p>
          <a:p>
            <a:pPr lvl="0"/>
            <a:r>
              <a:rPr lang="en-IN" dirty="0"/>
              <a:t>It will also allow user to transfer the file containing the information to other machine through LAN</a:t>
            </a:r>
            <a:r>
              <a:rPr lang="en-IN" dirty="0" smtClean="0"/>
              <a:t>.</a:t>
            </a:r>
            <a:endParaRPr lang="en-IN" dirty="0"/>
          </a:p>
          <a:p>
            <a:pPr lvl="0"/>
            <a:r>
              <a:rPr lang="en-IN" dirty="0"/>
              <a:t>Consequently </a:t>
            </a:r>
            <a:r>
              <a:rPr lang="en-IN" dirty="0" smtClean="0"/>
              <a:t>we will </a:t>
            </a:r>
            <a:r>
              <a:rPr lang="en-IN" dirty="0"/>
              <a:t>also retrieve the information from file in which information is embedded</a:t>
            </a:r>
            <a:r>
              <a:rPr lang="en-IN" dirty="0" smtClean="0"/>
              <a:t>.</a:t>
            </a:r>
            <a:endParaRPr lang="en-IN" dirty="0"/>
          </a:p>
          <a:p>
            <a:pPr lvl="0"/>
            <a:r>
              <a:rPr lang="en-IN" dirty="0" smtClean="0"/>
              <a:t>It </a:t>
            </a:r>
            <a:r>
              <a:rPr lang="en-IN" dirty="0"/>
              <a:t>will provide the mechanism to retrieve the text, image and audio file as it was embedded without changing the format or look of the file in which it was embedded</a:t>
            </a:r>
            <a:r>
              <a:rPr lang="en-IN" dirty="0" smtClean="0"/>
              <a:t>.</a:t>
            </a:r>
            <a:r>
              <a:rPr lang="en-IN" dirty="0"/>
              <a:t> </a:t>
            </a:r>
          </a:p>
          <a:p>
            <a:pPr lvl="0"/>
            <a:r>
              <a:rPr lang="en-IN" dirty="0"/>
              <a:t>It will also enable the digital data to embed multiple files simultaneously at the same time and during extraction the same files are retrieved with negligible loss of data and </a:t>
            </a:r>
            <a:r>
              <a:rPr lang="en-IN" dirty="0" smtClean="0"/>
              <a:t>information</a:t>
            </a:r>
            <a:endParaRPr lang="en-IN" dirty="0"/>
          </a:p>
        </p:txBody>
      </p:sp>
    </p:spTree>
    <p:extLst>
      <p:ext uri="{BB962C8B-B14F-4D97-AF65-F5344CB8AC3E}">
        <p14:creationId xmlns:p14="http://schemas.microsoft.com/office/powerpoint/2010/main" val="3687049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rgbClr val="002060"/>
                </a:solidFill>
              </a:rPr>
              <a:t>Introduction-Product Perspective</a:t>
            </a:r>
            <a:endParaRPr lang="en-IN" dirty="0">
              <a:solidFill>
                <a:srgbClr val="002060"/>
              </a:solidFill>
            </a:endParaRPr>
          </a:p>
        </p:txBody>
      </p:sp>
      <p:sp>
        <p:nvSpPr>
          <p:cNvPr id="3" name="Content Placeholder 2"/>
          <p:cNvSpPr>
            <a:spLocks noGrp="1"/>
          </p:cNvSpPr>
          <p:nvPr>
            <p:ph idx="1"/>
          </p:nvPr>
        </p:nvSpPr>
        <p:spPr>
          <a:xfrm>
            <a:off x="677334" y="1433015"/>
            <a:ext cx="8596668" cy="5036024"/>
          </a:xfrm>
        </p:spPr>
        <p:txBody>
          <a:bodyPr>
            <a:normAutofit/>
          </a:bodyPr>
          <a:lstStyle/>
          <a:p>
            <a:r>
              <a:rPr lang="en-US" dirty="0"/>
              <a:t>The advent of the Internet and the wide availability of computers and printers make digital data exchange and transmission a simple task. </a:t>
            </a:r>
            <a:endParaRPr lang="en-US" dirty="0" smtClean="0"/>
          </a:p>
          <a:p>
            <a:endParaRPr lang="en-US" dirty="0" smtClean="0"/>
          </a:p>
          <a:p>
            <a:r>
              <a:rPr lang="en-US" dirty="0" smtClean="0"/>
              <a:t>However</a:t>
            </a:r>
            <a:r>
              <a:rPr lang="en-US" dirty="0"/>
              <a:t>, making digital data accessible to others through networks also creates opportunities for malicious parties to make salable copies of copyrighted content without permission of the content owner. </a:t>
            </a:r>
            <a:endParaRPr lang="en-US" dirty="0" smtClean="0"/>
          </a:p>
          <a:p>
            <a:endParaRPr lang="en-US" dirty="0" smtClean="0"/>
          </a:p>
          <a:p>
            <a:r>
              <a:rPr lang="en-US" dirty="0" smtClean="0"/>
              <a:t>This </a:t>
            </a:r>
            <a:r>
              <a:rPr lang="en-US" dirty="0"/>
              <a:t>raised the need to develop a mechanism which prevents duplication of digital data. </a:t>
            </a:r>
            <a:endParaRPr lang="en-IN" dirty="0"/>
          </a:p>
          <a:p>
            <a:endParaRPr lang="en-US" dirty="0" smtClean="0"/>
          </a:p>
          <a:p>
            <a:r>
              <a:rPr lang="en-US" dirty="0" smtClean="0"/>
              <a:t>Steganography</a:t>
            </a:r>
            <a:r>
              <a:rPr lang="en-US" dirty="0" smtClean="0"/>
              <a:t> </a:t>
            </a:r>
            <a:r>
              <a:rPr lang="en-US" dirty="0"/>
              <a:t>was an excellent solution to this problem. </a:t>
            </a:r>
            <a:endParaRPr lang="en-US" dirty="0" smtClean="0"/>
          </a:p>
          <a:p>
            <a:pPr marL="0" indent="0">
              <a:buNone/>
            </a:pPr>
            <a:endParaRPr lang="en-US" dirty="0" smtClean="0"/>
          </a:p>
          <a:p>
            <a:r>
              <a:rPr lang="en-US" dirty="0" smtClean="0"/>
              <a:t>Various </a:t>
            </a:r>
            <a:r>
              <a:rPr lang="en-US" dirty="0"/>
              <a:t>algorithms have been proposed and researchers are working on new robust techniques to </a:t>
            </a:r>
            <a:r>
              <a:rPr lang="en-US" dirty="0" smtClean="0"/>
              <a:t>prevent </a:t>
            </a:r>
            <a:r>
              <a:rPr lang="en-US" dirty="0" err="1" smtClean="0"/>
              <a:t>steganographed</a:t>
            </a:r>
            <a:r>
              <a:rPr lang="en-US" dirty="0" smtClean="0"/>
              <a:t> </a:t>
            </a:r>
            <a:r>
              <a:rPr lang="en-US" dirty="0"/>
              <a:t>images from different attacks.</a:t>
            </a:r>
            <a:endParaRPr lang="en-IN" dirty="0"/>
          </a:p>
        </p:txBody>
      </p:sp>
    </p:spTree>
    <p:extLst>
      <p:ext uri="{BB962C8B-B14F-4D97-AF65-F5344CB8AC3E}">
        <p14:creationId xmlns:p14="http://schemas.microsoft.com/office/powerpoint/2010/main" val="3791238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rgbClr val="002060"/>
                </a:solidFill>
              </a:rPr>
              <a:t>Introduction-Product Perspective</a:t>
            </a:r>
            <a:endParaRPr lang="en-IN" dirty="0"/>
          </a:p>
        </p:txBody>
      </p:sp>
      <p:sp>
        <p:nvSpPr>
          <p:cNvPr id="3" name="Content Placeholder 2"/>
          <p:cNvSpPr>
            <a:spLocks noGrp="1"/>
          </p:cNvSpPr>
          <p:nvPr>
            <p:ph idx="1"/>
          </p:nvPr>
        </p:nvSpPr>
        <p:spPr>
          <a:xfrm>
            <a:off x="677334" y="1610436"/>
            <a:ext cx="8596668" cy="5145206"/>
          </a:xfrm>
        </p:spPr>
        <p:txBody>
          <a:bodyPr/>
          <a:lstStyle/>
          <a:p>
            <a:r>
              <a:rPr lang="en-US" dirty="0" smtClean="0"/>
              <a:t>My </a:t>
            </a:r>
            <a:r>
              <a:rPr lang="en-US" dirty="0"/>
              <a:t>motive in doing this project has been </a:t>
            </a:r>
            <a:r>
              <a:rPr lang="en-US" dirty="0"/>
              <a:t>to transmission of secure information/confidential information through covert channels is concerned with Image Steganography. </a:t>
            </a:r>
            <a:endParaRPr lang="en-IN" dirty="0"/>
          </a:p>
          <a:p>
            <a:endParaRPr lang="en-US" dirty="0" smtClean="0"/>
          </a:p>
          <a:p>
            <a:endParaRPr lang="en-US" dirty="0"/>
          </a:p>
          <a:p>
            <a:r>
              <a:rPr lang="en-US" dirty="0" smtClean="0"/>
              <a:t>This </a:t>
            </a:r>
            <a:r>
              <a:rPr lang="en-US" dirty="0"/>
              <a:t>discipline of image processing further creates a divagation concerning the field of Steganalysis which is used to detect and decrypt the covert channels and means of communication being used by extremist organizations in their modes of communication.</a:t>
            </a:r>
            <a:endParaRPr lang="en-IN" dirty="0"/>
          </a:p>
          <a:p>
            <a:pPr marL="0" indent="0">
              <a:buNone/>
            </a:pPr>
            <a:endParaRPr lang="en-IN" dirty="0"/>
          </a:p>
        </p:txBody>
      </p:sp>
    </p:spTree>
    <p:extLst>
      <p:ext uri="{BB962C8B-B14F-4D97-AF65-F5344CB8AC3E}">
        <p14:creationId xmlns:p14="http://schemas.microsoft.com/office/powerpoint/2010/main" val="3124959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597</TotalTime>
  <Words>1582</Words>
  <Application>Microsoft Office PowerPoint</Application>
  <PresentationFormat>Widescreen</PresentationFormat>
  <Paragraphs>118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Garamond</vt:lpstr>
      <vt:lpstr>Tahoma</vt:lpstr>
      <vt:lpstr>Times New Roman</vt:lpstr>
      <vt:lpstr>Trebuchet MS</vt:lpstr>
      <vt:lpstr>Wingdings 3</vt:lpstr>
      <vt:lpstr>Facet</vt:lpstr>
      <vt:lpstr>Project Presentation  For   Steganography </vt:lpstr>
      <vt:lpstr>History Of Steganography</vt:lpstr>
      <vt:lpstr>History Of Steganography</vt:lpstr>
      <vt:lpstr> Introduction-Purpose:  </vt:lpstr>
      <vt:lpstr> Introduction-Purpose:  </vt:lpstr>
      <vt:lpstr>STEGANOGRAPHY SYSTEM</vt:lpstr>
      <vt:lpstr>Introduction-Product Scope</vt:lpstr>
      <vt:lpstr>Introduction-Product Perspective</vt:lpstr>
      <vt:lpstr>Introduction-Product Perspective</vt:lpstr>
      <vt:lpstr>Introduction-Product Functions</vt:lpstr>
      <vt:lpstr>Introduction-Product Functions</vt:lpstr>
      <vt:lpstr>Introduction-Software Interfaces</vt:lpstr>
      <vt:lpstr>Introduction-Hardware Interfaces</vt:lpstr>
      <vt:lpstr>GOALS</vt:lpstr>
      <vt:lpstr>GOALS</vt:lpstr>
      <vt:lpstr>PERFORMANCE REQUIREMENTS</vt:lpstr>
      <vt:lpstr>EXPERIMENTAL RESULTS</vt:lpstr>
      <vt:lpstr>EXPERIMENTAL RESULTS</vt:lpstr>
      <vt:lpstr>Technologies And Softwares Used</vt:lpstr>
      <vt:lpstr>CONCLUSIONS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For  LSB Watermarking &amp; Image Steganography</dc:title>
  <dc:creator>Mohana Krishna Polamuri</dc:creator>
  <cp:lastModifiedBy>Mohana Krishna Polamuri</cp:lastModifiedBy>
  <cp:revision>34</cp:revision>
  <dcterms:created xsi:type="dcterms:W3CDTF">2015-08-13T21:09:55Z</dcterms:created>
  <dcterms:modified xsi:type="dcterms:W3CDTF">2016-05-25T20:12:01Z</dcterms:modified>
</cp:coreProperties>
</file>