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 id="2147484003" r:id="rId2"/>
    <p:sldMasterId id="2147484032" r:id="rId3"/>
  </p:sldMasterIdLst>
  <p:sldIdLst>
    <p:sldId id="259" r:id="rId4"/>
    <p:sldId id="260" r:id="rId5"/>
    <p:sldId id="261" r:id="rId6"/>
    <p:sldId id="263" r:id="rId7"/>
    <p:sldId id="262" r:id="rId8"/>
    <p:sldId id="264" r:id="rId9"/>
    <p:sldId id="265"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74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3CAA-5D32-609D-94BA-B4140AAC75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3826E1-36D6-1039-D9EF-931E43801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CFCFA5-A4D7-4A60-099B-B62AC522EA9B}"/>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5" name="Footer Placeholder 4">
            <a:extLst>
              <a:ext uri="{FF2B5EF4-FFF2-40B4-BE49-F238E27FC236}">
                <a16:creationId xmlns:a16="http://schemas.microsoft.com/office/drawing/2014/main" id="{51AAEACA-B517-3FF1-AEBB-1CC4CF787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EF736-0D48-EB76-EB50-2AEA13B8D8FC}"/>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314145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B38E-66BC-18ED-B2CF-D812FFCB84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89647-D57D-97E7-1B40-684CDFCAC0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0D6AB-7EA4-C1BB-2A2B-98DACEDCB917}"/>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5" name="Footer Placeholder 4">
            <a:extLst>
              <a:ext uri="{FF2B5EF4-FFF2-40B4-BE49-F238E27FC236}">
                <a16:creationId xmlns:a16="http://schemas.microsoft.com/office/drawing/2014/main" id="{F5DD5A82-8E32-A68A-B486-93183A328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090E8-368E-172E-F224-C550B22C3C60}"/>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8602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A3930-6853-6823-2776-F26745FD0E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C8E859-DEC6-4A9D-6389-1599894B1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B665E-C81C-FA04-D696-935FAAD2676D}"/>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5" name="Footer Placeholder 4">
            <a:extLst>
              <a:ext uri="{FF2B5EF4-FFF2-40B4-BE49-F238E27FC236}">
                <a16:creationId xmlns:a16="http://schemas.microsoft.com/office/drawing/2014/main" id="{DC45D060-4A80-E8C3-82F5-097B7DA0F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3FC93-B172-BEA4-74EB-0300E56A6B6A}"/>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405035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4032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3258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485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78075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17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9049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4955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00102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2886-0215-A05A-A062-AC75D2A18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C1F9F6-6B7B-CC5D-D61B-35630F34F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FF47DD-FEE5-DE50-1323-D167DE99193C}"/>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5" name="Footer Placeholder 4">
            <a:extLst>
              <a:ext uri="{FF2B5EF4-FFF2-40B4-BE49-F238E27FC236}">
                <a16:creationId xmlns:a16="http://schemas.microsoft.com/office/drawing/2014/main" id="{07EF4606-195D-F760-A245-6DBABF0C4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F9CE6-F96D-760D-A78F-5979BA8BECED}"/>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1539887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1084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31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3592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694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8699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61993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312114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4854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09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884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3060-489C-D0F3-C3DF-8C9AFE2D7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4BC4C-DBAF-E164-5B86-17BD836D9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B0D35-8029-52E7-E056-BE4FC4445FA3}"/>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5" name="Footer Placeholder 4">
            <a:extLst>
              <a:ext uri="{FF2B5EF4-FFF2-40B4-BE49-F238E27FC236}">
                <a16:creationId xmlns:a16="http://schemas.microsoft.com/office/drawing/2014/main" id="{155BE50F-52F4-9DF9-9718-20D92F73DD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07EC7-C3E1-F6FA-3400-2A629E0DC7F7}"/>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2679904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8302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2199996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0519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86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397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3/7/2023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42843002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60685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5315058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575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6171-AF99-9B13-F6B9-25CDC70BF5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D02E68-A730-B7FC-3216-6D97F60147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9D9BF4-C5B7-4145-0B2F-57F4CD620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F0FA08-9C8A-0495-4585-7C8CB24017D9}"/>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6" name="Footer Placeholder 5">
            <a:extLst>
              <a:ext uri="{FF2B5EF4-FFF2-40B4-BE49-F238E27FC236}">
                <a16:creationId xmlns:a16="http://schemas.microsoft.com/office/drawing/2014/main" id="{0497A4A3-AE43-FC5B-D419-09C2A24DDB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AA352-955B-6B6D-26B5-A2C95A0306C0}"/>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15335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C05B-794D-4295-2CFC-27A210AA8F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C70363-6198-BF1C-0FCF-453F011D2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EA112B-639F-E415-0F3B-5D98623BFC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1E7302-904A-2D20-7E7A-4DB7681A0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E59D7-8C1A-DAF5-A946-C59265D41C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7D7890-F93E-9A93-3C0F-27D59C7E2206}"/>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8" name="Footer Placeholder 7">
            <a:extLst>
              <a:ext uri="{FF2B5EF4-FFF2-40B4-BE49-F238E27FC236}">
                <a16:creationId xmlns:a16="http://schemas.microsoft.com/office/drawing/2014/main" id="{7D86255B-BB6E-3F97-ED58-E971D0088D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E2C7CE-441C-137C-2FAE-518915CB3BDB}"/>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180237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A1D2-3196-2959-9E7F-C867ED75FD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D05CC8-277F-D248-E3EB-E97311AC194B}"/>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4" name="Footer Placeholder 3">
            <a:extLst>
              <a:ext uri="{FF2B5EF4-FFF2-40B4-BE49-F238E27FC236}">
                <a16:creationId xmlns:a16="http://schemas.microsoft.com/office/drawing/2014/main" id="{61505FBC-27C9-1BAA-935F-3CFF979678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6866C4-BF63-64FB-54BB-31C7D3AA5081}"/>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261739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71153-A091-F407-CF8D-2241A47FC76D}"/>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3" name="Footer Placeholder 2">
            <a:extLst>
              <a:ext uri="{FF2B5EF4-FFF2-40B4-BE49-F238E27FC236}">
                <a16:creationId xmlns:a16="http://schemas.microsoft.com/office/drawing/2014/main" id="{0E33D6E6-9713-C1DE-9D9A-7962A60B3D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A541A0-7A11-B669-D3B0-0B9E5BCA5491}"/>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273284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8ED8-BE38-F0E4-7A45-2AF3E9DCF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00C703-7C31-9BA1-FE4B-0DAD32A53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4E5C93-1246-A368-489D-96662AE61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B6F76-8A70-DB64-4196-E8DAF2D71C72}"/>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6" name="Footer Placeholder 5">
            <a:extLst>
              <a:ext uri="{FF2B5EF4-FFF2-40B4-BE49-F238E27FC236}">
                <a16:creationId xmlns:a16="http://schemas.microsoft.com/office/drawing/2014/main" id="{F854245F-EA14-CF65-43E8-AD88D7B87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2F276-A46C-85E8-2CCF-769B0B44B7F4}"/>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214329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5252-2C7D-6045-72B3-C6D9A9509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428213-58E2-42C4-98E7-B77CBBB4B6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AA499A-82C5-5FD5-1A6F-4E176DD1D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0FE46-2C6D-017A-C009-DCB7EEEEC007}"/>
              </a:ext>
            </a:extLst>
          </p:cNvPr>
          <p:cNvSpPr>
            <a:spLocks noGrp="1"/>
          </p:cNvSpPr>
          <p:nvPr>
            <p:ph type="dt" sz="half" idx="10"/>
          </p:nvPr>
        </p:nvSpPr>
        <p:spPr/>
        <p:txBody>
          <a:bodyPr/>
          <a:lstStyle/>
          <a:p>
            <a:fld id="{6A086DE8-91C2-4FD2-8E06-383658C8923F}" type="datetimeFigureOut">
              <a:rPr lang="en-IN" smtClean="0"/>
              <a:t>07-03-2023</a:t>
            </a:fld>
            <a:endParaRPr lang="en-IN"/>
          </a:p>
        </p:txBody>
      </p:sp>
      <p:sp>
        <p:nvSpPr>
          <p:cNvPr id="6" name="Footer Placeholder 5">
            <a:extLst>
              <a:ext uri="{FF2B5EF4-FFF2-40B4-BE49-F238E27FC236}">
                <a16:creationId xmlns:a16="http://schemas.microsoft.com/office/drawing/2014/main" id="{68996F4C-4717-1BFB-68BC-7ED15A530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46F4B-FA39-0470-9250-F28518484DCC}"/>
              </a:ext>
            </a:extLst>
          </p:cNvPr>
          <p:cNvSpPr>
            <a:spLocks noGrp="1"/>
          </p:cNvSpPr>
          <p:nvPr>
            <p:ph type="sldNum" sz="quarter" idx="12"/>
          </p:nvPr>
        </p:nvSpPr>
        <p:spPr/>
        <p:txBody>
          <a:bodyPr/>
          <a:lstStyle/>
          <a:p>
            <a:fld id="{6DC48F33-5D0C-428B-AC5A-1C6652B60DB1}" type="slidenum">
              <a:rPr lang="en-IN" smtClean="0"/>
              <a:t>‹#›</a:t>
            </a:fld>
            <a:endParaRPr lang="en-IN"/>
          </a:p>
        </p:txBody>
      </p:sp>
    </p:spTree>
    <p:extLst>
      <p:ext uri="{BB962C8B-B14F-4D97-AF65-F5344CB8AC3E}">
        <p14:creationId xmlns:p14="http://schemas.microsoft.com/office/powerpoint/2010/main" val="288425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39A13-32DC-6ED3-E855-1A2AA1110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9CE3B9-8FB3-E9D9-D106-07339C399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F92F7-3CF9-5C2F-080B-CB343AEAB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86DE8-91C2-4FD2-8E06-383658C8923F}" type="datetimeFigureOut">
              <a:rPr lang="en-IN" smtClean="0"/>
              <a:t>07-03-2023</a:t>
            </a:fld>
            <a:endParaRPr lang="en-IN"/>
          </a:p>
        </p:txBody>
      </p:sp>
      <p:sp>
        <p:nvSpPr>
          <p:cNvPr id="5" name="Footer Placeholder 4">
            <a:extLst>
              <a:ext uri="{FF2B5EF4-FFF2-40B4-BE49-F238E27FC236}">
                <a16:creationId xmlns:a16="http://schemas.microsoft.com/office/drawing/2014/main" id="{7A760142-2592-C9FE-0365-71330DA2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0D6703-C3EF-8FDD-E766-A4CE9F51B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48F33-5D0C-428B-AC5A-1C6652B60DB1}" type="slidenum">
              <a:rPr lang="en-IN" smtClean="0"/>
              <a:t>‹#›</a:t>
            </a:fld>
            <a:endParaRPr lang="en-IN"/>
          </a:p>
        </p:txBody>
      </p:sp>
    </p:spTree>
    <p:extLst>
      <p:ext uri="{BB962C8B-B14F-4D97-AF65-F5344CB8AC3E}">
        <p14:creationId xmlns:p14="http://schemas.microsoft.com/office/powerpoint/2010/main" val="1694076281"/>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1298439"/>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A086DE8-91C2-4FD2-8E06-383658C8923F}" type="datetimeFigureOut">
              <a:rPr lang="en-IN" smtClean="0"/>
              <a:t>07-03-2023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C48F33-5D0C-428B-AC5A-1C6652B60DB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069507"/>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D611-AC98-AD6C-9227-9C6B450CB9C4}"/>
              </a:ext>
            </a:extLst>
          </p:cNvPr>
          <p:cNvSpPr>
            <a:spLocks noGrp="1"/>
          </p:cNvSpPr>
          <p:nvPr>
            <p:ph type="ctrTitle"/>
          </p:nvPr>
        </p:nvSpPr>
        <p:spPr/>
        <p:txBody>
          <a:bodyPr/>
          <a:lstStyle/>
          <a:p>
            <a:r>
              <a:rPr lang="en-IN" dirty="0">
                <a:solidFill>
                  <a:schemeClr val="accent5">
                    <a:lumMod val="50000"/>
                  </a:schemeClr>
                </a:solidFill>
                <a:latin typeface="Times New Roman" panose="02020603050405020304" pitchFamily="18" charset="0"/>
                <a:cs typeface="Times New Roman" panose="02020603050405020304" pitchFamily="18" charset="0"/>
              </a:rPr>
              <a:t>Machine Learning Regression</a:t>
            </a:r>
          </a:p>
        </p:txBody>
      </p:sp>
      <p:sp>
        <p:nvSpPr>
          <p:cNvPr id="3" name="Subtitle 2">
            <a:extLst>
              <a:ext uri="{FF2B5EF4-FFF2-40B4-BE49-F238E27FC236}">
                <a16:creationId xmlns:a16="http://schemas.microsoft.com/office/drawing/2014/main" id="{A95891DD-3D13-376D-8BBC-BD539C4220DB}"/>
              </a:ext>
            </a:extLst>
          </p:cNvPr>
          <p:cNvSpPr>
            <a:spLocks noGrp="1"/>
          </p:cNvSpPr>
          <p:nvPr>
            <p:ph type="subTitle" idx="1"/>
          </p:nvPr>
        </p:nvSpPr>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Boosting Algorithm</a:t>
            </a:r>
          </a:p>
        </p:txBody>
      </p:sp>
    </p:spTree>
    <p:extLst>
      <p:ext uri="{BB962C8B-B14F-4D97-AF65-F5344CB8AC3E}">
        <p14:creationId xmlns:p14="http://schemas.microsoft.com/office/powerpoint/2010/main" val="70577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CF4F05-09D2-EA8A-060C-DF826B5D5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26" y="583146"/>
            <a:ext cx="11521136" cy="53091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Rounded Corners 6">
            <a:extLst>
              <a:ext uri="{FF2B5EF4-FFF2-40B4-BE49-F238E27FC236}">
                <a16:creationId xmlns:a16="http://schemas.microsoft.com/office/drawing/2014/main" id="{155E03CE-55FE-3891-7B2F-E51477D8BA55}"/>
              </a:ext>
            </a:extLst>
          </p:cNvPr>
          <p:cNvSpPr/>
          <p:nvPr/>
        </p:nvSpPr>
        <p:spPr>
          <a:xfrm>
            <a:off x="1698171" y="2883159"/>
            <a:ext cx="3144417" cy="354563"/>
          </a:xfrm>
          <a:prstGeom prst="roundRect">
            <a:avLst/>
          </a:prstGeom>
          <a:solidFill>
            <a:schemeClr val="accent2">
              <a:lumMod val="60000"/>
              <a:lumOff val="40000"/>
            </a:schemeClr>
          </a:solidFill>
          <a:ln>
            <a:solidFill>
              <a:schemeClr val="bg2">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solidFill>
                  <a:schemeClr val="accent1">
                    <a:lumMod val="50000"/>
                  </a:schemeClr>
                </a:solidFill>
                <a:latin typeface="Times New Roman" panose="02020603050405020304" pitchFamily="18" charset="0"/>
                <a:cs typeface="Times New Roman" panose="02020603050405020304" pitchFamily="18" charset="0"/>
              </a:rPr>
              <a:t>Ada Boost</a:t>
            </a:r>
          </a:p>
        </p:txBody>
      </p:sp>
      <p:sp>
        <p:nvSpPr>
          <p:cNvPr id="8" name="Rectangle: Rounded Corners 7">
            <a:extLst>
              <a:ext uri="{FF2B5EF4-FFF2-40B4-BE49-F238E27FC236}">
                <a16:creationId xmlns:a16="http://schemas.microsoft.com/office/drawing/2014/main" id="{4721352A-A4F3-50CF-03B6-FA06DD7B110C}"/>
              </a:ext>
            </a:extLst>
          </p:cNvPr>
          <p:cNvSpPr/>
          <p:nvPr/>
        </p:nvSpPr>
        <p:spPr>
          <a:xfrm>
            <a:off x="1698171" y="3450771"/>
            <a:ext cx="3144417" cy="354563"/>
          </a:xfrm>
          <a:prstGeom prst="roundRect">
            <a:avLst/>
          </a:prstGeom>
          <a:solidFill>
            <a:schemeClr val="accent2">
              <a:lumMod val="60000"/>
              <a:lumOff val="40000"/>
            </a:schemeClr>
          </a:solidFill>
          <a:ln>
            <a:solidFill>
              <a:schemeClr val="bg2">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solidFill>
                  <a:schemeClr val="accent1">
                    <a:lumMod val="50000"/>
                  </a:schemeClr>
                </a:solidFill>
                <a:latin typeface="Times New Roman" panose="02020603050405020304" pitchFamily="18" charset="0"/>
                <a:cs typeface="Times New Roman" panose="02020603050405020304" pitchFamily="18" charset="0"/>
              </a:rPr>
              <a:t>XG Boosting</a:t>
            </a:r>
          </a:p>
        </p:txBody>
      </p:sp>
      <p:sp>
        <p:nvSpPr>
          <p:cNvPr id="9" name="Rectangle: Rounded Corners 8">
            <a:extLst>
              <a:ext uri="{FF2B5EF4-FFF2-40B4-BE49-F238E27FC236}">
                <a16:creationId xmlns:a16="http://schemas.microsoft.com/office/drawing/2014/main" id="{CCB90845-3D94-3519-DDF2-4920B493FD93}"/>
              </a:ext>
            </a:extLst>
          </p:cNvPr>
          <p:cNvSpPr/>
          <p:nvPr/>
        </p:nvSpPr>
        <p:spPr>
          <a:xfrm>
            <a:off x="1698171" y="4018383"/>
            <a:ext cx="3144417" cy="354563"/>
          </a:xfrm>
          <a:prstGeom prst="roundRect">
            <a:avLst/>
          </a:prstGeom>
          <a:solidFill>
            <a:schemeClr val="accent2">
              <a:lumMod val="60000"/>
              <a:lumOff val="40000"/>
            </a:schemeClr>
          </a:solidFill>
          <a:ln>
            <a:solidFill>
              <a:schemeClr val="bg2">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solidFill>
                  <a:schemeClr val="accent1">
                    <a:lumMod val="50000"/>
                  </a:schemeClr>
                </a:solidFill>
                <a:latin typeface="Times New Roman" panose="02020603050405020304" pitchFamily="18" charset="0"/>
                <a:cs typeface="Times New Roman" panose="02020603050405020304" pitchFamily="18" charset="0"/>
              </a:rPr>
              <a:t>LG Boosting</a:t>
            </a:r>
          </a:p>
        </p:txBody>
      </p:sp>
      <p:pic>
        <p:nvPicPr>
          <p:cNvPr id="10" name="Content Placeholder 4">
            <a:extLst>
              <a:ext uri="{FF2B5EF4-FFF2-40B4-BE49-F238E27FC236}">
                <a16:creationId xmlns:a16="http://schemas.microsoft.com/office/drawing/2014/main" id="{D18D455A-67E2-54CB-14A5-61BFF127164A}"/>
              </a:ext>
            </a:extLst>
          </p:cNvPr>
          <p:cNvPicPr>
            <a:picLocks noChangeAspect="1"/>
          </p:cNvPicPr>
          <p:nvPr/>
        </p:nvPicPr>
        <p:blipFill rotWithShape="1">
          <a:blip r:embed="rId2">
            <a:extLst>
              <a:ext uri="{28A0092B-C50C-407E-A947-70E740481C1C}">
                <a14:useLocalDpi xmlns:a14="http://schemas.microsoft.com/office/drawing/2010/main" val="0"/>
              </a:ext>
            </a:extLst>
          </a:blip>
          <a:srcRect t="88078" r="57910"/>
          <a:stretch/>
        </p:blipFill>
        <p:spPr>
          <a:xfrm>
            <a:off x="1203648" y="4585995"/>
            <a:ext cx="4161453" cy="508519"/>
          </a:xfrm>
          <a:prstGeom prst="rect">
            <a:avLst/>
          </a:prstGeom>
        </p:spPr>
      </p:pic>
      <p:sp>
        <p:nvSpPr>
          <p:cNvPr id="11" name="Rectangle: Rounded Corners 10">
            <a:extLst>
              <a:ext uri="{FF2B5EF4-FFF2-40B4-BE49-F238E27FC236}">
                <a16:creationId xmlns:a16="http://schemas.microsoft.com/office/drawing/2014/main" id="{4B48442A-68D3-C910-DB0E-B69DBA2E9CED}"/>
              </a:ext>
            </a:extLst>
          </p:cNvPr>
          <p:cNvSpPr/>
          <p:nvPr/>
        </p:nvSpPr>
        <p:spPr>
          <a:xfrm>
            <a:off x="1268963" y="1639063"/>
            <a:ext cx="3013787" cy="1074575"/>
          </a:xfrm>
          <a:prstGeom prst="roundRect">
            <a:avLst/>
          </a:prstGeom>
          <a:solidFill>
            <a:srgbClr val="717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latin typeface="Times New Roman" panose="02020603050405020304" pitchFamily="18" charset="0"/>
                <a:cs typeface="Times New Roman" panose="02020603050405020304" pitchFamily="18" charset="0"/>
              </a:rPr>
              <a:t>Boosting Algorithm</a:t>
            </a:r>
          </a:p>
        </p:txBody>
      </p:sp>
    </p:spTree>
    <p:extLst>
      <p:ext uri="{BB962C8B-B14F-4D97-AF65-F5344CB8AC3E}">
        <p14:creationId xmlns:p14="http://schemas.microsoft.com/office/powerpoint/2010/main" val="13360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F969-ED5E-F5A7-9037-D0CA3F48430F}"/>
              </a:ext>
            </a:extLst>
          </p:cNvPr>
          <p:cNvSpPr>
            <a:spLocks noGrp="1"/>
          </p:cNvSpPr>
          <p:nvPr>
            <p:ph type="title"/>
          </p:nvPr>
        </p:nvSpPr>
        <p:spPr>
          <a:xfrm>
            <a:off x="615821" y="99589"/>
            <a:ext cx="10058400" cy="805079"/>
          </a:xfrm>
        </p:spPr>
        <p:txBody>
          <a:bodyPr/>
          <a:lstStyle/>
          <a:p>
            <a:r>
              <a:rPr lang="en-IN" b="1" dirty="0"/>
              <a:t>Ada Boost</a:t>
            </a:r>
          </a:p>
        </p:txBody>
      </p:sp>
      <p:sp>
        <p:nvSpPr>
          <p:cNvPr id="3" name="Content Placeholder 2">
            <a:extLst>
              <a:ext uri="{FF2B5EF4-FFF2-40B4-BE49-F238E27FC236}">
                <a16:creationId xmlns:a16="http://schemas.microsoft.com/office/drawing/2014/main" id="{69D74E86-69BF-462D-0320-68E81378F234}"/>
              </a:ext>
            </a:extLst>
          </p:cNvPr>
          <p:cNvSpPr>
            <a:spLocks noGrp="1"/>
          </p:cNvSpPr>
          <p:nvPr>
            <p:ph idx="1"/>
          </p:nvPr>
        </p:nvSpPr>
        <p:spPr>
          <a:xfrm>
            <a:off x="1535819" y="828698"/>
            <a:ext cx="10058400" cy="953450"/>
          </a:xfrm>
        </p:spPr>
        <p:txBody>
          <a:bodyPr/>
          <a:lstStyle/>
          <a:p>
            <a:r>
              <a:rPr lang="en-US" b="0" i="0" dirty="0">
                <a:solidFill>
                  <a:srgbClr val="212529"/>
                </a:solidFill>
                <a:effectLst/>
                <a:latin typeface="-apple-system"/>
              </a:rPr>
              <a:t>AdaBoost regressor is a meta-estimator that begins by fitting a regressor on the original dataset and then fits additional copies of the regressor on the same dataset but where the weights of instances are adjusted according to the error of the current prediction.</a:t>
            </a:r>
            <a:endParaRPr lang="en-IN" dirty="0"/>
          </a:p>
        </p:txBody>
      </p:sp>
      <p:pic>
        <p:nvPicPr>
          <p:cNvPr id="4" name="Picture 3">
            <a:extLst>
              <a:ext uri="{FF2B5EF4-FFF2-40B4-BE49-F238E27FC236}">
                <a16:creationId xmlns:a16="http://schemas.microsoft.com/office/drawing/2014/main" id="{95F314A8-915B-ABDC-3DCC-7B241B0E56C5}"/>
              </a:ext>
            </a:extLst>
          </p:cNvPr>
          <p:cNvPicPr>
            <a:picLocks noChangeAspect="1"/>
          </p:cNvPicPr>
          <p:nvPr/>
        </p:nvPicPr>
        <p:blipFill>
          <a:blip r:embed="rId2"/>
          <a:stretch>
            <a:fillRect/>
          </a:stretch>
        </p:blipFill>
        <p:spPr>
          <a:xfrm>
            <a:off x="1445107" y="1782148"/>
            <a:ext cx="9301785" cy="4651938"/>
          </a:xfrm>
          <a:prstGeom prst="rect">
            <a:avLst/>
          </a:prstGeom>
        </p:spPr>
      </p:pic>
    </p:spTree>
    <p:extLst>
      <p:ext uri="{BB962C8B-B14F-4D97-AF65-F5344CB8AC3E}">
        <p14:creationId xmlns:p14="http://schemas.microsoft.com/office/powerpoint/2010/main" val="375081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F969-ED5E-F5A7-9037-D0CA3F48430F}"/>
              </a:ext>
            </a:extLst>
          </p:cNvPr>
          <p:cNvSpPr>
            <a:spLocks noGrp="1"/>
          </p:cNvSpPr>
          <p:nvPr>
            <p:ph type="title"/>
          </p:nvPr>
        </p:nvSpPr>
        <p:spPr>
          <a:xfrm>
            <a:off x="615821" y="657001"/>
            <a:ext cx="10058400" cy="805079"/>
          </a:xfrm>
        </p:spPr>
        <p:txBody>
          <a:bodyPr/>
          <a:lstStyle/>
          <a:p>
            <a:r>
              <a:rPr lang="en-IN" b="1" dirty="0"/>
              <a:t>XG Boosting (or) Gradient Boosting</a:t>
            </a:r>
          </a:p>
        </p:txBody>
      </p:sp>
      <p:sp>
        <p:nvSpPr>
          <p:cNvPr id="3" name="Content Placeholder 2">
            <a:extLst>
              <a:ext uri="{FF2B5EF4-FFF2-40B4-BE49-F238E27FC236}">
                <a16:creationId xmlns:a16="http://schemas.microsoft.com/office/drawing/2014/main" id="{69D74E86-69BF-462D-0320-68E81378F234}"/>
              </a:ext>
            </a:extLst>
          </p:cNvPr>
          <p:cNvSpPr>
            <a:spLocks noGrp="1"/>
          </p:cNvSpPr>
          <p:nvPr>
            <p:ph idx="1"/>
          </p:nvPr>
        </p:nvSpPr>
        <p:spPr>
          <a:xfrm>
            <a:off x="696064" y="2330926"/>
            <a:ext cx="3726646" cy="3351417"/>
          </a:xfrm>
        </p:spPr>
        <p:txBody>
          <a:bodyPr>
            <a:normAutofit/>
          </a:bodyPr>
          <a:lstStyle/>
          <a:p>
            <a:pPr algn="just"/>
            <a:r>
              <a:rPr lang="en-US" b="1" i="0" dirty="0" err="1">
                <a:solidFill>
                  <a:srgbClr val="273239"/>
                </a:solidFill>
                <a:effectLst/>
                <a:latin typeface="urw-din"/>
              </a:rPr>
              <a:t>XGBoost</a:t>
            </a:r>
            <a:r>
              <a:rPr lang="en-US" b="0" i="0" dirty="0">
                <a:solidFill>
                  <a:srgbClr val="273239"/>
                </a:solidFill>
                <a:effectLst/>
                <a:latin typeface="urw-din"/>
              </a:rPr>
              <a:t> is an optimized distributed gradient boosting library designed for efficient and scalable training of machine learning models. It is an ensemble learning method that combines the predictions of multiple weak models to produce a stronger prediction. </a:t>
            </a:r>
            <a:r>
              <a:rPr lang="en-US" b="0" i="0" dirty="0" err="1">
                <a:solidFill>
                  <a:srgbClr val="273239"/>
                </a:solidFill>
                <a:effectLst/>
                <a:latin typeface="urw-din"/>
              </a:rPr>
              <a:t>XGBoost</a:t>
            </a:r>
            <a:r>
              <a:rPr lang="en-US" b="0" i="0" dirty="0">
                <a:solidFill>
                  <a:srgbClr val="273239"/>
                </a:solidFill>
                <a:effectLst/>
                <a:latin typeface="urw-din"/>
              </a:rPr>
              <a:t> stands for “Extreme Gradient Boosting”</a:t>
            </a:r>
            <a:endParaRPr lang="en-IN" dirty="0"/>
          </a:p>
        </p:txBody>
      </p:sp>
      <p:pic>
        <p:nvPicPr>
          <p:cNvPr id="5" name="Picture 4">
            <a:extLst>
              <a:ext uri="{FF2B5EF4-FFF2-40B4-BE49-F238E27FC236}">
                <a16:creationId xmlns:a16="http://schemas.microsoft.com/office/drawing/2014/main" id="{B93BFA5D-1116-399D-FD16-42B325276D71}"/>
              </a:ext>
            </a:extLst>
          </p:cNvPr>
          <p:cNvPicPr>
            <a:picLocks noChangeAspect="1"/>
          </p:cNvPicPr>
          <p:nvPr/>
        </p:nvPicPr>
        <p:blipFill>
          <a:blip r:embed="rId2"/>
          <a:stretch>
            <a:fillRect/>
          </a:stretch>
        </p:blipFill>
        <p:spPr>
          <a:xfrm>
            <a:off x="4823927" y="2174034"/>
            <a:ext cx="7123875" cy="3725739"/>
          </a:xfrm>
          <a:prstGeom prst="rect">
            <a:avLst/>
          </a:prstGeom>
        </p:spPr>
      </p:pic>
    </p:spTree>
    <p:extLst>
      <p:ext uri="{BB962C8B-B14F-4D97-AF65-F5344CB8AC3E}">
        <p14:creationId xmlns:p14="http://schemas.microsoft.com/office/powerpoint/2010/main" val="310713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982CC6-0C2A-C8FB-E518-2A7332568AE9}"/>
              </a:ext>
            </a:extLst>
          </p:cNvPr>
          <p:cNvPicPr>
            <a:picLocks noChangeAspect="1"/>
          </p:cNvPicPr>
          <p:nvPr/>
        </p:nvPicPr>
        <p:blipFill>
          <a:blip r:embed="rId2"/>
          <a:stretch>
            <a:fillRect/>
          </a:stretch>
        </p:blipFill>
        <p:spPr>
          <a:xfrm>
            <a:off x="5029028" y="1801865"/>
            <a:ext cx="6552066" cy="4430984"/>
          </a:xfrm>
          <a:prstGeom prst="rect">
            <a:avLst/>
          </a:prstGeom>
        </p:spPr>
      </p:pic>
      <p:pic>
        <p:nvPicPr>
          <p:cNvPr id="5" name="Picture 4">
            <a:extLst>
              <a:ext uri="{FF2B5EF4-FFF2-40B4-BE49-F238E27FC236}">
                <a16:creationId xmlns:a16="http://schemas.microsoft.com/office/drawing/2014/main" id="{30DE59B0-F883-4E1A-9D88-24051D1ED227}"/>
              </a:ext>
            </a:extLst>
          </p:cNvPr>
          <p:cNvPicPr>
            <a:picLocks noChangeAspect="1"/>
          </p:cNvPicPr>
          <p:nvPr/>
        </p:nvPicPr>
        <p:blipFill>
          <a:blip r:embed="rId3"/>
          <a:stretch>
            <a:fillRect/>
          </a:stretch>
        </p:blipFill>
        <p:spPr>
          <a:xfrm>
            <a:off x="517597" y="3105926"/>
            <a:ext cx="4511431" cy="1822862"/>
          </a:xfrm>
          <a:prstGeom prst="rect">
            <a:avLst/>
          </a:prstGeom>
        </p:spPr>
      </p:pic>
      <p:sp>
        <p:nvSpPr>
          <p:cNvPr id="7" name="Title 1">
            <a:extLst>
              <a:ext uri="{FF2B5EF4-FFF2-40B4-BE49-F238E27FC236}">
                <a16:creationId xmlns:a16="http://schemas.microsoft.com/office/drawing/2014/main" id="{AFF3E64D-98A2-75E0-E571-2AF355F6316C}"/>
              </a:ext>
            </a:extLst>
          </p:cNvPr>
          <p:cNvSpPr>
            <a:spLocks noGrp="1"/>
          </p:cNvSpPr>
          <p:nvPr>
            <p:ph type="title"/>
          </p:nvPr>
        </p:nvSpPr>
        <p:spPr>
          <a:xfrm>
            <a:off x="615821" y="657001"/>
            <a:ext cx="10058400" cy="805079"/>
          </a:xfrm>
        </p:spPr>
        <p:txBody>
          <a:bodyPr/>
          <a:lstStyle/>
          <a:p>
            <a:r>
              <a:rPr lang="en-IN" b="1" dirty="0"/>
              <a:t>XG Boosting (or) Gradient Boosting</a:t>
            </a:r>
          </a:p>
        </p:txBody>
      </p:sp>
    </p:spTree>
    <p:extLst>
      <p:ext uri="{BB962C8B-B14F-4D97-AF65-F5344CB8AC3E}">
        <p14:creationId xmlns:p14="http://schemas.microsoft.com/office/powerpoint/2010/main" val="63230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F969-ED5E-F5A7-9037-D0CA3F48430F}"/>
              </a:ext>
            </a:extLst>
          </p:cNvPr>
          <p:cNvSpPr>
            <a:spLocks noGrp="1"/>
          </p:cNvSpPr>
          <p:nvPr>
            <p:ph type="title"/>
          </p:nvPr>
        </p:nvSpPr>
        <p:spPr>
          <a:xfrm>
            <a:off x="615821" y="657001"/>
            <a:ext cx="10058400" cy="805079"/>
          </a:xfrm>
        </p:spPr>
        <p:txBody>
          <a:bodyPr>
            <a:normAutofit/>
          </a:bodyPr>
          <a:lstStyle/>
          <a:p>
            <a:r>
              <a:rPr lang="en-IN" b="1" dirty="0"/>
              <a:t>LG Boosting</a:t>
            </a:r>
            <a:r>
              <a:rPr lang="en-IN" dirty="0"/>
              <a:t> (</a:t>
            </a:r>
            <a:r>
              <a:rPr lang="en-IN" b="1" i="0" dirty="0">
                <a:solidFill>
                  <a:srgbClr val="273239"/>
                </a:solidFill>
                <a:effectLst/>
                <a:latin typeface="sofia-pro"/>
              </a:rPr>
              <a:t>Light Gradient Boosting)</a:t>
            </a:r>
            <a:endParaRPr lang="en-IN" dirty="0"/>
          </a:p>
        </p:txBody>
      </p:sp>
      <p:sp>
        <p:nvSpPr>
          <p:cNvPr id="3" name="Content Placeholder 2">
            <a:extLst>
              <a:ext uri="{FF2B5EF4-FFF2-40B4-BE49-F238E27FC236}">
                <a16:creationId xmlns:a16="http://schemas.microsoft.com/office/drawing/2014/main" id="{69D74E86-69BF-462D-0320-68E81378F234}"/>
              </a:ext>
            </a:extLst>
          </p:cNvPr>
          <p:cNvSpPr>
            <a:spLocks noGrp="1"/>
          </p:cNvSpPr>
          <p:nvPr>
            <p:ph idx="1"/>
          </p:nvPr>
        </p:nvSpPr>
        <p:spPr>
          <a:xfrm>
            <a:off x="696064" y="2330926"/>
            <a:ext cx="3726646" cy="3351417"/>
          </a:xfrm>
        </p:spPr>
        <p:txBody>
          <a:bodyPr>
            <a:normAutofit/>
          </a:bodyPr>
          <a:lstStyle/>
          <a:p>
            <a:r>
              <a:rPr lang="en-US" b="1" i="0" dirty="0" err="1">
                <a:solidFill>
                  <a:srgbClr val="273239"/>
                </a:solidFill>
                <a:effectLst/>
                <a:latin typeface="urw-din"/>
              </a:rPr>
              <a:t>LightGBM</a:t>
            </a:r>
            <a:r>
              <a:rPr lang="en-US" b="0" i="0" dirty="0">
                <a:solidFill>
                  <a:srgbClr val="273239"/>
                </a:solidFill>
                <a:effectLst/>
                <a:latin typeface="urw-din"/>
              </a:rPr>
              <a:t> is a gradient boosting framework based on decision trees to increases the efficiency of the model and reduces memory usage. </a:t>
            </a:r>
            <a:br>
              <a:rPr lang="en-US" dirty="0"/>
            </a:br>
            <a:endParaRPr lang="en-US" dirty="0"/>
          </a:p>
          <a:p>
            <a:r>
              <a:rPr lang="en-US" b="0" i="0" dirty="0">
                <a:solidFill>
                  <a:srgbClr val="273239"/>
                </a:solidFill>
                <a:effectLst/>
                <a:latin typeface="urw-din"/>
              </a:rPr>
              <a:t>It uses two novel techniques: </a:t>
            </a:r>
          </a:p>
          <a:p>
            <a:r>
              <a:rPr lang="en-US" b="1" i="0" dirty="0">
                <a:solidFill>
                  <a:srgbClr val="273239"/>
                </a:solidFill>
                <a:effectLst/>
                <a:latin typeface="urw-din"/>
              </a:rPr>
              <a:t>Gradient-based One Side Sampling</a:t>
            </a:r>
            <a:r>
              <a:rPr lang="en-US" b="0" i="0" dirty="0">
                <a:solidFill>
                  <a:srgbClr val="273239"/>
                </a:solidFill>
                <a:effectLst/>
                <a:latin typeface="urw-din"/>
              </a:rPr>
              <a:t> and </a:t>
            </a:r>
            <a:r>
              <a:rPr lang="en-US" b="1" i="0" dirty="0">
                <a:solidFill>
                  <a:srgbClr val="273239"/>
                </a:solidFill>
                <a:effectLst/>
                <a:latin typeface="urw-din"/>
              </a:rPr>
              <a:t>Exclusive Feature Bundling (EFB)</a:t>
            </a:r>
            <a:endParaRPr lang="en-IN" dirty="0"/>
          </a:p>
        </p:txBody>
      </p:sp>
      <p:pic>
        <p:nvPicPr>
          <p:cNvPr id="4" name="Picture 3">
            <a:extLst>
              <a:ext uri="{FF2B5EF4-FFF2-40B4-BE49-F238E27FC236}">
                <a16:creationId xmlns:a16="http://schemas.microsoft.com/office/drawing/2014/main" id="{07ECF173-4065-1208-FA02-3880933ABBA7}"/>
              </a:ext>
            </a:extLst>
          </p:cNvPr>
          <p:cNvPicPr>
            <a:picLocks noChangeAspect="1"/>
          </p:cNvPicPr>
          <p:nvPr/>
        </p:nvPicPr>
        <p:blipFill>
          <a:blip r:embed="rId2"/>
          <a:stretch>
            <a:fillRect/>
          </a:stretch>
        </p:blipFill>
        <p:spPr>
          <a:xfrm>
            <a:off x="4752391" y="2161785"/>
            <a:ext cx="6540759" cy="3679177"/>
          </a:xfrm>
          <a:prstGeom prst="rect">
            <a:avLst/>
          </a:prstGeom>
        </p:spPr>
      </p:pic>
    </p:spTree>
    <p:extLst>
      <p:ext uri="{BB962C8B-B14F-4D97-AF65-F5344CB8AC3E}">
        <p14:creationId xmlns:p14="http://schemas.microsoft.com/office/powerpoint/2010/main" val="49101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F969-ED5E-F5A7-9037-D0CA3F48430F}"/>
              </a:ext>
            </a:extLst>
          </p:cNvPr>
          <p:cNvSpPr>
            <a:spLocks noGrp="1"/>
          </p:cNvSpPr>
          <p:nvPr>
            <p:ph type="title"/>
          </p:nvPr>
        </p:nvSpPr>
        <p:spPr>
          <a:xfrm>
            <a:off x="615821" y="657001"/>
            <a:ext cx="10058400" cy="805079"/>
          </a:xfrm>
        </p:spPr>
        <p:txBody>
          <a:bodyPr>
            <a:normAutofit/>
          </a:bodyPr>
          <a:lstStyle/>
          <a:p>
            <a:r>
              <a:rPr lang="en-IN" b="1" dirty="0"/>
              <a:t>XG Boosting Vs LG Boosting</a:t>
            </a:r>
            <a:endParaRPr lang="en-IN" dirty="0"/>
          </a:p>
        </p:txBody>
      </p:sp>
      <p:pic>
        <p:nvPicPr>
          <p:cNvPr id="7" name="Picture 6">
            <a:extLst>
              <a:ext uri="{FF2B5EF4-FFF2-40B4-BE49-F238E27FC236}">
                <a16:creationId xmlns:a16="http://schemas.microsoft.com/office/drawing/2014/main" id="{1F86EE60-641B-DC7E-E411-C0867679EDC3}"/>
              </a:ext>
            </a:extLst>
          </p:cNvPr>
          <p:cNvPicPr>
            <a:picLocks noChangeAspect="1"/>
          </p:cNvPicPr>
          <p:nvPr/>
        </p:nvPicPr>
        <p:blipFill>
          <a:blip r:embed="rId2"/>
          <a:stretch>
            <a:fillRect/>
          </a:stretch>
        </p:blipFill>
        <p:spPr>
          <a:xfrm>
            <a:off x="1488233" y="1852975"/>
            <a:ext cx="9215534" cy="4348024"/>
          </a:xfrm>
          <a:prstGeom prst="rect">
            <a:avLst/>
          </a:prstGeom>
        </p:spPr>
      </p:pic>
    </p:spTree>
    <p:extLst>
      <p:ext uri="{BB962C8B-B14F-4D97-AF65-F5344CB8AC3E}">
        <p14:creationId xmlns:p14="http://schemas.microsoft.com/office/powerpoint/2010/main" val="399163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06D51-BCEE-2906-2371-161E6E1529AF}"/>
              </a:ext>
            </a:extLst>
          </p:cNvPr>
          <p:cNvSpPr>
            <a:spLocks noGrp="1"/>
          </p:cNvSpPr>
          <p:nvPr>
            <p:ph idx="1"/>
          </p:nvPr>
        </p:nvSpPr>
        <p:spPr>
          <a:xfrm>
            <a:off x="4572000" y="3032448"/>
            <a:ext cx="6023843" cy="2650033"/>
          </a:xfrm>
        </p:spPr>
        <p:txBody>
          <a:bodyPr>
            <a:normAutofit/>
          </a:bodyPr>
          <a:lstStyle/>
          <a:p>
            <a:r>
              <a:rPr lang="en-IN" sz="4000" dirty="0"/>
              <a:t>Thank You</a:t>
            </a:r>
          </a:p>
        </p:txBody>
      </p:sp>
    </p:spTree>
    <p:extLst>
      <p:ext uri="{BB962C8B-B14F-4D97-AF65-F5344CB8AC3E}">
        <p14:creationId xmlns:p14="http://schemas.microsoft.com/office/powerpoint/2010/main" val="5085856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E282C7"/>
      </a:accent1>
      <a:accent2>
        <a:srgbClr val="E282C7"/>
      </a:accent2>
      <a:accent3>
        <a:srgbClr val="E282C7"/>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142</TotalTime>
  <Words>174</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-apple-system</vt:lpstr>
      <vt:lpstr>Arial</vt:lpstr>
      <vt:lpstr>Calibri</vt:lpstr>
      <vt:lpstr>Calibri Light</vt:lpstr>
      <vt:lpstr>sofia-pro</vt:lpstr>
      <vt:lpstr>Times New Roman</vt:lpstr>
      <vt:lpstr>Trebuchet MS</vt:lpstr>
      <vt:lpstr>urw-din</vt:lpstr>
      <vt:lpstr>Wingdings 3</vt:lpstr>
      <vt:lpstr>Custom Design</vt:lpstr>
      <vt:lpstr>Facet</vt:lpstr>
      <vt:lpstr>Retrospect</vt:lpstr>
      <vt:lpstr>Machine Learning Regression</vt:lpstr>
      <vt:lpstr>PowerPoint Presentation</vt:lpstr>
      <vt:lpstr>Ada Boost</vt:lpstr>
      <vt:lpstr>XG Boosting (or) Gradient Boosting</vt:lpstr>
      <vt:lpstr>XG Boosting (or) Gradient Boosting</vt:lpstr>
      <vt:lpstr>LG Boosting (Light Gradient Boosting)</vt:lpstr>
      <vt:lpstr>XG Boosting Vs LG Boosting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Regression</dc:title>
  <dc:creator>yuvirajesh21@outlook.com</dc:creator>
  <cp:lastModifiedBy>yuvirajesh21@outlook.com</cp:lastModifiedBy>
  <cp:revision>1</cp:revision>
  <dcterms:created xsi:type="dcterms:W3CDTF">2023-03-07T14:46:49Z</dcterms:created>
  <dcterms:modified xsi:type="dcterms:W3CDTF">2023-03-07T17:08:59Z</dcterms:modified>
</cp:coreProperties>
</file>