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538" r:id="rId2"/>
    <p:sldId id="539" r:id="rId3"/>
    <p:sldId id="542" r:id="rId4"/>
    <p:sldId id="543" r:id="rId5"/>
    <p:sldId id="544" r:id="rId6"/>
    <p:sldId id="545" r:id="rId7"/>
    <p:sldId id="546" r:id="rId8"/>
    <p:sldId id="548" r:id="rId9"/>
    <p:sldId id="547" r:id="rId10"/>
    <p:sldId id="54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linkedin.com/in/gpale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91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0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A9D750-5F0A-4F74-83A4-E32EA5A0F41A}"/>
              </a:ext>
            </a:extLst>
          </p:cNvPr>
          <p:cNvSpPr>
            <a:spLocks noGrp="1"/>
          </p:cNvSpPr>
          <p:nvPr>
            <p:ph type="pic" sz="quarter" idx="15" hasCustomPrompt="1"/>
          </p:nvPr>
        </p:nvSpPr>
        <p:spPr>
          <a:xfrm>
            <a:off x="4366333" y="1997529"/>
            <a:ext cx="2954820" cy="4156528"/>
          </a:xfrm>
          <a:custGeom>
            <a:avLst/>
            <a:gdLst>
              <a:gd name="connsiteX0" fmla="*/ 0 w 2954820"/>
              <a:gd name="connsiteY0" fmla="*/ 0 h 4156528"/>
              <a:gd name="connsiteX1" fmla="*/ 2954820 w 2954820"/>
              <a:gd name="connsiteY1" fmla="*/ 0 h 4156528"/>
              <a:gd name="connsiteX2" fmla="*/ 2954820 w 2954820"/>
              <a:gd name="connsiteY2" fmla="*/ 4156528 h 4156528"/>
              <a:gd name="connsiteX3" fmla="*/ 0 w 2954820"/>
              <a:gd name="connsiteY3" fmla="*/ 4156528 h 4156528"/>
            </a:gdLst>
            <a:ahLst/>
            <a:cxnLst>
              <a:cxn ang="0">
                <a:pos x="connsiteX0" y="connsiteY0"/>
              </a:cxn>
              <a:cxn ang="0">
                <a:pos x="connsiteX1" y="connsiteY1"/>
              </a:cxn>
              <a:cxn ang="0">
                <a:pos x="connsiteX2" y="connsiteY2"/>
              </a:cxn>
              <a:cxn ang="0">
                <a:pos x="connsiteX3" y="connsiteY3"/>
              </a:cxn>
            </a:cxnLst>
            <a:rect l="l" t="t" r="r" b="b"/>
            <a:pathLst>
              <a:path w="2954820" h="4156528">
                <a:moveTo>
                  <a:pt x="0" y="0"/>
                </a:moveTo>
                <a:lnTo>
                  <a:pt x="2954820" y="0"/>
                </a:lnTo>
                <a:lnTo>
                  <a:pt x="2954820" y="4156528"/>
                </a:lnTo>
                <a:lnTo>
                  <a:pt x="0" y="4156528"/>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3928071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1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177DB56-05EB-4ED0-AC43-FA498083BDDF}"/>
              </a:ext>
            </a:extLst>
          </p:cNvPr>
          <p:cNvSpPr>
            <a:spLocks noGrp="1"/>
          </p:cNvSpPr>
          <p:nvPr>
            <p:ph type="pic" sz="quarter" idx="15" hasCustomPrompt="1"/>
          </p:nvPr>
        </p:nvSpPr>
        <p:spPr>
          <a:xfrm>
            <a:off x="8589298" y="1407886"/>
            <a:ext cx="3602702" cy="5450114"/>
          </a:xfrm>
          <a:custGeom>
            <a:avLst/>
            <a:gdLst>
              <a:gd name="connsiteX0" fmla="*/ 0 w 3602702"/>
              <a:gd name="connsiteY0" fmla="*/ 0 h 5450114"/>
              <a:gd name="connsiteX1" fmla="*/ 3602702 w 3602702"/>
              <a:gd name="connsiteY1" fmla="*/ 0 h 5450114"/>
              <a:gd name="connsiteX2" fmla="*/ 3602702 w 3602702"/>
              <a:gd name="connsiteY2" fmla="*/ 5450114 h 5450114"/>
              <a:gd name="connsiteX3" fmla="*/ 0 w 3602702"/>
              <a:gd name="connsiteY3" fmla="*/ 5450114 h 5450114"/>
            </a:gdLst>
            <a:ahLst/>
            <a:cxnLst>
              <a:cxn ang="0">
                <a:pos x="connsiteX0" y="connsiteY0"/>
              </a:cxn>
              <a:cxn ang="0">
                <a:pos x="connsiteX1" y="connsiteY1"/>
              </a:cxn>
              <a:cxn ang="0">
                <a:pos x="connsiteX2" y="connsiteY2"/>
              </a:cxn>
              <a:cxn ang="0">
                <a:pos x="connsiteX3" y="connsiteY3"/>
              </a:cxn>
            </a:cxnLst>
            <a:rect l="l" t="t" r="r" b="b"/>
            <a:pathLst>
              <a:path w="3602702" h="5450114">
                <a:moveTo>
                  <a:pt x="0" y="0"/>
                </a:moveTo>
                <a:lnTo>
                  <a:pt x="3602702" y="0"/>
                </a:lnTo>
                <a:lnTo>
                  <a:pt x="3602702" y="5450114"/>
                </a:lnTo>
                <a:lnTo>
                  <a:pt x="0" y="5450114"/>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2947808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615019D-6EC5-47D8-A70E-2EBCF98F75AA}"/>
              </a:ext>
            </a:extLst>
          </p:cNvPr>
          <p:cNvSpPr>
            <a:spLocks noGrp="1"/>
          </p:cNvSpPr>
          <p:nvPr>
            <p:ph type="pic" sz="quarter" idx="15" hasCustomPrompt="1"/>
          </p:nvPr>
        </p:nvSpPr>
        <p:spPr>
          <a:xfrm>
            <a:off x="5160342" y="1612900"/>
            <a:ext cx="6608634" cy="5245100"/>
          </a:xfrm>
          <a:custGeom>
            <a:avLst/>
            <a:gdLst>
              <a:gd name="connsiteX0" fmla="*/ 0 w 6608634"/>
              <a:gd name="connsiteY0" fmla="*/ 0 h 5245100"/>
              <a:gd name="connsiteX1" fmla="*/ 6608634 w 6608634"/>
              <a:gd name="connsiteY1" fmla="*/ 0 h 5245100"/>
              <a:gd name="connsiteX2" fmla="*/ 6608634 w 6608634"/>
              <a:gd name="connsiteY2" fmla="*/ 5245100 h 5245100"/>
              <a:gd name="connsiteX3" fmla="*/ 0 w 6608634"/>
              <a:gd name="connsiteY3" fmla="*/ 5245100 h 5245100"/>
            </a:gdLst>
            <a:ahLst/>
            <a:cxnLst>
              <a:cxn ang="0">
                <a:pos x="connsiteX0" y="connsiteY0"/>
              </a:cxn>
              <a:cxn ang="0">
                <a:pos x="connsiteX1" y="connsiteY1"/>
              </a:cxn>
              <a:cxn ang="0">
                <a:pos x="connsiteX2" y="connsiteY2"/>
              </a:cxn>
              <a:cxn ang="0">
                <a:pos x="connsiteX3" y="connsiteY3"/>
              </a:cxn>
            </a:cxnLst>
            <a:rect l="l" t="t" r="r" b="b"/>
            <a:pathLst>
              <a:path w="6608634" h="5245100">
                <a:moveTo>
                  <a:pt x="0" y="0"/>
                </a:moveTo>
                <a:lnTo>
                  <a:pt x="6608634" y="0"/>
                </a:lnTo>
                <a:lnTo>
                  <a:pt x="6608634" y="5245100"/>
                </a:lnTo>
                <a:lnTo>
                  <a:pt x="0" y="5245100"/>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2247816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3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269E1A6-0455-4C94-BAD1-8060C6F6455D}"/>
              </a:ext>
            </a:extLst>
          </p:cNvPr>
          <p:cNvSpPr>
            <a:spLocks noGrp="1"/>
          </p:cNvSpPr>
          <p:nvPr>
            <p:ph type="pic" sz="quarter" idx="15" hasCustomPrompt="1"/>
          </p:nvPr>
        </p:nvSpPr>
        <p:spPr>
          <a:xfrm>
            <a:off x="4242255" y="1540996"/>
            <a:ext cx="3504293" cy="4514128"/>
          </a:xfrm>
          <a:custGeom>
            <a:avLst/>
            <a:gdLst>
              <a:gd name="connsiteX0" fmla="*/ 0 w 3504293"/>
              <a:gd name="connsiteY0" fmla="*/ 0 h 4514128"/>
              <a:gd name="connsiteX1" fmla="*/ 3504293 w 3504293"/>
              <a:gd name="connsiteY1" fmla="*/ 0 h 4514128"/>
              <a:gd name="connsiteX2" fmla="*/ 3504293 w 3504293"/>
              <a:gd name="connsiteY2" fmla="*/ 4514128 h 4514128"/>
              <a:gd name="connsiteX3" fmla="*/ 0 w 3504293"/>
              <a:gd name="connsiteY3" fmla="*/ 4514128 h 4514128"/>
            </a:gdLst>
            <a:ahLst/>
            <a:cxnLst>
              <a:cxn ang="0">
                <a:pos x="connsiteX0" y="connsiteY0"/>
              </a:cxn>
              <a:cxn ang="0">
                <a:pos x="connsiteX1" y="connsiteY1"/>
              </a:cxn>
              <a:cxn ang="0">
                <a:pos x="connsiteX2" y="connsiteY2"/>
              </a:cxn>
              <a:cxn ang="0">
                <a:pos x="connsiteX3" y="connsiteY3"/>
              </a:cxn>
            </a:cxnLst>
            <a:rect l="l" t="t" r="r" b="b"/>
            <a:pathLst>
              <a:path w="3504293" h="4514128">
                <a:moveTo>
                  <a:pt x="0" y="0"/>
                </a:moveTo>
                <a:lnTo>
                  <a:pt x="3504293" y="0"/>
                </a:lnTo>
                <a:lnTo>
                  <a:pt x="3504293" y="4514128"/>
                </a:lnTo>
                <a:lnTo>
                  <a:pt x="0" y="4514128"/>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344791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5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C48D214-907C-4E2C-98A8-32FDF6E2960D}"/>
              </a:ext>
            </a:extLst>
          </p:cNvPr>
          <p:cNvSpPr>
            <a:spLocks noGrp="1"/>
          </p:cNvSpPr>
          <p:nvPr>
            <p:ph type="pic" sz="quarter" idx="15" hasCustomPrompt="1"/>
          </p:nvPr>
        </p:nvSpPr>
        <p:spPr>
          <a:xfrm>
            <a:off x="1556657" y="2105844"/>
            <a:ext cx="2189844" cy="2090058"/>
          </a:xfrm>
          <a:custGeom>
            <a:avLst/>
            <a:gdLst>
              <a:gd name="connsiteX0" fmla="*/ 1094922 w 2189844"/>
              <a:gd name="connsiteY0" fmla="*/ 0 h 2090058"/>
              <a:gd name="connsiteX1" fmla="*/ 2189844 w 2189844"/>
              <a:gd name="connsiteY1" fmla="*/ 1045029 h 2090058"/>
              <a:gd name="connsiteX2" fmla="*/ 2189843 w 2189844"/>
              <a:gd name="connsiteY2" fmla="*/ 2090058 h 2090058"/>
              <a:gd name="connsiteX3" fmla="*/ 0 w 2189844"/>
              <a:gd name="connsiteY3" fmla="*/ 2090058 h 2090058"/>
              <a:gd name="connsiteX4" fmla="*/ 0 w 2189844"/>
              <a:gd name="connsiteY4" fmla="*/ 1045029 h 2090058"/>
              <a:gd name="connsiteX5" fmla="*/ 1094922 w 2189844"/>
              <a:gd name="connsiteY5" fmla="*/ 0 h 209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9844" h="2090058">
                <a:moveTo>
                  <a:pt x="1094922" y="0"/>
                </a:moveTo>
                <a:cubicBezTo>
                  <a:pt x="1699631" y="0"/>
                  <a:pt x="2189844" y="467875"/>
                  <a:pt x="2189844" y="1045029"/>
                </a:cubicBezTo>
                <a:lnTo>
                  <a:pt x="2189843" y="2090058"/>
                </a:lnTo>
                <a:lnTo>
                  <a:pt x="0" y="2090058"/>
                </a:lnTo>
                <a:lnTo>
                  <a:pt x="0" y="1045029"/>
                </a:lnTo>
                <a:cubicBezTo>
                  <a:pt x="0" y="467875"/>
                  <a:pt x="490213" y="0"/>
                  <a:pt x="1094922" y="0"/>
                </a:cubicBez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
        <p:nvSpPr>
          <p:cNvPr id="10" name="Picture Placeholder 9">
            <a:extLst>
              <a:ext uri="{FF2B5EF4-FFF2-40B4-BE49-F238E27FC236}">
                <a16:creationId xmlns:a16="http://schemas.microsoft.com/office/drawing/2014/main" id="{0334104C-FC3D-4305-9E3C-C720B34137FB}"/>
              </a:ext>
            </a:extLst>
          </p:cNvPr>
          <p:cNvSpPr>
            <a:spLocks noGrp="1"/>
          </p:cNvSpPr>
          <p:nvPr>
            <p:ph type="pic" sz="quarter" idx="16" hasCustomPrompt="1"/>
          </p:nvPr>
        </p:nvSpPr>
        <p:spPr>
          <a:xfrm>
            <a:off x="4841816" y="2105844"/>
            <a:ext cx="2189844" cy="2090058"/>
          </a:xfrm>
          <a:custGeom>
            <a:avLst/>
            <a:gdLst>
              <a:gd name="connsiteX0" fmla="*/ 1094922 w 2189844"/>
              <a:gd name="connsiteY0" fmla="*/ 0 h 2090058"/>
              <a:gd name="connsiteX1" fmla="*/ 2189844 w 2189844"/>
              <a:gd name="connsiteY1" fmla="*/ 1045029 h 2090058"/>
              <a:gd name="connsiteX2" fmla="*/ 2189843 w 2189844"/>
              <a:gd name="connsiteY2" fmla="*/ 2090058 h 2090058"/>
              <a:gd name="connsiteX3" fmla="*/ 0 w 2189844"/>
              <a:gd name="connsiteY3" fmla="*/ 2090058 h 2090058"/>
              <a:gd name="connsiteX4" fmla="*/ 0 w 2189844"/>
              <a:gd name="connsiteY4" fmla="*/ 1045029 h 2090058"/>
              <a:gd name="connsiteX5" fmla="*/ 1094922 w 2189844"/>
              <a:gd name="connsiteY5" fmla="*/ 0 h 209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9844" h="2090058">
                <a:moveTo>
                  <a:pt x="1094922" y="0"/>
                </a:moveTo>
                <a:cubicBezTo>
                  <a:pt x="1699631" y="0"/>
                  <a:pt x="2189844" y="467875"/>
                  <a:pt x="2189844" y="1045029"/>
                </a:cubicBezTo>
                <a:lnTo>
                  <a:pt x="2189843" y="2090058"/>
                </a:lnTo>
                <a:lnTo>
                  <a:pt x="0" y="2090058"/>
                </a:lnTo>
                <a:lnTo>
                  <a:pt x="0" y="1045029"/>
                </a:lnTo>
                <a:cubicBezTo>
                  <a:pt x="0" y="467875"/>
                  <a:pt x="490213" y="0"/>
                  <a:pt x="1094922" y="0"/>
                </a:cubicBez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
        <p:nvSpPr>
          <p:cNvPr id="9" name="Picture Placeholder 8">
            <a:extLst>
              <a:ext uri="{FF2B5EF4-FFF2-40B4-BE49-F238E27FC236}">
                <a16:creationId xmlns:a16="http://schemas.microsoft.com/office/drawing/2014/main" id="{374CB941-1221-47F5-9512-B4697016ED08}"/>
              </a:ext>
            </a:extLst>
          </p:cNvPr>
          <p:cNvSpPr>
            <a:spLocks noGrp="1"/>
          </p:cNvSpPr>
          <p:nvPr>
            <p:ph type="pic" sz="quarter" idx="17" hasCustomPrompt="1"/>
          </p:nvPr>
        </p:nvSpPr>
        <p:spPr>
          <a:xfrm>
            <a:off x="8126974" y="2105844"/>
            <a:ext cx="2189844" cy="2090058"/>
          </a:xfrm>
          <a:custGeom>
            <a:avLst/>
            <a:gdLst>
              <a:gd name="connsiteX0" fmla="*/ 1094922 w 2189844"/>
              <a:gd name="connsiteY0" fmla="*/ 0 h 2090058"/>
              <a:gd name="connsiteX1" fmla="*/ 2189844 w 2189844"/>
              <a:gd name="connsiteY1" fmla="*/ 1045029 h 2090058"/>
              <a:gd name="connsiteX2" fmla="*/ 2189843 w 2189844"/>
              <a:gd name="connsiteY2" fmla="*/ 2090058 h 2090058"/>
              <a:gd name="connsiteX3" fmla="*/ 0 w 2189844"/>
              <a:gd name="connsiteY3" fmla="*/ 2090058 h 2090058"/>
              <a:gd name="connsiteX4" fmla="*/ 0 w 2189844"/>
              <a:gd name="connsiteY4" fmla="*/ 1045029 h 2090058"/>
              <a:gd name="connsiteX5" fmla="*/ 1094922 w 2189844"/>
              <a:gd name="connsiteY5" fmla="*/ 0 h 209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9844" h="2090058">
                <a:moveTo>
                  <a:pt x="1094922" y="0"/>
                </a:moveTo>
                <a:cubicBezTo>
                  <a:pt x="1699631" y="0"/>
                  <a:pt x="2189844" y="467875"/>
                  <a:pt x="2189844" y="1045029"/>
                </a:cubicBezTo>
                <a:lnTo>
                  <a:pt x="2189843" y="2090058"/>
                </a:lnTo>
                <a:lnTo>
                  <a:pt x="0" y="2090058"/>
                </a:lnTo>
                <a:lnTo>
                  <a:pt x="0" y="1045029"/>
                </a:lnTo>
                <a:cubicBezTo>
                  <a:pt x="0" y="467875"/>
                  <a:pt x="490213" y="0"/>
                  <a:pt x="1094922" y="0"/>
                </a:cubicBez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2109573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3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EB66344-DB90-4A30-BFF1-35A3004E1C94}"/>
              </a:ext>
            </a:extLst>
          </p:cNvPr>
          <p:cNvSpPr>
            <a:spLocks noGrp="1"/>
          </p:cNvSpPr>
          <p:nvPr>
            <p:ph type="pic" sz="quarter" idx="15" hasCustomPrompt="1"/>
          </p:nvPr>
        </p:nvSpPr>
        <p:spPr>
          <a:xfrm>
            <a:off x="4847771" y="3752171"/>
            <a:ext cx="6400801" cy="2318429"/>
          </a:xfrm>
          <a:custGeom>
            <a:avLst/>
            <a:gdLst>
              <a:gd name="connsiteX0" fmla="*/ 0 w 6400801"/>
              <a:gd name="connsiteY0" fmla="*/ 0 h 2318429"/>
              <a:gd name="connsiteX1" fmla="*/ 6400801 w 6400801"/>
              <a:gd name="connsiteY1" fmla="*/ 0 h 2318429"/>
              <a:gd name="connsiteX2" fmla="*/ 6400801 w 6400801"/>
              <a:gd name="connsiteY2" fmla="*/ 2318429 h 2318429"/>
              <a:gd name="connsiteX3" fmla="*/ 0 w 6400801"/>
              <a:gd name="connsiteY3" fmla="*/ 2318429 h 2318429"/>
            </a:gdLst>
            <a:ahLst/>
            <a:cxnLst>
              <a:cxn ang="0">
                <a:pos x="connsiteX0" y="connsiteY0"/>
              </a:cxn>
              <a:cxn ang="0">
                <a:pos x="connsiteX1" y="connsiteY1"/>
              </a:cxn>
              <a:cxn ang="0">
                <a:pos x="connsiteX2" y="connsiteY2"/>
              </a:cxn>
              <a:cxn ang="0">
                <a:pos x="connsiteX3" y="connsiteY3"/>
              </a:cxn>
            </a:cxnLst>
            <a:rect l="l" t="t" r="r" b="b"/>
            <a:pathLst>
              <a:path w="6400801" h="2318429">
                <a:moveTo>
                  <a:pt x="0" y="0"/>
                </a:moveTo>
                <a:lnTo>
                  <a:pt x="6400801" y="0"/>
                </a:lnTo>
                <a:lnTo>
                  <a:pt x="6400801" y="2318429"/>
                </a:lnTo>
                <a:lnTo>
                  <a:pt x="0" y="2318429"/>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3613050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9_Title Slid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7998674E-B346-4F00-8D75-FA1017249390}"/>
              </a:ext>
            </a:extLst>
          </p:cNvPr>
          <p:cNvSpPr>
            <a:spLocks noGrp="1"/>
          </p:cNvSpPr>
          <p:nvPr>
            <p:ph type="pic" sz="quarter" idx="15" hasCustomPrompt="1"/>
          </p:nvPr>
        </p:nvSpPr>
        <p:spPr>
          <a:xfrm>
            <a:off x="955789" y="2830286"/>
            <a:ext cx="3705781" cy="3443513"/>
          </a:xfrm>
          <a:custGeom>
            <a:avLst/>
            <a:gdLst>
              <a:gd name="connsiteX0" fmla="*/ 0 w 3439885"/>
              <a:gd name="connsiteY0" fmla="*/ 0 h 3443513"/>
              <a:gd name="connsiteX1" fmla="*/ 3439885 w 3439885"/>
              <a:gd name="connsiteY1" fmla="*/ 0 h 3443513"/>
              <a:gd name="connsiteX2" fmla="*/ 3439885 w 3439885"/>
              <a:gd name="connsiteY2" fmla="*/ 3443513 h 3443513"/>
              <a:gd name="connsiteX3" fmla="*/ 0 w 3439885"/>
              <a:gd name="connsiteY3" fmla="*/ 3443513 h 3443513"/>
            </a:gdLst>
            <a:ahLst/>
            <a:cxnLst>
              <a:cxn ang="0">
                <a:pos x="connsiteX0" y="connsiteY0"/>
              </a:cxn>
              <a:cxn ang="0">
                <a:pos x="connsiteX1" y="connsiteY1"/>
              </a:cxn>
              <a:cxn ang="0">
                <a:pos x="connsiteX2" y="connsiteY2"/>
              </a:cxn>
              <a:cxn ang="0">
                <a:pos x="connsiteX3" y="connsiteY3"/>
              </a:cxn>
            </a:cxnLst>
            <a:rect l="l" t="t" r="r" b="b"/>
            <a:pathLst>
              <a:path w="3439885" h="3443513">
                <a:moveTo>
                  <a:pt x="0" y="0"/>
                </a:moveTo>
                <a:lnTo>
                  <a:pt x="3439885" y="0"/>
                </a:lnTo>
                <a:lnTo>
                  <a:pt x="3439885" y="3443513"/>
                </a:lnTo>
                <a:lnTo>
                  <a:pt x="0" y="3443513"/>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
        <p:nvSpPr>
          <p:cNvPr id="20" name="Picture Placeholder 19">
            <a:extLst>
              <a:ext uri="{FF2B5EF4-FFF2-40B4-BE49-F238E27FC236}">
                <a16:creationId xmlns:a16="http://schemas.microsoft.com/office/drawing/2014/main" id="{EE2073CC-7524-4479-8BBD-9612CFB44BD4}"/>
              </a:ext>
            </a:extLst>
          </p:cNvPr>
          <p:cNvSpPr>
            <a:spLocks noGrp="1"/>
          </p:cNvSpPr>
          <p:nvPr>
            <p:ph type="pic" sz="quarter" idx="16" hasCustomPrompt="1"/>
          </p:nvPr>
        </p:nvSpPr>
        <p:spPr>
          <a:xfrm>
            <a:off x="4940969" y="1160545"/>
            <a:ext cx="2576618" cy="2416927"/>
          </a:xfrm>
          <a:custGeom>
            <a:avLst/>
            <a:gdLst>
              <a:gd name="connsiteX0" fmla="*/ 0 w 2576618"/>
              <a:gd name="connsiteY0" fmla="*/ 0 h 2416927"/>
              <a:gd name="connsiteX1" fmla="*/ 2576618 w 2576618"/>
              <a:gd name="connsiteY1" fmla="*/ 0 h 2416927"/>
              <a:gd name="connsiteX2" fmla="*/ 2576618 w 2576618"/>
              <a:gd name="connsiteY2" fmla="*/ 2416927 h 2416927"/>
              <a:gd name="connsiteX3" fmla="*/ 0 w 2576618"/>
              <a:gd name="connsiteY3" fmla="*/ 2416927 h 2416927"/>
            </a:gdLst>
            <a:ahLst/>
            <a:cxnLst>
              <a:cxn ang="0">
                <a:pos x="connsiteX0" y="connsiteY0"/>
              </a:cxn>
              <a:cxn ang="0">
                <a:pos x="connsiteX1" y="connsiteY1"/>
              </a:cxn>
              <a:cxn ang="0">
                <a:pos x="connsiteX2" y="connsiteY2"/>
              </a:cxn>
              <a:cxn ang="0">
                <a:pos x="connsiteX3" y="connsiteY3"/>
              </a:cxn>
            </a:cxnLst>
            <a:rect l="l" t="t" r="r" b="b"/>
            <a:pathLst>
              <a:path w="2576618" h="2416927">
                <a:moveTo>
                  <a:pt x="0" y="0"/>
                </a:moveTo>
                <a:lnTo>
                  <a:pt x="2576618" y="0"/>
                </a:lnTo>
                <a:lnTo>
                  <a:pt x="2576618" y="2416927"/>
                </a:lnTo>
                <a:lnTo>
                  <a:pt x="0" y="2416927"/>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
        <p:nvSpPr>
          <p:cNvPr id="19" name="Picture Placeholder 18">
            <a:extLst>
              <a:ext uri="{FF2B5EF4-FFF2-40B4-BE49-F238E27FC236}">
                <a16:creationId xmlns:a16="http://schemas.microsoft.com/office/drawing/2014/main" id="{17B53188-DACE-4C72-8DC6-7AAF87470695}"/>
              </a:ext>
            </a:extLst>
          </p:cNvPr>
          <p:cNvSpPr>
            <a:spLocks noGrp="1"/>
          </p:cNvSpPr>
          <p:nvPr>
            <p:ph type="pic" sz="quarter" idx="17" hasCustomPrompt="1"/>
          </p:nvPr>
        </p:nvSpPr>
        <p:spPr>
          <a:xfrm>
            <a:off x="4940969" y="3856872"/>
            <a:ext cx="2576618" cy="2416927"/>
          </a:xfrm>
          <a:custGeom>
            <a:avLst/>
            <a:gdLst>
              <a:gd name="connsiteX0" fmla="*/ 0 w 2576618"/>
              <a:gd name="connsiteY0" fmla="*/ 0 h 2416927"/>
              <a:gd name="connsiteX1" fmla="*/ 2576618 w 2576618"/>
              <a:gd name="connsiteY1" fmla="*/ 0 h 2416927"/>
              <a:gd name="connsiteX2" fmla="*/ 2576618 w 2576618"/>
              <a:gd name="connsiteY2" fmla="*/ 2416927 h 2416927"/>
              <a:gd name="connsiteX3" fmla="*/ 0 w 2576618"/>
              <a:gd name="connsiteY3" fmla="*/ 2416927 h 2416927"/>
            </a:gdLst>
            <a:ahLst/>
            <a:cxnLst>
              <a:cxn ang="0">
                <a:pos x="connsiteX0" y="connsiteY0"/>
              </a:cxn>
              <a:cxn ang="0">
                <a:pos x="connsiteX1" y="connsiteY1"/>
              </a:cxn>
              <a:cxn ang="0">
                <a:pos x="connsiteX2" y="connsiteY2"/>
              </a:cxn>
              <a:cxn ang="0">
                <a:pos x="connsiteX3" y="connsiteY3"/>
              </a:cxn>
            </a:cxnLst>
            <a:rect l="l" t="t" r="r" b="b"/>
            <a:pathLst>
              <a:path w="2576618" h="2416927">
                <a:moveTo>
                  <a:pt x="0" y="0"/>
                </a:moveTo>
                <a:lnTo>
                  <a:pt x="2576618" y="0"/>
                </a:lnTo>
                <a:lnTo>
                  <a:pt x="2576618" y="2416927"/>
                </a:lnTo>
                <a:lnTo>
                  <a:pt x="0" y="2416927"/>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
        <p:nvSpPr>
          <p:cNvPr id="21" name="Picture Placeholder 20">
            <a:extLst>
              <a:ext uri="{FF2B5EF4-FFF2-40B4-BE49-F238E27FC236}">
                <a16:creationId xmlns:a16="http://schemas.microsoft.com/office/drawing/2014/main" id="{707B7A80-FEDA-4988-8106-81E8FCFC5B5F}"/>
              </a:ext>
            </a:extLst>
          </p:cNvPr>
          <p:cNvSpPr>
            <a:spLocks noGrp="1"/>
          </p:cNvSpPr>
          <p:nvPr>
            <p:ph type="pic" sz="quarter" idx="18" hasCustomPrompt="1"/>
          </p:nvPr>
        </p:nvSpPr>
        <p:spPr>
          <a:xfrm>
            <a:off x="7796326" y="1140856"/>
            <a:ext cx="3439885" cy="1689430"/>
          </a:xfrm>
          <a:custGeom>
            <a:avLst/>
            <a:gdLst>
              <a:gd name="connsiteX0" fmla="*/ 0 w 3439885"/>
              <a:gd name="connsiteY0" fmla="*/ 0 h 1689430"/>
              <a:gd name="connsiteX1" fmla="*/ 3439885 w 3439885"/>
              <a:gd name="connsiteY1" fmla="*/ 0 h 1689430"/>
              <a:gd name="connsiteX2" fmla="*/ 3439885 w 3439885"/>
              <a:gd name="connsiteY2" fmla="*/ 1689430 h 1689430"/>
              <a:gd name="connsiteX3" fmla="*/ 0 w 3439885"/>
              <a:gd name="connsiteY3" fmla="*/ 1689430 h 1689430"/>
            </a:gdLst>
            <a:ahLst/>
            <a:cxnLst>
              <a:cxn ang="0">
                <a:pos x="connsiteX0" y="connsiteY0"/>
              </a:cxn>
              <a:cxn ang="0">
                <a:pos x="connsiteX1" y="connsiteY1"/>
              </a:cxn>
              <a:cxn ang="0">
                <a:pos x="connsiteX2" y="connsiteY2"/>
              </a:cxn>
              <a:cxn ang="0">
                <a:pos x="connsiteX3" y="connsiteY3"/>
              </a:cxn>
            </a:cxnLst>
            <a:rect l="l" t="t" r="r" b="b"/>
            <a:pathLst>
              <a:path w="3439885" h="1689430">
                <a:moveTo>
                  <a:pt x="0" y="0"/>
                </a:moveTo>
                <a:lnTo>
                  <a:pt x="3439885" y="0"/>
                </a:lnTo>
                <a:lnTo>
                  <a:pt x="3439885" y="1689430"/>
                </a:lnTo>
                <a:lnTo>
                  <a:pt x="0" y="1689430"/>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
        <p:nvSpPr>
          <p:cNvPr id="22" name="Picture Placeholder 21">
            <a:extLst>
              <a:ext uri="{FF2B5EF4-FFF2-40B4-BE49-F238E27FC236}">
                <a16:creationId xmlns:a16="http://schemas.microsoft.com/office/drawing/2014/main" id="{453C85D6-6B97-4468-948C-5DC19B48B107}"/>
              </a:ext>
            </a:extLst>
          </p:cNvPr>
          <p:cNvSpPr>
            <a:spLocks noGrp="1"/>
          </p:cNvSpPr>
          <p:nvPr>
            <p:ph type="pic" sz="quarter" idx="19" hasCustomPrompt="1"/>
          </p:nvPr>
        </p:nvSpPr>
        <p:spPr>
          <a:xfrm>
            <a:off x="7796326" y="3109686"/>
            <a:ext cx="3439885" cy="3164114"/>
          </a:xfrm>
          <a:custGeom>
            <a:avLst/>
            <a:gdLst>
              <a:gd name="connsiteX0" fmla="*/ 0 w 3439885"/>
              <a:gd name="connsiteY0" fmla="*/ 0 h 3164114"/>
              <a:gd name="connsiteX1" fmla="*/ 3439885 w 3439885"/>
              <a:gd name="connsiteY1" fmla="*/ 0 h 3164114"/>
              <a:gd name="connsiteX2" fmla="*/ 3439885 w 3439885"/>
              <a:gd name="connsiteY2" fmla="*/ 3164114 h 3164114"/>
              <a:gd name="connsiteX3" fmla="*/ 0 w 3439885"/>
              <a:gd name="connsiteY3" fmla="*/ 3164114 h 3164114"/>
            </a:gdLst>
            <a:ahLst/>
            <a:cxnLst>
              <a:cxn ang="0">
                <a:pos x="connsiteX0" y="connsiteY0"/>
              </a:cxn>
              <a:cxn ang="0">
                <a:pos x="connsiteX1" y="connsiteY1"/>
              </a:cxn>
              <a:cxn ang="0">
                <a:pos x="connsiteX2" y="connsiteY2"/>
              </a:cxn>
              <a:cxn ang="0">
                <a:pos x="connsiteX3" y="connsiteY3"/>
              </a:cxn>
            </a:cxnLst>
            <a:rect l="l" t="t" r="r" b="b"/>
            <a:pathLst>
              <a:path w="3439885" h="3164114">
                <a:moveTo>
                  <a:pt x="0" y="0"/>
                </a:moveTo>
                <a:lnTo>
                  <a:pt x="3439885" y="0"/>
                </a:lnTo>
                <a:lnTo>
                  <a:pt x="3439885" y="3164114"/>
                </a:lnTo>
                <a:lnTo>
                  <a:pt x="0" y="3164114"/>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1653461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2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94D82DD-1004-47E3-BD2E-C0376BD6149E}"/>
              </a:ext>
            </a:extLst>
          </p:cNvPr>
          <p:cNvSpPr>
            <a:spLocks noGrp="1"/>
          </p:cNvSpPr>
          <p:nvPr>
            <p:ph type="pic" sz="quarter" idx="15" hasCustomPrompt="1"/>
          </p:nvPr>
        </p:nvSpPr>
        <p:spPr>
          <a:xfrm>
            <a:off x="513344" y="1039257"/>
            <a:ext cx="2647040" cy="2882901"/>
          </a:xfrm>
          <a:custGeom>
            <a:avLst/>
            <a:gdLst>
              <a:gd name="connsiteX0" fmla="*/ 0 w 2647040"/>
              <a:gd name="connsiteY0" fmla="*/ 0 h 2882901"/>
              <a:gd name="connsiteX1" fmla="*/ 2647040 w 2647040"/>
              <a:gd name="connsiteY1" fmla="*/ 0 h 2882901"/>
              <a:gd name="connsiteX2" fmla="*/ 2647040 w 2647040"/>
              <a:gd name="connsiteY2" fmla="*/ 2882901 h 2882901"/>
              <a:gd name="connsiteX3" fmla="*/ 0 w 2647040"/>
              <a:gd name="connsiteY3" fmla="*/ 2882901 h 2882901"/>
            </a:gdLst>
            <a:ahLst/>
            <a:cxnLst>
              <a:cxn ang="0">
                <a:pos x="connsiteX0" y="connsiteY0"/>
              </a:cxn>
              <a:cxn ang="0">
                <a:pos x="connsiteX1" y="connsiteY1"/>
              </a:cxn>
              <a:cxn ang="0">
                <a:pos x="connsiteX2" y="connsiteY2"/>
              </a:cxn>
              <a:cxn ang="0">
                <a:pos x="connsiteX3" y="connsiteY3"/>
              </a:cxn>
            </a:cxnLst>
            <a:rect l="l" t="t" r="r" b="b"/>
            <a:pathLst>
              <a:path w="2647040" h="2882901">
                <a:moveTo>
                  <a:pt x="0" y="0"/>
                </a:moveTo>
                <a:lnTo>
                  <a:pt x="2647040" y="0"/>
                </a:lnTo>
                <a:lnTo>
                  <a:pt x="2647040" y="2882901"/>
                </a:lnTo>
                <a:lnTo>
                  <a:pt x="0" y="2882901"/>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
        <p:nvSpPr>
          <p:cNvPr id="15" name="Picture Placeholder 14">
            <a:extLst>
              <a:ext uri="{FF2B5EF4-FFF2-40B4-BE49-F238E27FC236}">
                <a16:creationId xmlns:a16="http://schemas.microsoft.com/office/drawing/2014/main" id="{4FD6090C-80A3-40AA-9F09-1EB3B548FA37}"/>
              </a:ext>
            </a:extLst>
          </p:cNvPr>
          <p:cNvSpPr>
            <a:spLocks noGrp="1"/>
          </p:cNvSpPr>
          <p:nvPr>
            <p:ph type="pic" sz="quarter" idx="16" hasCustomPrompt="1"/>
          </p:nvPr>
        </p:nvSpPr>
        <p:spPr>
          <a:xfrm>
            <a:off x="3557783" y="1039257"/>
            <a:ext cx="2647040" cy="1880426"/>
          </a:xfrm>
          <a:custGeom>
            <a:avLst/>
            <a:gdLst>
              <a:gd name="connsiteX0" fmla="*/ 0 w 2647040"/>
              <a:gd name="connsiteY0" fmla="*/ 0 h 1880426"/>
              <a:gd name="connsiteX1" fmla="*/ 2647040 w 2647040"/>
              <a:gd name="connsiteY1" fmla="*/ 0 h 1880426"/>
              <a:gd name="connsiteX2" fmla="*/ 2647040 w 2647040"/>
              <a:gd name="connsiteY2" fmla="*/ 1880426 h 1880426"/>
              <a:gd name="connsiteX3" fmla="*/ 0 w 2647040"/>
              <a:gd name="connsiteY3" fmla="*/ 1880426 h 1880426"/>
            </a:gdLst>
            <a:ahLst/>
            <a:cxnLst>
              <a:cxn ang="0">
                <a:pos x="connsiteX0" y="connsiteY0"/>
              </a:cxn>
              <a:cxn ang="0">
                <a:pos x="connsiteX1" y="connsiteY1"/>
              </a:cxn>
              <a:cxn ang="0">
                <a:pos x="connsiteX2" y="connsiteY2"/>
              </a:cxn>
              <a:cxn ang="0">
                <a:pos x="connsiteX3" y="connsiteY3"/>
              </a:cxn>
            </a:cxnLst>
            <a:rect l="l" t="t" r="r" b="b"/>
            <a:pathLst>
              <a:path w="2647040" h="1880426">
                <a:moveTo>
                  <a:pt x="0" y="0"/>
                </a:moveTo>
                <a:lnTo>
                  <a:pt x="2647040" y="0"/>
                </a:lnTo>
                <a:lnTo>
                  <a:pt x="2647040" y="1880426"/>
                </a:lnTo>
                <a:lnTo>
                  <a:pt x="0" y="1880426"/>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
        <p:nvSpPr>
          <p:cNvPr id="17" name="Picture Placeholder 16">
            <a:extLst>
              <a:ext uri="{FF2B5EF4-FFF2-40B4-BE49-F238E27FC236}">
                <a16:creationId xmlns:a16="http://schemas.microsoft.com/office/drawing/2014/main" id="{6ED6A5DF-0DE1-432E-BF16-2D6BD13B82A7}"/>
              </a:ext>
            </a:extLst>
          </p:cNvPr>
          <p:cNvSpPr>
            <a:spLocks noGrp="1"/>
          </p:cNvSpPr>
          <p:nvPr>
            <p:ph type="pic" sz="quarter" idx="17" hasCustomPrompt="1"/>
          </p:nvPr>
        </p:nvSpPr>
        <p:spPr>
          <a:xfrm>
            <a:off x="513344" y="4317175"/>
            <a:ext cx="2647040" cy="1880426"/>
          </a:xfrm>
          <a:custGeom>
            <a:avLst/>
            <a:gdLst>
              <a:gd name="connsiteX0" fmla="*/ 0 w 2647040"/>
              <a:gd name="connsiteY0" fmla="*/ 0 h 1880426"/>
              <a:gd name="connsiteX1" fmla="*/ 2647040 w 2647040"/>
              <a:gd name="connsiteY1" fmla="*/ 0 h 1880426"/>
              <a:gd name="connsiteX2" fmla="*/ 2647040 w 2647040"/>
              <a:gd name="connsiteY2" fmla="*/ 1880426 h 1880426"/>
              <a:gd name="connsiteX3" fmla="*/ 0 w 2647040"/>
              <a:gd name="connsiteY3" fmla="*/ 1880426 h 1880426"/>
            </a:gdLst>
            <a:ahLst/>
            <a:cxnLst>
              <a:cxn ang="0">
                <a:pos x="connsiteX0" y="connsiteY0"/>
              </a:cxn>
              <a:cxn ang="0">
                <a:pos x="connsiteX1" y="connsiteY1"/>
              </a:cxn>
              <a:cxn ang="0">
                <a:pos x="connsiteX2" y="connsiteY2"/>
              </a:cxn>
              <a:cxn ang="0">
                <a:pos x="connsiteX3" y="connsiteY3"/>
              </a:cxn>
            </a:cxnLst>
            <a:rect l="l" t="t" r="r" b="b"/>
            <a:pathLst>
              <a:path w="2647040" h="1880426">
                <a:moveTo>
                  <a:pt x="0" y="0"/>
                </a:moveTo>
                <a:lnTo>
                  <a:pt x="2647040" y="0"/>
                </a:lnTo>
                <a:lnTo>
                  <a:pt x="2647040" y="1880426"/>
                </a:lnTo>
                <a:lnTo>
                  <a:pt x="0" y="1880426"/>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
        <p:nvSpPr>
          <p:cNvPr id="16" name="Picture Placeholder 15">
            <a:extLst>
              <a:ext uri="{FF2B5EF4-FFF2-40B4-BE49-F238E27FC236}">
                <a16:creationId xmlns:a16="http://schemas.microsoft.com/office/drawing/2014/main" id="{8911C70B-0707-44FA-8AE9-FD556D319DCF}"/>
              </a:ext>
            </a:extLst>
          </p:cNvPr>
          <p:cNvSpPr>
            <a:spLocks noGrp="1"/>
          </p:cNvSpPr>
          <p:nvPr>
            <p:ph type="pic" sz="quarter" idx="18" hasCustomPrompt="1"/>
          </p:nvPr>
        </p:nvSpPr>
        <p:spPr>
          <a:xfrm>
            <a:off x="3557783" y="3314700"/>
            <a:ext cx="2647040" cy="2882901"/>
          </a:xfrm>
          <a:custGeom>
            <a:avLst/>
            <a:gdLst>
              <a:gd name="connsiteX0" fmla="*/ 0 w 2647040"/>
              <a:gd name="connsiteY0" fmla="*/ 0 h 2882901"/>
              <a:gd name="connsiteX1" fmla="*/ 2647040 w 2647040"/>
              <a:gd name="connsiteY1" fmla="*/ 0 h 2882901"/>
              <a:gd name="connsiteX2" fmla="*/ 2647040 w 2647040"/>
              <a:gd name="connsiteY2" fmla="*/ 2882901 h 2882901"/>
              <a:gd name="connsiteX3" fmla="*/ 0 w 2647040"/>
              <a:gd name="connsiteY3" fmla="*/ 2882901 h 2882901"/>
            </a:gdLst>
            <a:ahLst/>
            <a:cxnLst>
              <a:cxn ang="0">
                <a:pos x="connsiteX0" y="connsiteY0"/>
              </a:cxn>
              <a:cxn ang="0">
                <a:pos x="connsiteX1" y="connsiteY1"/>
              </a:cxn>
              <a:cxn ang="0">
                <a:pos x="connsiteX2" y="connsiteY2"/>
              </a:cxn>
              <a:cxn ang="0">
                <a:pos x="connsiteX3" y="connsiteY3"/>
              </a:cxn>
            </a:cxnLst>
            <a:rect l="l" t="t" r="r" b="b"/>
            <a:pathLst>
              <a:path w="2647040" h="2882901">
                <a:moveTo>
                  <a:pt x="0" y="0"/>
                </a:moveTo>
                <a:lnTo>
                  <a:pt x="2647040" y="0"/>
                </a:lnTo>
                <a:lnTo>
                  <a:pt x="2647040" y="2882901"/>
                </a:lnTo>
                <a:lnTo>
                  <a:pt x="0" y="2882901"/>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879112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5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D9D9478-5C85-44C7-95C8-35FC9E9CD74B}"/>
              </a:ext>
            </a:extLst>
          </p:cNvPr>
          <p:cNvSpPr>
            <a:spLocks noGrp="1"/>
          </p:cNvSpPr>
          <p:nvPr>
            <p:ph type="pic" sz="quarter" idx="15" hasCustomPrompt="1"/>
          </p:nvPr>
        </p:nvSpPr>
        <p:spPr>
          <a:xfrm>
            <a:off x="524606" y="444500"/>
            <a:ext cx="5571394" cy="3155949"/>
          </a:xfrm>
          <a:custGeom>
            <a:avLst/>
            <a:gdLst>
              <a:gd name="connsiteX0" fmla="*/ 0 w 5571394"/>
              <a:gd name="connsiteY0" fmla="*/ 0 h 3155949"/>
              <a:gd name="connsiteX1" fmla="*/ 5571394 w 5571394"/>
              <a:gd name="connsiteY1" fmla="*/ 0 h 3155949"/>
              <a:gd name="connsiteX2" fmla="*/ 5571394 w 5571394"/>
              <a:gd name="connsiteY2" fmla="*/ 3155949 h 3155949"/>
              <a:gd name="connsiteX3" fmla="*/ 0 w 5571394"/>
              <a:gd name="connsiteY3" fmla="*/ 3155949 h 3155949"/>
            </a:gdLst>
            <a:ahLst/>
            <a:cxnLst>
              <a:cxn ang="0">
                <a:pos x="connsiteX0" y="connsiteY0"/>
              </a:cxn>
              <a:cxn ang="0">
                <a:pos x="connsiteX1" y="connsiteY1"/>
              </a:cxn>
              <a:cxn ang="0">
                <a:pos x="connsiteX2" y="connsiteY2"/>
              </a:cxn>
              <a:cxn ang="0">
                <a:pos x="connsiteX3" y="connsiteY3"/>
              </a:cxn>
            </a:cxnLst>
            <a:rect l="l" t="t" r="r" b="b"/>
            <a:pathLst>
              <a:path w="5571394" h="3155949">
                <a:moveTo>
                  <a:pt x="0" y="0"/>
                </a:moveTo>
                <a:lnTo>
                  <a:pt x="5571394" y="0"/>
                </a:lnTo>
                <a:lnTo>
                  <a:pt x="5571394" y="3155949"/>
                </a:lnTo>
                <a:lnTo>
                  <a:pt x="0" y="3155949"/>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232168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3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0887C3A-D2B3-43E0-90D5-29B9C9A7E03E}"/>
              </a:ext>
            </a:extLst>
          </p:cNvPr>
          <p:cNvSpPr>
            <a:spLocks noGrp="1"/>
          </p:cNvSpPr>
          <p:nvPr>
            <p:ph type="pic" sz="quarter" idx="15"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256968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3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F7752CB-20E0-4F50-97CD-E0B1824C91F9}"/>
              </a:ext>
            </a:extLst>
          </p:cNvPr>
          <p:cNvSpPr>
            <a:spLocks noGrp="1"/>
          </p:cNvSpPr>
          <p:nvPr>
            <p:ph type="pic" sz="quarter" idx="15" hasCustomPrompt="1"/>
          </p:nvPr>
        </p:nvSpPr>
        <p:spPr>
          <a:xfrm>
            <a:off x="5875650" y="869454"/>
            <a:ext cx="5315950" cy="5315950"/>
          </a:xfrm>
          <a:custGeom>
            <a:avLst/>
            <a:gdLst>
              <a:gd name="connsiteX0" fmla="*/ 2657975 w 5315950"/>
              <a:gd name="connsiteY0" fmla="*/ 0 h 5315950"/>
              <a:gd name="connsiteX1" fmla="*/ 5315950 w 5315950"/>
              <a:gd name="connsiteY1" fmla="*/ 2657975 h 5315950"/>
              <a:gd name="connsiteX2" fmla="*/ 2657975 w 5315950"/>
              <a:gd name="connsiteY2" fmla="*/ 5315950 h 5315950"/>
              <a:gd name="connsiteX3" fmla="*/ 0 w 5315950"/>
              <a:gd name="connsiteY3" fmla="*/ 2657975 h 5315950"/>
              <a:gd name="connsiteX4" fmla="*/ 2657975 w 5315950"/>
              <a:gd name="connsiteY4" fmla="*/ 0 h 531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5950" h="5315950">
                <a:moveTo>
                  <a:pt x="2657975" y="0"/>
                </a:moveTo>
                <a:cubicBezTo>
                  <a:pt x="4125934" y="0"/>
                  <a:pt x="5315950" y="1190016"/>
                  <a:pt x="5315950" y="2657975"/>
                </a:cubicBezTo>
                <a:cubicBezTo>
                  <a:pt x="5315950" y="4125934"/>
                  <a:pt x="4125934" y="5315950"/>
                  <a:pt x="2657975" y="5315950"/>
                </a:cubicBezTo>
                <a:cubicBezTo>
                  <a:pt x="1190016" y="5315950"/>
                  <a:pt x="0" y="4125934"/>
                  <a:pt x="0" y="2657975"/>
                </a:cubicBezTo>
                <a:cubicBezTo>
                  <a:pt x="0" y="1190016"/>
                  <a:pt x="1190016" y="0"/>
                  <a:pt x="2657975" y="0"/>
                </a:cubicBez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8063878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8FD077F-1C3C-41CE-A46E-9E1D79F13145}"/>
              </a:ext>
            </a:extLst>
          </p:cNvPr>
          <p:cNvSpPr>
            <a:spLocks noGrp="1"/>
          </p:cNvSpPr>
          <p:nvPr>
            <p:ph type="pic" sz="quarter" idx="15" hasCustomPrompt="1"/>
          </p:nvPr>
        </p:nvSpPr>
        <p:spPr>
          <a:xfrm>
            <a:off x="4613664" y="1689100"/>
            <a:ext cx="2726576" cy="2173144"/>
          </a:xfrm>
          <a:custGeom>
            <a:avLst/>
            <a:gdLst>
              <a:gd name="connsiteX0" fmla="*/ 0 w 2726576"/>
              <a:gd name="connsiteY0" fmla="*/ 0 h 2173144"/>
              <a:gd name="connsiteX1" fmla="*/ 2726576 w 2726576"/>
              <a:gd name="connsiteY1" fmla="*/ 0 h 2173144"/>
              <a:gd name="connsiteX2" fmla="*/ 2726576 w 2726576"/>
              <a:gd name="connsiteY2" fmla="*/ 2173144 h 2173144"/>
              <a:gd name="connsiteX3" fmla="*/ 0 w 2726576"/>
              <a:gd name="connsiteY3" fmla="*/ 2173144 h 2173144"/>
            </a:gdLst>
            <a:ahLst/>
            <a:cxnLst>
              <a:cxn ang="0">
                <a:pos x="connsiteX0" y="connsiteY0"/>
              </a:cxn>
              <a:cxn ang="0">
                <a:pos x="connsiteX1" y="connsiteY1"/>
              </a:cxn>
              <a:cxn ang="0">
                <a:pos x="connsiteX2" y="connsiteY2"/>
              </a:cxn>
              <a:cxn ang="0">
                <a:pos x="connsiteX3" y="connsiteY3"/>
              </a:cxn>
            </a:cxnLst>
            <a:rect l="l" t="t" r="r" b="b"/>
            <a:pathLst>
              <a:path w="2726576" h="2173144">
                <a:moveTo>
                  <a:pt x="0" y="0"/>
                </a:moveTo>
                <a:lnTo>
                  <a:pt x="2726576" y="0"/>
                </a:lnTo>
                <a:lnTo>
                  <a:pt x="2726576" y="2173144"/>
                </a:lnTo>
                <a:lnTo>
                  <a:pt x="0" y="2173144"/>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3393000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0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4D6C85B-41DA-4C04-8EA7-72AB83BD62EB}"/>
              </a:ext>
            </a:extLst>
          </p:cNvPr>
          <p:cNvSpPr>
            <a:spLocks noGrp="1"/>
          </p:cNvSpPr>
          <p:nvPr>
            <p:ph type="pic" sz="quarter" idx="15" hasCustomPrompt="1"/>
          </p:nvPr>
        </p:nvSpPr>
        <p:spPr>
          <a:xfrm>
            <a:off x="3933372" y="2042736"/>
            <a:ext cx="3390387" cy="4138455"/>
          </a:xfrm>
          <a:custGeom>
            <a:avLst/>
            <a:gdLst>
              <a:gd name="connsiteX0" fmla="*/ 0 w 3390387"/>
              <a:gd name="connsiteY0" fmla="*/ 0 h 4138455"/>
              <a:gd name="connsiteX1" fmla="*/ 3390387 w 3390387"/>
              <a:gd name="connsiteY1" fmla="*/ 0 h 4138455"/>
              <a:gd name="connsiteX2" fmla="*/ 3390387 w 3390387"/>
              <a:gd name="connsiteY2" fmla="*/ 4138455 h 4138455"/>
              <a:gd name="connsiteX3" fmla="*/ 0 w 3390387"/>
              <a:gd name="connsiteY3" fmla="*/ 4138455 h 4138455"/>
            </a:gdLst>
            <a:ahLst/>
            <a:cxnLst>
              <a:cxn ang="0">
                <a:pos x="connsiteX0" y="connsiteY0"/>
              </a:cxn>
              <a:cxn ang="0">
                <a:pos x="connsiteX1" y="connsiteY1"/>
              </a:cxn>
              <a:cxn ang="0">
                <a:pos x="connsiteX2" y="connsiteY2"/>
              </a:cxn>
              <a:cxn ang="0">
                <a:pos x="connsiteX3" y="connsiteY3"/>
              </a:cxn>
            </a:cxnLst>
            <a:rect l="l" t="t" r="r" b="b"/>
            <a:pathLst>
              <a:path w="3390387" h="4138455">
                <a:moveTo>
                  <a:pt x="0" y="0"/>
                </a:moveTo>
                <a:lnTo>
                  <a:pt x="3390387" y="0"/>
                </a:lnTo>
                <a:lnTo>
                  <a:pt x="3390387" y="4138455"/>
                </a:lnTo>
                <a:lnTo>
                  <a:pt x="0" y="4138455"/>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264894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438893-2E27-45E8-86EE-F8C6D8C751AC}"/>
              </a:ext>
            </a:extLst>
          </p:cNvPr>
          <p:cNvSpPr>
            <a:spLocks noGrp="1"/>
          </p:cNvSpPr>
          <p:nvPr>
            <p:ph type="pic" sz="quarter" idx="15" hasCustomPrompt="1"/>
          </p:nvPr>
        </p:nvSpPr>
        <p:spPr>
          <a:xfrm>
            <a:off x="5549901" y="1872344"/>
            <a:ext cx="6117496" cy="4985654"/>
          </a:xfrm>
          <a:custGeom>
            <a:avLst/>
            <a:gdLst>
              <a:gd name="connsiteX0" fmla="*/ 0 w 6117496"/>
              <a:gd name="connsiteY0" fmla="*/ 0 h 4985654"/>
              <a:gd name="connsiteX1" fmla="*/ 6117496 w 6117496"/>
              <a:gd name="connsiteY1" fmla="*/ 0 h 4985654"/>
              <a:gd name="connsiteX2" fmla="*/ 6117496 w 6117496"/>
              <a:gd name="connsiteY2" fmla="*/ 4985654 h 4985654"/>
              <a:gd name="connsiteX3" fmla="*/ 0 w 6117496"/>
              <a:gd name="connsiteY3" fmla="*/ 4985654 h 4985654"/>
            </a:gdLst>
            <a:ahLst/>
            <a:cxnLst>
              <a:cxn ang="0">
                <a:pos x="connsiteX0" y="connsiteY0"/>
              </a:cxn>
              <a:cxn ang="0">
                <a:pos x="connsiteX1" y="connsiteY1"/>
              </a:cxn>
              <a:cxn ang="0">
                <a:pos x="connsiteX2" y="connsiteY2"/>
              </a:cxn>
              <a:cxn ang="0">
                <a:pos x="connsiteX3" y="connsiteY3"/>
              </a:cxn>
            </a:cxnLst>
            <a:rect l="l" t="t" r="r" b="b"/>
            <a:pathLst>
              <a:path w="6117496" h="4985654">
                <a:moveTo>
                  <a:pt x="0" y="0"/>
                </a:moveTo>
                <a:lnTo>
                  <a:pt x="6117496" y="0"/>
                </a:lnTo>
                <a:lnTo>
                  <a:pt x="6117496" y="4985654"/>
                </a:lnTo>
                <a:lnTo>
                  <a:pt x="0" y="4985654"/>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225195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1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08853FA-DFF0-415D-AF26-71598FEA0D16}"/>
              </a:ext>
            </a:extLst>
          </p:cNvPr>
          <p:cNvSpPr>
            <a:spLocks noGrp="1"/>
          </p:cNvSpPr>
          <p:nvPr>
            <p:ph type="pic" sz="quarter" idx="15" hasCustomPrompt="1"/>
          </p:nvPr>
        </p:nvSpPr>
        <p:spPr>
          <a:xfrm>
            <a:off x="4470920" y="1948816"/>
            <a:ext cx="3221877" cy="3929860"/>
          </a:xfrm>
          <a:custGeom>
            <a:avLst/>
            <a:gdLst>
              <a:gd name="connsiteX0" fmla="*/ 0 w 3221877"/>
              <a:gd name="connsiteY0" fmla="*/ 0 h 3929860"/>
              <a:gd name="connsiteX1" fmla="*/ 3221877 w 3221877"/>
              <a:gd name="connsiteY1" fmla="*/ 0 h 3929860"/>
              <a:gd name="connsiteX2" fmla="*/ 3221877 w 3221877"/>
              <a:gd name="connsiteY2" fmla="*/ 3929860 h 3929860"/>
              <a:gd name="connsiteX3" fmla="*/ 0 w 3221877"/>
              <a:gd name="connsiteY3" fmla="*/ 3929860 h 3929860"/>
            </a:gdLst>
            <a:ahLst/>
            <a:cxnLst>
              <a:cxn ang="0">
                <a:pos x="connsiteX0" y="connsiteY0"/>
              </a:cxn>
              <a:cxn ang="0">
                <a:pos x="connsiteX1" y="connsiteY1"/>
              </a:cxn>
              <a:cxn ang="0">
                <a:pos x="connsiteX2" y="connsiteY2"/>
              </a:cxn>
              <a:cxn ang="0">
                <a:pos x="connsiteX3" y="connsiteY3"/>
              </a:cxn>
            </a:cxnLst>
            <a:rect l="l" t="t" r="r" b="b"/>
            <a:pathLst>
              <a:path w="3221877" h="3929860">
                <a:moveTo>
                  <a:pt x="0" y="0"/>
                </a:moveTo>
                <a:lnTo>
                  <a:pt x="3221877" y="0"/>
                </a:lnTo>
                <a:lnTo>
                  <a:pt x="3221877" y="3929860"/>
                </a:lnTo>
                <a:lnTo>
                  <a:pt x="0" y="3929860"/>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
        <p:nvSpPr>
          <p:cNvPr id="2" name="TextBox 1">
            <a:extLst>
              <a:ext uri="{FF2B5EF4-FFF2-40B4-BE49-F238E27FC236}">
                <a16:creationId xmlns:a16="http://schemas.microsoft.com/office/drawing/2014/main" id="{859A7ADA-9A76-72E6-ABD1-36A3315BBBE3}"/>
              </a:ext>
            </a:extLst>
          </p:cNvPr>
          <p:cNvSpPr txBox="1"/>
          <p:nvPr userDrawn="1"/>
        </p:nvSpPr>
        <p:spPr>
          <a:xfrm>
            <a:off x="201837" y="165123"/>
            <a:ext cx="670376" cy="215444"/>
          </a:xfrm>
          <a:prstGeom prst="rect">
            <a:avLst/>
          </a:prstGeom>
          <a:noFill/>
        </p:spPr>
        <p:txBody>
          <a:bodyPr wrap="none" rtlCol="0">
            <a:spAutoFit/>
          </a:bodyPr>
          <a:lstStyle/>
          <a:p>
            <a:r>
              <a:rPr lang="en-US" sz="800" b="0" i="0" u="none" baseline="0" dirty="0">
                <a:solidFill>
                  <a:schemeClr val="tx1"/>
                </a:solidFill>
                <a:latin typeface="Noto Sans" panose="020B0502040504020204" pitchFamily="34" charset="0"/>
                <a:ea typeface="Noto Sans" panose="020B0502040504020204" pitchFamily="34" charset="0"/>
                <a:cs typeface="Noto Sans" panose="020B0502040504020204" pitchFamily="34" charset="0"/>
                <a:hlinkClick r:id="rId2">
                  <a:extLst>
                    <a:ext uri="{A12FA001-AC4F-418D-AE19-62706E023703}">
                      <ahyp:hlinkClr xmlns:ahyp="http://schemas.microsoft.com/office/drawing/2018/hyperlinkcolor" val="tx"/>
                    </a:ext>
                  </a:extLst>
                </a:hlinkClick>
              </a:rPr>
              <a:t>GK</a:t>
            </a:r>
            <a:r>
              <a:rPr lang="en-US" sz="800" b="0" i="0" u="none" kern="1200" baseline="0" dirty="0">
                <a:solidFill>
                  <a:schemeClr val="tx1"/>
                </a:solidFill>
                <a:latin typeface="Noto Sans" panose="020B0502040504020204" pitchFamily="34" charset="0"/>
                <a:ea typeface="Noto Sans" panose="020B0502040504020204" pitchFamily="34" charset="0"/>
                <a:cs typeface="Noto Sans" panose="020B0502040504020204" pitchFamily="34" charset="0"/>
                <a:hlinkClick r:id="rId2">
                  <a:extLst>
                    <a:ext uri="{A12FA001-AC4F-418D-AE19-62706E023703}">
                      <ahyp:hlinkClr xmlns:ahyp="http://schemas.microsoft.com/office/drawing/2018/hyperlinkcolor" val="tx"/>
                    </a:ext>
                  </a:extLst>
                </a:hlinkClick>
              </a:rPr>
              <a:t> Palem</a:t>
            </a:r>
            <a:endParaRPr lang="en-US" sz="800" b="0" i="0" u="none" kern="1200" baseline="0" dirty="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
        <p:nvSpPr>
          <p:cNvPr id="3" name="TextBox 2">
            <a:extLst>
              <a:ext uri="{FF2B5EF4-FFF2-40B4-BE49-F238E27FC236}">
                <a16:creationId xmlns:a16="http://schemas.microsoft.com/office/drawing/2014/main" id="{643F2D1E-4A83-601D-0B96-61771D3E6BE7}"/>
              </a:ext>
            </a:extLst>
          </p:cNvPr>
          <p:cNvSpPr txBox="1"/>
          <p:nvPr userDrawn="1"/>
        </p:nvSpPr>
        <p:spPr>
          <a:xfrm>
            <a:off x="5624556" y="165123"/>
            <a:ext cx="942887" cy="215444"/>
          </a:xfrm>
          <a:prstGeom prst="rect">
            <a:avLst/>
          </a:prstGeom>
          <a:noFill/>
        </p:spPr>
        <p:txBody>
          <a:bodyPr wrap="none" rtlCol="0">
            <a:spAutoFit/>
          </a:bodyPr>
          <a:lstStyle/>
          <a:p>
            <a:r>
              <a:rPr lang="en-US" sz="800" b="0" i="0" dirty="0">
                <a:latin typeface="Noto Sans" panose="020B0502040504020204" pitchFamily="34" charset="0"/>
                <a:ea typeface="Noto Sans" panose="020B0502040504020204" pitchFamily="34" charset="0"/>
                <a:cs typeface="Noto Sans" panose="020B0502040504020204" pitchFamily="34" charset="0"/>
              </a:rPr>
              <a:t>AI Data Storage</a:t>
            </a:r>
          </a:p>
        </p:txBody>
      </p:sp>
      <p:sp>
        <p:nvSpPr>
          <p:cNvPr id="5" name="TextBox 4">
            <a:extLst>
              <a:ext uri="{FF2B5EF4-FFF2-40B4-BE49-F238E27FC236}">
                <a16:creationId xmlns:a16="http://schemas.microsoft.com/office/drawing/2014/main" id="{8A22D6B5-0688-483A-CE11-AB092565E9A3}"/>
              </a:ext>
            </a:extLst>
          </p:cNvPr>
          <p:cNvSpPr txBox="1"/>
          <p:nvPr userDrawn="1"/>
        </p:nvSpPr>
        <p:spPr>
          <a:xfrm>
            <a:off x="11667639" y="165123"/>
            <a:ext cx="322524" cy="215444"/>
          </a:xfrm>
          <a:prstGeom prst="rect">
            <a:avLst/>
          </a:prstGeom>
          <a:noFill/>
        </p:spPr>
        <p:txBody>
          <a:bodyPr wrap="none" rtlCol="0">
            <a:spAutoFit/>
          </a:bodyPr>
          <a:lstStyle/>
          <a:p>
            <a:fld id="{056E4456-2FEC-224D-8691-6D922D88E957}" type="slidenum">
              <a:rPr lang="en-US" sz="800" b="0" i="0" smtClean="0">
                <a:latin typeface="Noto Sans" panose="020B0502040504020204" pitchFamily="34" charset="0"/>
                <a:ea typeface="Noto Sans" panose="020B0502040504020204" pitchFamily="34" charset="0"/>
                <a:cs typeface="Noto Sans" panose="020B0502040504020204" pitchFamily="34" charset="0"/>
              </a:rPr>
              <a:t>‹#›</a:t>
            </a:fld>
            <a:endParaRPr lang="en-US" sz="800" b="0" i="0"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07627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9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0F8028-9E90-46B7-8677-511BAC6D73EF}"/>
              </a:ext>
            </a:extLst>
          </p:cNvPr>
          <p:cNvSpPr>
            <a:spLocks noGrp="1"/>
          </p:cNvSpPr>
          <p:nvPr>
            <p:ph type="pic" sz="quarter" idx="15" hasCustomPrompt="1"/>
          </p:nvPr>
        </p:nvSpPr>
        <p:spPr>
          <a:xfrm>
            <a:off x="8324851" y="1094469"/>
            <a:ext cx="3867150" cy="5763532"/>
          </a:xfrm>
          <a:custGeom>
            <a:avLst/>
            <a:gdLst>
              <a:gd name="connsiteX0" fmla="*/ 0 w 3867150"/>
              <a:gd name="connsiteY0" fmla="*/ 0 h 5763532"/>
              <a:gd name="connsiteX1" fmla="*/ 3867150 w 3867150"/>
              <a:gd name="connsiteY1" fmla="*/ 0 h 5763532"/>
              <a:gd name="connsiteX2" fmla="*/ 3867150 w 3867150"/>
              <a:gd name="connsiteY2" fmla="*/ 5763532 h 5763532"/>
              <a:gd name="connsiteX3" fmla="*/ 0 w 3867150"/>
              <a:gd name="connsiteY3" fmla="*/ 5763532 h 5763532"/>
            </a:gdLst>
            <a:ahLst/>
            <a:cxnLst>
              <a:cxn ang="0">
                <a:pos x="connsiteX0" y="connsiteY0"/>
              </a:cxn>
              <a:cxn ang="0">
                <a:pos x="connsiteX1" y="connsiteY1"/>
              </a:cxn>
              <a:cxn ang="0">
                <a:pos x="connsiteX2" y="connsiteY2"/>
              </a:cxn>
              <a:cxn ang="0">
                <a:pos x="connsiteX3" y="connsiteY3"/>
              </a:cxn>
            </a:cxnLst>
            <a:rect l="l" t="t" r="r" b="b"/>
            <a:pathLst>
              <a:path w="3867150" h="5763532">
                <a:moveTo>
                  <a:pt x="0" y="0"/>
                </a:moveTo>
                <a:lnTo>
                  <a:pt x="3867150" y="0"/>
                </a:lnTo>
                <a:lnTo>
                  <a:pt x="3867150" y="5763532"/>
                </a:lnTo>
                <a:lnTo>
                  <a:pt x="0" y="5763532"/>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1591547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2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BDC2010-C3E6-485E-8467-1BF505260B19}"/>
              </a:ext>
            </a:extLst>
          </p:cNvPr>
          <p:cNvSpPr>
            <a:spLocks noGrp="1"/>
          </p:cNvSpPr>
          <p:nvPr>
            <p:ph type="pic" sz="quarter" idx="15" hasCustomPrompt="1"/>
          </p:nvPr>
        </p:nvSpPr>
        <p:spPr>
          <a:xfrm>
            <a:off x="4419600" y="1039258"/>
            <a:ext cx="7247794" cy="3888343"/>
          </a:xfrm>
          <a:custGeom>
            <a:avLst/>
            <a:gdLst>
              <a:gd name="connsiteX0" fmla="*/ 0 w 7247794"/>
              <a:gd name="connsiteY0" fmla="*/ 0 h 3888343"/>
              <a:gd name="connsiteX1" fmla="*/ 7247794 w 7247794"/>
              <a:gd name="connsiteY1" fmla="*/ 0 h 3888343"/>
              <a:gd name="connsiteX2" fmla="*/ 7247794 w 7247794"/>
              <a:gd name="connsiteY2" fmla="*/ 3888343 h 3888343"/>
              <a:gd name="connsiteX3" fmla="*/ 0 w 7247794"/>
              <a:gd name="connsiteY3" fmla="*/ 3888343 h 3888343"/>
            </a:gdLst>
            <a:ahLst/>
            <a:cxnLst>
              <a:cxn ang="0">
                <a:pos x="connsiteX0" y="connsiteY0"/>
              </a:cxn>
              <a:cxn ang="0">
                <a:pos x="connsiteX1" y="connsiteY1"/>
              </a:cxn>
              <a:cxn ang="0">
                <a:pos x="connsiteX2" y="connsiteY2"/>
              </a:cxn>
              <a:cxn ang="0">
                <a:pos x="connsiteX3" y="connsiteY3"/>
              </a:cxn>
            </a:cxnLst>
            <a:rect l="l" t="t" r="r" b="b"/>
            <a:pathLst>
              <a:path w="7247794" h="3888343">
                <a:moveTo>
                  <a:pt x="0" y="0"/>
                </a:moveTo>
                <a:lnTo>
                  <a:pt x="7247794" y="0"/>
                </a:lnTo>
                <a:lnTo>
                  <a:pt x="7247794" y="3888343"/>
                </a:lnTo>
                <a:lnTo>
                  <a:pt x="0" y="3888343"/>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410268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4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362F553-36C0-46E8-A829-CB03B317892C}"/>
              </a:ext>
            </a:extLst>
          </p:cNvPr>
          <p:cNvSpPr>
            <a:spLocks noGrp="1"/>
          </p:cNvSpPr>
          <p:nvPr>
            <p:ph type="pic" sz="quarter" idx="15" hasCustomPrompt="1"/>
          </p:nvPr>
        </p:nvSpPr>
        <p:spPr>
          <a:xfrm>
            <a:off x="5452442" y="1099911"/>
            <a:ext cx="6214952" cy="5758089"/>
          </a:xfrm>
          <a:custGeom>
            <a:avLst/>
            <a:gdLst>
              <a:gd name="connsiteX0" fmla="*/ 0 w 6214952"/>
              <a:gd name="connsiteY0" fmla="*/ 0 h 5758089"/>
              <a:gd name="connsiteX1" fmla="*/ 6214952 w 6214952"/>
              <a:gd name="connsiteY1" fmla="*/ 0 h 5758089"/>
              <a:gd name="connsiteX2" fmla="*/ 6214952 w 6214952"/>
              <a:gd name="connsiteY2" fmla="*/ 5758089 h 5758089"/>
              <a:gd name="connsiteX3" fmla="*/ 0 w 6214952"/>
              <a:gd name="connsiteY3" fmla="*/ 5758089 h 5758089"/>
            </a:gdLst>
            <a:ahLst/>
            <a:cxnLst>
              <a:cxn ang="0">
                <a:pos x="connsiteX0" y="connsiteY0"/>
              </a:cxn>
              <a:cxn ang="0">
                <a:pos x="connsiteX1" y="connsiteY1"/>
              </a:cxn>
              <a:cxn ang="0">
                <a:pos x="connsiteX2" y="connsiteY2"/>
              </a:cxn>
              <a:cxn ang="0">
                <a:pos x="connsiteX3" y="connsiteY3"/>
              </a:cxn>
            </a:cxnLst>
            <a:rect l="l" t="t" r="r" b="b"/>
            <a:pathLst>
              <a:path w="6214952" h="5758089">
                <a:moveTo>
                  <a:pt x="0" y="0"/>
                </a:moveTo>
                <a:lnTo>
                  <a:pt x="6214952" y="0"/>
                </a:lnTo>
                <a:lnTo>
                  <a:pt x="6214952" y="5758089"/>
                </a:lnTo>
                <a:lnTo>
                  <a:pt x="0" y="5758089"/>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3331205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6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52A5AAE-B548-4555-B65B-C5AEED844E3D}"/>
              </a:ext>
            </a:extLst>
          </p:cNvPr>
          <p:cNvSpPr>
            <a:spLocks noGrp="1"/>
          </p:cNvSpPr>
          <p:nvPr>
            <p:ph type="pic" sz="quarter" idx="15" hasCustomPrompt="1"/>
          </p:nvPr>
        </p:nvSpPr>
        <p:spPr>
          <a:xfrm>
            <a:off x="5189370" y="2746939"/>
            <a:ext cx="2944228" cy="3327400"/>
          </a:xfrm>
          <a:custGeom>
            <a:avLst/>
            <a:gdLst>
              <a:gd name="connsiteX0" fmla="*/ 0 w 2944228"/>
              <a:gd name="connsiteY0" fmla="*/ 0 h 3327400"/>
              <a:gd name="connsiteX1" fmla="*/ 2944228 w 2944228"/>
              <a:gd name="connsiteY1" fmla="*/ 0 h 3327400"/>
              <a:gd name="connsiteX2" fmla="*/ 2944228 w 2944228"/>
              <a:gd name="connsiteY2" fmla="*/ 3327400 h 3327400"/>
              <a:gd name="connsiteX3" fmla="*/ 0 w 2944228"/>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2944228" h="3327400">
                <a:moveTo>
                  <a:pt x="0" y="0"/>
                </a:moveTo>
                <a:lnTo>
                  <a:pt x="2944228" y="0"/>
                </a:lnTo>
                <a:lnTo>
                  <a:pt x="2944228" y="3327400"/>
                </a:lnTo>
                <a:lnTo>
                  <a:pt x="0" y="3327400"/>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
        <p:nvSpPr>
          <p:cNvPr id="7" name="Picture Placeholder 6">
            <a:extLst>
              <a:ext uri="{FF2B5EF4-FFF2-40B4-BE49-F238E27FC236}">
                <a16:creationId xmlns:a16="http://schemas.microsoft.com/office/drawing/2014/main" id="{990343E1-C415-4FC6-826E-E83822C391CB}"/>
              </a:ext>
            </a:extLst>
          </p:cNvPr>
          <p:cNvSpPr>
            <a:spLocks noGrp="1"/>
          </p:cNvSpPr>
          <p:nvPr>
            <p:ph type="pic" sz="quarter" idx="16" hasCustomPrompt="1"/>
          </p:nvPr>
        </p:nvSpPr>
        <p:spPr>
          <a:xfrm>
            <a:off x="8602041" y="1378857"/>
            <a:ext cx="3066085" cy="4695482"/>
          </a:xfrm>
          <a:custGeom>
            <a:avLst/>
            <a:gdLst>
              <a:gd name="connsiteX0" fmla="*/ 0 w 3066085"/>
              <a:gd name="connsiteY0" fmla="*/ 0 h 4695482"/>
              <a:gd name="connsiteX1" fmla="*/ 3066085 w 3066085"/>
              <a:gd name="connsiteY1" fmla="*/ 0 h 4695482"/>
              <a:gd name="connsiteX2" fmla="*/ 3066085 w 3066085"/>
              <a:gd name="connsiteY2" fmla="*/ 4695482 h 4695482"/>
              <a:gd name="connsiteX3" fmla="*/ 0 w 3066085"/>
              <a:gd name="connsiteY3" fmla="*/ 4695482 h 4695482"/>
            </a:gdLst>
            <a:ahLst/>
            <a:cxnLst>
              <a:cxn ang="0">
                <a:pos x="connsiteX0" y="connsiteY0"/>
              </a:cxn>
              <a:cxn ang="0">
                <a:pos x="connsiteX1" y="connsiteY1"/>
              </a:cxn>
              <a:cxn ang="0">
                <a:pos x="connsiteX2" y="connsiteY2"/>
              </a:cxn>
              <a:cxn ang="0">
                <a:pos x="connsiteX3" y="connsiteY3"/>
              </a:cxn>
            </a:cxnLst>
            <a:rect l="l" t="t" r="r" b="b"/>
            <a:pathLst>
              <a:path w="3066085" h="4695482">
                <a:moveTo>
                  <a:pt x="0" y="0"/>
                </a:moveTo>
                <a:lnTo>
                  <a:pt x="3066085" y="0"/>
                </a:lnTo>
                <a:lnTo>
                  <a:pt x="3066085" y="4695482"/>
                </a:lnTo>
                <a:lnTo>
                  <a:pt x="0" y="4695482"/>
                </a:lnTo>
                <a:close/>
              </a:path>
            </a:pathLst>
          </a:custGeom>
        </p:spPr>
        <p:txBody>
          <a:bodyPr wrap="square">
            <a:noAutofit/>
          </a:bodyPr>
          <a:lstStyle>
            <a:lvl1pPr marL="0" indent="0" algn="ctr">
              <a:buFontTx/>
              <a:buNone/>
              <a:defRPr sz="1200">
                <a:latin typeface="Poppins" panose="00000500000000000000" pitchFamily="50" charset="0"/>
                <a:cs typeface="Poppins" panose="00000500000000000000" pitchFamily="50" charset="0"/>
              </a:defRPr>
            </a:lvl1pPr>
          </a:lstStyle>
          <a:p>
            <a:r>
              <a:rPr lang="en-US" dirty="0"/>
              <a:t>Picture</a:t>
            </a:r>
          </a:p>
        </p:txBody>
      </p:sp>
    </p:spTree>
    <p:extLst>
      <p:ext uri="{BB962C8B-B14F-4D97-AF65-F5344CB8AC3E}">
        <p14:creationId xmlns:p14="http://schemas.microsoft.com/office/powerpoint/2010/main" val="198901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7474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D2BF9D06-44B3-4C50-89DA-99BC338A58AA}"/>
              </a:ext>
            </a:extLst>
          </p:cNvPr>
          <p:cNvSpPr txBox="1"/>
          <p:nvPr/>
        </p:nvSpPr>
        <p:spPr>
          <a:xfrm>
            <a:off x="423023" y="1039256"/>
            <a:ext cx="3590177" cy="1012457"/>
          </a:xfrm>
          <a:prstGeom prst="rect">
            <a:avLst/>
          </a:prstGeom>
          <a:noFill/>
        </p:spPr>
        <p:txBody>
          <a:bodyPr wrap="square" rtlCol="0">
            <a:spAutoFit/>
          </a:bodyPr>
          <a:lstStyle/>
          <a:p>
            <a:pPr marL="0" marR="0" lvl="0" indent="0" algn="l" defTabSz="914400" rtl="0" eaLnBrk="1" fontAlgn="base" latinLnBrk="0" hangingPunct="1">
              <a:lnSpc>
                <a:spcPts val="3500"/>
              </a:lnSpc>
              <a:spcBef>
                <a:spcPts val="0"/>
              </a:spcBef>
              <a:spcAft>
                <a:spcPts val="0"/>
              </a:spcAft>
              <a:buClrTx/>
              <a:buSzTx/>
              <a:buFontTx/>
              <a:buNone/>
              <a:tabLst/>
              <a:defRPr/>
            </a:pPr>
            <a:r>
              <a:rPr kumimoji="0" lang="en-US" sz="35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What is the Problem?</a:t>
            </a:r>
          </a:p>
        </p:txBody>
      </p:sp>
      <p:sp>
        <p:nvSpPr>
          <p:cNvPr id="54" name="TextBox 53">
            <a:extLst>
              <a:ext uri="{FF2B5EF4-FFF2-40B4-BE49-F238E27FC236}">
                <a16:creationId xmlns:a16="http://schemas.microsoft.com/office/drawing/2014/main" id="{810B479E-DDBF-4F94-A5AA-AADA7EFF2A5E}"/>
              </a:ext>
            </a:extLst>
          </p:cNvPr>
          <p:cNvSpPr txBox="1"/>
          <p:nvPr/>
        </p:nvSpPr>
        <p:spPr>
          <a:xfrm>
            <a:off x="4732712" y="3066401"/>
            <a:ext cx="3296166" cy="730328"/>
          </a:xfrm>
          <a:prstGeom prst="rect">
            <a:avLst/>
          </a:prstGeom>
          <a:noFill/>
        </p:spPr>
        <p:txBody>
          <a:bodyPr wrap="square" rtlCol="0">
            <a:spAutoFit/>
          </a:bodyPr>
          <a:lstStyle/>
          <a:p>
            <a:pPr marL="0" marR="0" lvl="0" indent="0" algn="l" defTabSz="914400" rtl="0" eaLnBrk="1" fontAlgn="base" latinLnBrk="0" hangingPunct="1">
              <a:lnSpc>
                <a:spcPts val="25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Poppins" panose="00000500000000000000" pitchFamily="2" charset="0"/>
                <a:ea typeface="Inter Semi Bold" panose="02000703000000020004" pitchFamily="50" charset="0"/>
                <a:cs typeface="Poppins" panose="00000500000000000000" pitchFamily="2" charset="0"/>
              </a:rPr>
              <a:t>Data Bottlenecks hinder</a:t>
            </a:r>
          </a:p>
          <a:p>
            <a:pPr marL="0" marR="0" lvl="0" indent="0" algn="l" defTabSz="914400" rtl="0" eaLnBrk="1" fontAlgn="base" latinLnBrk="0" hangingPunct="1">
              <a:lnSpc>
                <a:spcPts val="25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Enterprise Private AI</a:t>
            </a:r>
          </a:p>
        </p:txBody>
      </p:sp>
    </p:spTree>
    <p:extLst>
      <p:ext uri="{BB962C8B-B14F-4D97-AF65-F5344CB8AC3E}">
        <p14:creationId xmlns:p14="http://schemas.microsoft.com/office/powerpoint/2010/main" val="1652741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D2BF9D06-44B3-4C50-89DA-99BC338A58AA}"/>
              </a:ext>
            </a:extLst>
          </p:cNvPr>
          <p:cNvSpPr txBox="1"/>
          <p:nvPr/>
        </p:nvSpPr>
        <p:spPr>
          <a:xfrm>
            <a:off x="423023" y="1039256"/>
            <a:ext cx="3590177" cy="1012457"/>
          </a:xfrm>
          <a:prstGeom prst="rect">
            <a:avLst/>
          </a:prstGeom>
          <a:noFill/>
        </p:spPr>
        <p:txBody>
          <a:bodyPr wrap="square" rtlCol="0">
            <a:spAutoFit/>
          </a:bodyPr>
          <a:lstStyle/>
          <a:p>
            <a:pPr marL="0" marR="0" lvl="0" indent="0" algn="l" defTabSz="914400" rtl="0" eaLnBrk="1" fontAlgn="base" latinLnBrk="0" hangingPunct="1">
              <a:lnSpc>
                <a:spcPts val="3500"/>
              </a:lnSpc>
              <a:spcBef>
                <a:spcPts val="0"/>
              </a:spcBef>
              <a:spcAft>
                <a:spcPts val="0"/>
              </a:spcAft>
              <a:buClrTx/>
              <a:buSzTx/>
              <a:buFontTx/>
              <a:buNone/>
              <a:tabLst/>
              <a:defRPr/>
            </a:pPr>
            <a:r>
              <a:rPr kumimoji="0" lang="en-US" sz="35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What are the use-cases?</a:t>
            </a:r>
          </a:p>
        </p:txBody>
      </p:sp>
      <p:sp>
        <p:nvSpPr>
          <p:cNvPr id="54" name="TextBox 53">
            <a:extLst>
              <a:ext uri="{FF2B5EF4-FFF2-40B4-BE49-F238E27FC236}">
                <a16:creationId xmlns:a16="http://schemas.microsoft.com/office/drawing/2014/main" id="{810B479E-DDBF-4F94-A5AA-AADA7EFF2A5E}"/>
              </a:ext>
            </a:extLst>
          </p:cNvPr>
          <p:cNvSpPr txBox="1"/>
          <p:nvPr/>
        </p:nvSpPr>
        <p:spPr>
          <a:xfrm>
            <a:off x="423023" y="2903535"/>
            <a:ext cx="4043426" cy="1050929"/>
          </a:xfrm>
          <a:prstGeom prst="rect">
            <a:avLst/>
          </a:prstGeom>
          <a:noFill/>
        </p:spPr>
        <p:txBody>
          <a:bodyPr wrap="square" rtlCol="0">
            <a:spAutoFit/>
          </a:bodyPr>
          <a:lstStyle/>
          <a:p>
            <a:pPr marL="0" marR="0" lvl="0" indent="0" algn="l" defTabSz="914400" rtl="0" eaLnBrk="1" fontAlgn="base" latinLnBrk="0" hangingPunct="1">
              <a:lnSpc>
                <a:spcPts val="2500"/>
              </a:lnSpc>
              <a:spcBef>
                <a:spcPts val="0"/>
              </a:spcBef>
              <a:spcAft>
                <a:spcPts val="0"/>
              </a:spcAft>
              <a:buClrTx/>
              <a:buSzTx/>
              <a:buFontTx/>
              <a:buNone/>
              <a:tabLst/>
              <a:defRPr/>
            </a:pPr>
            <a:r>
              <a:rPr lang="en-IN" sz="2000" dirty="0"/>
              <a:t>Scenario 3:</a:t>
            </a:r>
          </a:p>
          <a:p>
            <a:pPr fontAlgn="base">
              <a:lnSpc>
                <a:spcPts val="2500"/>
              </a:lnSpc>
              <a:defRPr/>
            </a:pPr>
            <a:r>
              <a:rPr kumimoji="0" lang="en-IN"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Market Research and Competitive Intelligence</a:t>
            </a:r>
            <a:endParaRPr kumimoji="0" lang="en-US"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endParaRPr>
          </a:p>
        </p:txBody>
      </p:sp>
      <p:sp>
        <p:nvSpPr>
          <p:cNvPr id="3" name="TextBox 2">
            <a:extLst>
              <a:ext uri="{FF2B5EF4-FFF2-40B4-BE49-F238E27FC236}">
                <a16:creationId xmlns:a16="http://schemas.microsoft.com/office/drawing/2014/main" id="{872F7B30-B8A1-F2C1-7676-8F6462B7D65A}"/>
              </a:ext>
            </a:extLst>
          </p:cNvPr>
          <p:cNvSpPr txBox="1"/>
          <p:nvPr/>
        </p:nvSpPr>
        <p:spPr>
          <a:xfrm>
            <a:off x="4466449" y="945319"/>
            <a:ext cx="7302528" cy="1200329"/>
          </a:xfrm>
          <a:prstGeom prst="rect">
            <a:avLst/>
          </a:prstGeom>
          <a:noFill/>
        </p:spPr>
        <p:txBody>
          <a:bodyPr wrap="square">
            <a:spAutoFit/>
          </a:bodyPr>
          <a:lstStyle/>
          <a:p>
            <a:r>
              <a:rPr lang="en-IN" b="1" dirty="0">
                <a:latin typeface="Aptos" panose="020B0004020202020204" pitchFamily="34" charset="0"/>
              </a:rPr>
              <a:t>Challenge:</a:t>
            </a:r>
            <a:r>
              <a:rPr lang="en-IN" dirty="0">
                <a:latin typeface="Aptos" panose="020B0004020202020204" pitchFamily="34" charset="0"/>
              </a:rPr>
              <a:t> Market research teams struggle to </a:t>
            </a:r>
            <a:r>
              <a:rPr lang="en-IN" dirty="0" err="1">
                <a:latin typeface="Aptos" panose="020B0004020202020204" pitchFamily="34" charset="0"/>
              </a:rPr>
              <a:t>analyze</a:t>
            </a:r>
            <a:r>
              <a:rPr lang="en-IN" dirty="0">
                <a:latin typeface="Aptos" panose="020B0004020202020204" pitchFamily="34" charset="0"/>
              </a:rPr>
              <a:t> large volumes of unstructured data (news articles, social media posts) to identify trends, customer sentiment, and competitor activity. Manual analysis is time-consuming and subjective.</a:t>
            </a:r>
            <a:endParaRPr lang="en-US" dirty="0">
              <a:latin typeface="Aptos" panose="020B0004020202020204" pitchFamily="34" charset="0"/>
            </a:endParaRPr>
          </a:p>
        </p:txBody>
      </p:sp>
      <p:sp>
        <p:nvSpPr>
          <p:cNvPr id="5" name="TextBox 4">
            <a:extLst>
              <a:ext uri="{FF2B5EF4-FFF2-40B4-BE49-F238E27FC236}">
                <a16:creationId xmlns:a16="http://schemas.microsoft.com/office/drawing/2014/main" id="{F3D16589-A61C-06AE-3636-5CD7A997D81B}"/>
              </a:ext>
            </a:extLst>
          </p:cNvPr>
          <p:cNvSpPr txBox="1"/>
          <p:nvPr/>
        </p:nvSpPr>
        <p:spPr>
          <a:xfrm>
            <a:off x="4466449" y="2145648"/>
            <a:ext cx="7302528" cy="1477328"/>
          </a:xfrm>
          <a:prstGeom prst="rect">
            <a:avLst/>
          </a:prstGeom>
          <a:noFill/>
        </p:spPr>
        <p:txBody>
          <a:bodyPr wrap="square">
            <a:spAutoFit/>
          </a:bodyPr>
          <a:lstStyle/>
          <a:p>
            <a:r>
              <a:rPr lang="en-IN" b="1" dirty="0">
                <a:latin typeface="Aptos" panose="020B0004020202020204" pitchFamily="34" charset="0"/>
              </a:rPr>
              <a:t>Solution:</a:t>
            </a:r>
            <a:r>
              <a:rPr lang="en-IN" dirty="0">
                <a:latin typeface="Aptos" panose="020B0004020202020204" pitchFamily="34" charset="0"/>
              </a:rPr>
              <a:t> </a:t>
            </a:r>
            <a:r>
              <a:rPr lang="en-IN" dirty="0" err="1">
                <a:latin typeface="Aptos" panose="020B0004020202020204" pitchFamily="34" charset="0"/>
              </a:rPr>
              <a:t>AIDataStore</a:t>
            </a:r>
            <a:r>
              <a:rPr lang="en-IN" dirty="0">
                <a:latin typeface="Aptos" panose="020B0004020202020204" pitchFamily="34" charset="0"/>
              </a:rPr>
              <a:t> can ingest market research data and automatically extract relevant information based on sentiment analysis, entity recognition (companies, brands), and topic </a:t>
            </a:r>
            <a:r>
              <a:rPr lang="en-IN" dirty="0" err="1">
                <a:latin typeface="Aptos" panose="020B0004020202020204" pitchFamily="34" charset="0"/>
              </a:rPr>
              <a:t>modeling</a:t>
            </a:r>
            <a:r>
              <a:rPr lang="en-IN" dirty="0">
                <a:latin typeface="Aptos" panose="020B0004020202020204" pitchFamily="34" charset="0"/>
              </a:rPr>
              <a:t>. This allows for faster and more comprehensive insights into market trends and competitor strategies.</a:t>
            </a:r>
            <a:endParaRPr lang="en-US" dirty="0">
              <a:latin typeface="Aptos" panose="020B0004020202020204" pitchFamily="34" charset="0"/>
            </a:endParaRPr>
          </a:p>
        </p:txBody>
      </p:sp>
      <p:sp>
        <p:nvSpPr>
          <p:cNvPr id="7" name="TextBox 6">
            <a:extLst>
              <a:ext uri="{FF2B5EF4-FFF2-40B4-BE49-F238E27FC236}">
                <a16:creationId xmlns:a16="http://schemas.microsoft.com/office/drawing/2014/main" id="{E6434137-D0CC-F7DB-C858-93CE8EFE6B89}"/>
              </a:ext>
            </a:extLst>
          </p:cNvPr>
          <p:cNvSpPr txBox="1"/>
          <p:nvPr/>
        </p:nvSpPr>
        <p:spPr>
          <a:xfrm>
            <a:off x="4466449" y="3642055"/>
            <a:ext cx="7302528" cy="3215945"/>
          </a:xfrm>
          <a:prstGeom prst="rect">
            <a:avLst/>
          </a:prstGeom>
          <a:noFill/>
        </p:spPr>
        <p:txBody>
          <a:bodyPr wrap="square">
            <a:spAutoFit/>
          </a:bodyPr>
          <a:lstStyle/>
          <a:p>
            <a:r>
              <a:rPr lang="en-IN" sz="1600" dirty="0">
                <a:latin typeface="Aptos" panose="020B0004020202020204" pitchFamily="34" charset="0"/>
              </a:rPr>
              <a:t>User Stories:</a:t>
            </a:r>
          </a:p>
          <a:p>
            <a:pPr marL="285750" indent="-285750">
              <a:lnSpc>
                <a:spcPct val="150000"/>
              </a:lnSpc>
              <a:buFont typeface="Arial" panose="020B0604020202020204" pitchFamily="34" charset="0"/>
              <a:buChar char="•"/>
            </a:pPr>
            <a:r>
              <a:rPr lang="en-IN" sz="1400" dirty="0">
                <a:latin typeface="Aptos" panose="020B0004020202020204" pitchFamily="34" charset="0"/>
              </a:rPr>
              <a:t>As a Market Research Analyst, I want to use </a:t>
            </a:r>
            <a:r>
              <a:rPr lang="en-IN" sz="1400" dirty="0" err="1">
                <a:latin typeface="Aptos" panose="020B0004020202020204" pitchFamily="34" charset="0"/>
              </a:rPr>
              <a:t>AIDataStore</a:t>
            </a:r>
            <a:r>
              <a:rPr lang="en-IN" sz="1400" dirty="0">
                <a:latin typeface="Aptos" panose="020B0004020202020204" pitchFamily="34" charset="0"/>
              </a:rPr>
              <a:t> to </a:t>
            </a:r>
            <a:r>
              <a:rPr lang="en-IN" sz="1400" dirty="0" err="1">
                <a:latin typeface="Aptos" panose="020B0004020202020204" pitchFamily="34" charset="0"/>
              </a:rPr>
              <a:t>analyze</a:t>
            </a:r>
            <a:r>
              <a:rPr lang="en-IN" sz="1400" dirty="0">
                <a:latin typeface="Aptos" panose="020B0004020202020204" pitchFamily="34" charset="0"/>
              </a:rPr>
              <a:t> vast amounts of market research data more efficiently by automatically extracting key insights and trends based on its semantic content.</a:t>
            </a:r>
          </a:p>
          <a:p>
            <a:pPr marL="285750" indent="-285750">
              <a:lnSpc>
                <a:spcPct val="150000"/>
              </a:lnSpc>
              <a:buFont typeface="Arial" panose="020B0604020202020204" pitchFamily="34" charset="0"/>
              <a:buChar char="•"/>
            </a:pPr>
            <a:r>
              <a:rPr lang="en-IN" sz="1400" dirty="0">
                <a:latin typeface="Aptos" panose="020B0004020202020204" pitchFamily="34" charset="0"/>
              </a:rPr>
              <a:t>As a Marketing Manager, I want to leverage </a:t>
            </a:r>
            <a:r>
              <a:rPr lang="en-IN" sz="1400" dirty="0" err="1">
                <a:latin typeface="Aptos" panose="020B0004020202020204" pitchFamily="34" charset="0"/>
              </a:rPr>
              <a:t>AIDataStore's</a:t>
            </a:r>
            <a:r>
              <a:rPr lang="en-IN" sz="1400" dirty="0">
                <a:latin typeface="Aptos" panose="020B0004020202020204" pitchFamily="34" charset="0"/>
              </a:rPr>
              <a:t> insights on customer sentiment and competitor activity to develop targeted marketing campaigns that resonate with our audience.</a:t>
            </a:r>
          </a:p>
          <a:p>
            <a:pPr marL="285750" indent="-285750">
              <a:lnSpc>
                <a:spcPct val="150000"/>
              </a:lnSpc>
              <a:buFont typeface="Arial" panose="020B0604020202020204" pitchFamily="34" charset="0"/>
              <a:buChar char="•"/>
            </a:pPr>
            <a:r>
              <a:rPr lang="en-IN" sz="1400" dirty="0">
                <a:latin typeface="Aptos" panose="020B0004020202020204" pitchFamily="34" charset="0"/>
              </a:rPr>
              <a:t>As a Business Analyst, I want to gain a deeper understanding of the competitive landscape by utilizing </a:t>
            </a:r>
            <a:r>
              <a:rPr lang="en-IN" sz="1400" dirty="0" err="1">
                <a:latin typeface="Aptos" panose="020B0004020202020204" pitchFamily="34" charset="0"/>
              </a:rPr>
              <a:t>AIDataStore's</a:t>
            </a:r>
            <a:r>
              <a:rPr lang="en-IN" sz="1400" dirty="0">
                <a:latin typeface="Aptos" panose="020B0004020202020204" pitchFamily="34" charset="0"/>
              </a:rPr>
              <a:t> semantic analysis capabilities to identify emerging trends and potential threats from competitors.</a:t>
            </a:r>
            <a:endParaRPr lang="en-IN" dirty="0">
              <a:latin typeface="Aptos" panose="020B0004020202020204" pitchFamily="34" charset="0"/>
            </a:endParaRPr>
          </a:p>
        </p:txBody>
      </p:sp>
    </p:spTree>
    <p:extLst>
      <p:ext uri="{BB962C8B-B14F-4D97-AF65-F5344CB8AC3E}">
        <p14:creationId xmlns:p14="http://schemas.microsoft.com/office/powerpoint/2010/main" val="38243578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D2BF9D06-44B3-4C50-89DA-99BC338A58AA}"/>
              </a:ext>
            </a:extLst>
          </p:cNvPr>
          <p:cNvSpPr txBox="1"/>
          <p:nvPr/>
        </p:nvSpPr>
        <p:spPr>
          <a:xfrm>
            <a:off x="423023" y="1039256"/>
            <a:ext cx="3590177" cy="1012457"/>
          </a:xfrm>
          <a:prstGeom prst="rect">
            <a:avLst/>
          </a:prstGeom>
          <a:noFill/>
        </p:spPr>
        <p:txBody>
          <a:bodyPr wrap="square" rtlCol="0">
            <a:spAutoFit/>
          </a:bodyPr>
          <a:lstStyle/>
          <a:p>
            <a:pPr marL="0" marR="0" lvl="0" indent="0" algn="l" defTabSz="914400" rtl="0" eaLnBrk="1" fontAlgn="base" latinLnBrk="0" hangingPunct="1">
              <a:lnSpc>
                <a:spcPts val="3500"/>
              </a:lnSpc>
              <a:spcBef>
                <a:spcPts val="0"/>
              </a:spcBef>
              <a:spcAft>
                <a:spcPts val="0"/>
              </a:spcAft>
              <a:buClrTx/>
              <a:buSzTx/>
              <a:buFontTx/>
              <a:buNone/>
              <a:tabLst/>
              <a:defRPr/>
            </a:pPr>
            <a:r>
              <a:rPr kumimoji="0" lang="en-US" sz="35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What is the Problem?</a:t>
            </a:r>
          </a:p>
        </p:txBody>
      </p:sp>
      <p:sp>
        <p:nvSpPr>
          <p:cNvPr id="54" name="TextBox 53">
            <a:extLst>
              <a:ext uri="{FF2B5EF4-FFF2-40B4-BE49-F238E27FC236}">
                <a16:creationId xmlns:a16="http://schemas.microsoft.com/office/drawing/2014/main" id="{810B479E-DDBF-4F94-A5AA-AADA7EFF2A5E}"/>
              </a:ext>
            </a:extLst>
          </p:cNvPr>
          <p:cNvSpPr txBox="1"/>
          <p:nvPr/>
        </p:nvSpPr>
        <p:spPr>
          <a:xfrm>
            <a:off x="423023" y="3063836"/>
            <a:ext cx="3296166" cy="730328"/>
          </a:xfrm>
          <a:prstGeom prst="rect">
            <a:avLst/>
          </a:prstGeom>
          <a:noFill/>
        </p:spPr>
        <p:txBody>
          <a:bodyPr wrap="square" rtlCol="0">
            <a:spAutoFit/>
          </a:bodyPr>
          <a:lstStyle/>
          <a:p>
            <a:pPr marL="0" marR="0" lvl="0" indent="0" algn="l" defTabSz="914400" rtl="0" eaLnBrk="1" fontAlgn="base" latinLnBrk="0" hangingPunct="1">
              <a:lnSpc>
                <a:spcPts val="25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Poppins" panose="00000500000000000000" pitchFamily="2" charset="0"/>
                <a:ea typeface="Inter Semi Bold" panose="02000703000000020004" pitchFamily="50" charset="0"/>
                <a:cs typeface="Poppins" panose="00000500000000000000" pitchFamily="2" charset="0"/>
              </a:rPr>
              <a:t>Data Bottlenecks hinder</a:t>
            </a:r>
          </a:p>
          <a:p>
            <a:pPr marL="0" marR="0" lvl="0" indent="0" algn="l" defTabSz="914400" rtl="0" eaLnBrk="1" fontAlgn="base" latinLnBrk="0" hangingPunct="1">
              <a:lnSpc>
                <a:spcPts val="25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Enterprise Private AI</a:t>
            </a:r>
          </a:p>
        </p:txBody>
      </p:sp>
      <p:sp>
        <p:nvSpPr>
          <p:cNvPr id="2" name="TextBox 1">
            <a:extLst>
              <a:ext uri="{FF2B5EF4-FFF2-40B4-BE49-F238E27FC236}">
                <a16:creationId xmlns:a16="http://schemas.microsoft.com/office/drawing/2014/main" id="{4B249EEB-6945-D54E-F886-6DC063698C2E}"/>
              </a:ext>
            </a:extLst>
          </p:cNvPr>
          <p:cNvSpPr txBox="1"/>
          <p:nvPr/>
        </p:nvSpPr>
        <p:spPr>
          <a:xfrm>
            <a:off x="4694663" y="1774777"/>
            <a:ext cx="7074314" cy="33763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rgbClr val="C00000"/>
                </a:solidFill>
                <a:latin typeface="Aptos" panose="020B0004020202020204" pitchFamily="34" charset="0"/>
              </a:rPr>
              <a:t>Data Silos</a:t>
            </a:r>
            <a:r>
              <a:rPr lang="en-US" dirty="0">
                <a:latin typeface="Aptos" panose="020B0004020202020204" pitchFamily="34" charset="0"/>
              </a:rPr>
              <a:t>: Valuable data resides in disparate systems, hindering holistic AI development. </a:t>
            </a:r>
          </a:p>
          <a:p>
            <a:pPr marL="285750" indent="-285750">
              <a:lnSpc>
                <a:spcPct val="150000"/>
              </a:lnSpc>
              <a:buFont typeface="Arial" panose="020B0604020202020204" pitchFamily="34" charset="0"/>
              <a:buChar char="•"/>
            </a:pPr>
            <a:r>
              <a:rPr lang="en-US" dirty="0">
                <a:latin typeface="Aptos" panose="020B0004020202020204" pitchFamily="34" charset="0"/>
              </a:rPr>
              <a:t> </a:t>
            </a:r>
            <a:r>
              <a:rPr lang="en-US" dirty="0">
                <a:solidFill>
                  <a:srgbClr val="C00000"/>
                </a:solidFill>
                <a:latin typeface="Aptos" panose="020B0004020202020204" pitchFamily="34" charset="0"/>
              </a:rPr>
              <a:t>Limited Semantics</a:t>
            </a:r>
            <a:r>
              <a:rPr lang="en-US" dirty="0">
                <a:latin typeface="Aptos" panose="020B0004020202020204" pitchFamily="34" charset="0"/>
              </a:rPr>
              <a:t>: Understanding data meaning is essential for effective AI utilization.</a:t>
            </a:r>
          </a:p>
          <a:p>
            <a:pPr marL="285750" indent="-285750">
              <a:lnSpc>
                <a:spcPct val="150000"/>
              </a:lnSpc>
              <a:buFont typeface="Arial" panose="020B0604020202020204" pitchFamily="34" charset="0"/>
              <a:buChar char="•"/>
            </a:pPr>
            <a:r>
              <a:rPr lang="en-US" dirty="0">
                <a:solidFill>
                  <a:srgbClr val="C00000"/>
                </a:solidFill>
                <a:latin typeface="Aptos" panose="020B0004020202020204" pitchFamily="34" charset="0"/>
              </a:rPr>
              <a:t>Version Control Gaps</a:t>
            </a:r>
            <a:r>
              <a:rPr lang="en-US" dirty="0">
                <a:latin typeface="Aptos" panose="020B0004020202020204" pitchFamily="34" charset="0"/>
              </a:rPr>
              <a:t>: Tracking data changes is crucial for maintaining model accuracy.</a:t>
            </a:r>
          </a:p>
          <a:p>
            <a:pPr marL="285750" indent="-285750">
              <a:lnSpc>
                <a:spcPct val="150000"/>
              </a:lnSpc>
              <a:buFont typeface="Arial" panose="020B0604020202020204" pitchFamily="34" charset="0"/>
              <a:buChar char="•"/>
            </a:pPr>
            <a:r>
              <a:rPr lang="en-US" dirty="0">
                <a:solidFill>
                  <a:srgbClr val="C00000"/>
                </a:solidFill>
                <a:latin typeface="Aptos" panose="020B0004020202020204" pitchFamily="34" charset="0"/>
              </a:rPr>
              <a:t>Scalability Issues</a:t>
            </a:r>
            <a:r>
              <a:rPr lang="en-US" dirty="0">
                <a:latin typeface="Aptos" panose="020B0004020202020204" pitchFamily="34" charset="0"/>
              </a:rPr>
              <a:t>: Traditional storage can't keep pace with growing enterprise AI data. </a:t>
            </a:r>
          </a:p>
        </p:txBody>
      </p:sp>
    </p:spTree>
    <p:extLst>
      <p:ext uri="{BB962C8B-B14F-4D97-AF65-F5344CB8AC3E}">
        <p14:creationId xmlns:p14="http://schemas.microsoft.com/office/powerpoint/2010/main" val="454428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D2BF9D06-44B3-4C50-89DA-99BC338A58AA}"/>
              </a:ext>
            </a:extLst>
          </p:cNvPr>
          <p:cNvSpPr txBox="1"/>
          <p:nvPr/>
        </p:nvSpPr>
        <p:spPr>
          <a:xfrm>
            <a:off x="423023" y="1039256"/>
            <a:ext cx="3590177" cy="1012457"/>
          </a:xfrm>
          <a:prstGeom prst="rect">
            <a:avLst/>
          </a:prstGeom>
          <a:noFill/>
        </p:spPr>
        <p:txBody>
          <a:bodyPr wrap="square" rtlCol="0">
            <a:spAutoFit/>
          </a:bodyPr>
          <a:lstStyle/>
          <a:p>
            <a:pPr marL="0" marR="0" lvl="0" indent="0" algn="l" defTabSz="914400" rtl="0" eaLnBrk="1" fontAlgn="base" latinLnBrk="0" hangingPunct="1">
              <a:lnSpc>
                <a:spcPts val="3500"/>
              </a:lnSpc>
              <a:spcBef>
                <a:spcPts val="0"/>
              </a:spcBef>
              <a:spcAft>
                <a:spcPts val="0"/>
              </a:spcAft>
              <a:buClrTx/>
              <a:buSzTx/>
              <a:buFontTx/>
              <a:buNone/>
              <a:tabLst/>
              <a:defRPr/>
            </a:pPr>
            <a:r>
              <a:rPr kumimoji="0" lang="en-US" sz="35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What is the Solution?</a:t>
            </a:r>
          </a:p>
        </p:txBody>
      </p:sp>
      <p:sp>
        <p:nvSpPr>
          <p:cNvPr id="54" name="TextBox 53">
            <a:extLst>
              <a:ext uri="{FF2B5EF4-FFF2-40B4-BE49-F238E27FC236}">
                <a16:creationId xmlns:a16="http://schemas.microsoft.com/office/drawing/2014/main" id="{810B479E-DDBF-4F94-A5AA-AADA7EFF2A5E}"/>
              </a:ext>
            </a:extLst>
          </p:cNvPr>
          <p:cNvSpPr txBox="1"/>
          <p:nvPr/>
        </p:nvSpPr>
        <p:spPr>
          <a:xfrm>
            <a:off x="4732712" y="3066401"/>
            <a:ext cx="2726577" cy="1050929"/>
          </a:xfrm>
          <a:prstGeom prst="rect">
            <a:avLst/>
          </a:prstGeom>
          <a:noFill/>
        </p:spPr>
        <p:txBody>
          <a:bodyPr wrap="square" rtlCol="0">
            <a:spAutoFit/>
          </a:bodyPr>
          <a:lstStyle/>
          <a:p>
            <a:pPr marL="0" marR="0" lvl="0" indent="0" algn="l" defTabSz="914400" rtl="0" eaLnBrk="1" fontAlgn="base" latinLnBrk="0" hangingPunct="1">
              <a:lnSpc>
                <a:spcPts val="2500"/>
              </a:lnSpc>
              <a:spcBef>
                <a:spcPts val="0"/>
              </a:spcBef>
              <a:spcAft>
                <a:spcPts val="0"/>
              </a:spcAft>
              <a:buClrTx/>
              <a:buSzTx/>
              <a:buFontTx/>
              <a:buNone/>
              <a:tabLst/>
              <a:defRPr/>
            </a:pPr>
            <a:r>
              <a:rPr lang="en-IN" sz="2000" dirty="0"/>
              <a:t>Scalable Versioned Distributed Semantic</a:t>
            </a:r>
          </a:p>
          <a:p>
            <a:pPr marL="0" marR="0" lvl="0" indent="0" algn="l" defTabSz="914400" rtl="0" eaLnBrk="1" fontAlgn="base" latinLnBrk="0" hangingPunct="1">
              <a:lnSpc>
                <a:spcPts val="25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Storage </a:t>
            </a:r>
            <a:r>
              <a:rPr lang="en-IN" sz="2000" dirty="0">
                <a:solidFill>
                  <a:prstClr val="black"/>
                </a:solidFill>
                <a:latin typeface="Poppins SemiBold" panose="00000700000000000000" pitchFamily="2" charset="0"/>
                <a:ea typeface="Inter Semi Bold" panose="02000703000000020004" pitchFamily="50" charset="0"/>
                <a:cs typeface="Poppins SemiBold" panose="00000700000000000000" pitchFamily="2" charset="0"/>
              </a:rPr>
              <a:t>Platform</a:t>
            </a:r>
            <a:endParaRPr kumimoji="0" lang="en-US"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endParaRPr>
          </a:p>
        </p:txBody>
      </p:sp>
    </p:spTree>
    <p:extLst>
      <p:ext uri="{BB962C8B-B14F-4D97-AF65-F5344CB8AC3E}">
        <p14:creationId xmlns:p14="http://schemas.microsoft.com/office/powerpoint/2010/main" val="393159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D2BF9D06-44B3-4C50-89DA-99BC338A58AA}"/>
              </a:ext>
            </a:extLst>
          </p:cNvPr>
          <p:cNvSpPr txBox="1"/>
          <p:nvPr/>
        </p:nvSpPr>
        <p:spPr>
          <a:xfrm>
            <a:off x="423023" y="1039256"/>
            <a:ext cx="3590177" cy="1012457"/>
          </a:xfrm>
          <a:prstGeom prst="rect">
            <a:avLst/>
          </a:prstGeom>
          <a:noFill/>
        </p:spPr>
        <p:txBody>
          <a:bodyPr wrap="square" rtlCol="0">
            <a:spAutoFit/>
          </a:bodyPr>
          <a:lstStyle/>
          <a:p>
            <a:pPr marL="0" marR="0" lvl="0" indent="0" algn="l" defTabSz="914400" rtl="0" eaLnBrk="1" fontAlgn="base" latinLnBrk="0" hangingPunct="1">
              <a:lnSpc>
                <a:spcPts val="3500"/>
              </a:lnSpc>
              <a:spcBef>
                <a:spcPts val="0"/>
              </a:spcBef>
              <a:spcAft>
                <a:spcPts val="0"/>
              </a:spcAft>
              <a:buClrTx/>
              <a:buSzTx/>
              <a:buFontTx/>
              <a:buNone/>
              <a:tabLst/>
              <a:defRPr/>
            </a:pPr>
            <a:r>
              <a:rPr kumimoji="0" lang="en-US" sz="35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What is our Solution?</a:t>
            </a:r>
          </a:p>
        </p:txBody>
      </p:sp>
      <p:sp>
        <p:nvSpPr>
          <p:cNvPr id="54" name="TextBox 53">
            <a:extLst>
              <a:ext uri="{FF2B5EF4-FFF2-40B4-BE49-F238E27FC236}">
                <a16:creationId xmlns:a16="http://schemas.microsoft.com/office/drawing/2014/main" id="{810B479E-DDBF-4F94-A5AA-AADA7EFF2A5E}"/>
              </a:ext>
            </a:extLst>
          </p:cNvPr>
          <p:cNvSpPr txBox="1"/>
          <p:nvPr/>
        </p:nvSpPr>
        <p:spPr>
          <a:xfrm>
            <a:off x="423023" y="2903535"/>
            <a:ext cx="2726577" cy="1050929"/>
          </a:xfrm>
          <a:prstGeom prst="rect">
            <a:avLst/>
          </a:prstGeom>
          <a:noFill/>
        </p:spPr>
        <p:txBody>
          <a:bodyPr wrap="square" rtlCol="0">
            <a:spAutoFit/>
          </a:bodyPr>
          <a:lstStyle/>
          <a:p>
            <a:pPr marL="0" marR="0" lvl="0" indent="0" algn="l" defTabSz="914400" rtl="0" eaLnBrk="1" fontAlgn="base" latinLnBrk="0" hangingPunct="1">
              <a:lnSpc>
                <a:spcPts val="2500"/>
              </a:lnSpc>
              <a:spcBef>
                <a:spcPts val="0"/>
              </a:spcBef>
              <a:spcAft>
                <a:spcPts val="0"/>
              </a:spcAft>
              <a:buClrTx/>
              <a:buSzTx/>
              <a:buFontTx/>
              <a:buNone/>
              <a:tabLst/>
              <a:defRPr/>
            </a:pPr>
            <a:r>
              <a:rPr lang="en-IN" sz="2000" dirty="0"/>
              <a:t>Scalable Versioned Distributed Semantic</a:t>
            </a:r>
          </a:p>
          <a:p>
            <a:pPr marL="0" marR="0" lvl="0" indent="0" algn="l" defTabSz="914400" rtl="0" eaLnBrk="1" fontAlgn="base" latinLnBrk="0" hangingPunct="1">
              <a:lnSpc>
                <a:spcPts val="25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Storage </a:t>
            </a:r>
            <a:r>
              <a:rPr lang="en-IN" sz="2000" dirty="0">
                <a:solidFill>
                  <a:prstClr val="black"/>
                </a:solidFill>
                <a:latin typeface="Poppins SemiBold" panose="00000700000000000000" pitchFamily="2" charset="0"/>
                <a:ea typeface="Inter Semi Bold" panose="02000703000000020004" pitchFamily="50" charset="0"/>
                <a:cs typeface="Poppins SemiBold" panose="00000700000000000000" pitchFamily="2" charset="0"/>
              </a:rPr>
              <a:t>Platform</a:t>
            </a:r>
            <a:endParaRPr kumimoji="0" lang="en-US"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endParaRPr>
          </a:p>
        </p:txBody>
      </p:sp>
      <p:sp>
        <p:nvSpPr>
          <p:cNvPr id="2" name="TextBox 1">
            <a:extLst>
              <a:ext uri="{FF2B5EF4-FFF2-40B4-BE49-F238E27FC236}">
                <a16:creationId xmlns:a16="http://schemas.microsoft.com/office/drawing/2014/main" id="{FBF66DB8-B80B-C65E-9CE2-4A14AAC6EAB7}"/>
              </a:ext>
            </a:extLst>
          </p:cNvPr>
          <p:cNvSpPr txBox="1"/>
          <p:nvPr/>
        </p:nvSpPr>
        <p:spPr>
          <a:xfrm>
            <a:off x="4694663" y="1774777"/>
            <a:ext cx="6612673" cy="8833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rgbClr val="00B050"/>
                </a:solidFill>
                <a:latin typeface="Aptos" panose="020B0004020202020204" pitchFamily="34" charset="0"/>
              </a:rPr>
              <a:t>AI </a:t>
            </a:r>
            <a:r>
              <a:rPr lang="en-US" dirty="0" err="1">
                <a:solidFill>
                  <a:srgbClr val="00B050"/>
                </a:solidFill>
                <a:latin typeface="Aptos" panose="020B0004020202020204" pitchFamily="34" charset="0"/>
              </a:rPr>
              <a:t>DataStore</a:t>
            </a:r>
            <a:r>
              <a:rPr lang="en-US" dirty="0">
                <a:solidFill>
                  <a:srgbClr val="00B050"/>
                </a:solidFill>
                <a:latin typeface="Aptos" panose="020B0004020202020204" pitchFamily="34" charset="0"/>
              </a:rPr>
              <a:t> </a:t>
            </a:r>
            <a:r>
              <a:rPr lang="en-US" dirty="0">
                <a:latin typeface="Aptos" panose="020B0004020202020204" pitchFamily="34" charset="0"/>
              </a:rPr>
              <a:t>is a secure, scalable, and semantic storage platform designed for the unique needs of enterprise private AI</a:t>
            </a:r>
            <a:endParaRPr lang="en-US" sz="1600" dirty="0">
              <a:latin typeface="Aptos" panose="020B0004020202020204" pitchFamily="34" charset="0"/>
            </a:endParaRPr>
          </a:p>
        </p:txBody>
      </p:sp>
      <p:sp>
        <p:nvSpPr>
          <p:cNvPr id="4" name="TextBox 3">
            <a:extLst>
              <a:ext uri="{FF2B5EF4-FFF2-40B4-BE49-F238E27FC236}">
                <a16:creationId xmlns:a16="http://schemas.microsoft.com/office/drawing/2014/main" id="{BACA74A7-F80D-D1DB-A65A-950D124005FF}"/>
              </a:ext>
            </a:extLst>
          </p:cNvPr>
          <p:cNvSpPr txBox="1"/>
          <p:nvPr/>
        </p:nvSpPr>
        <p:spPr>
          <a:xfrm>
            <a:off x="4694663" y="3428999"/>
            <a:ext cx="7074314" cy="2822376"/>
          </a:xfrm>
          <a:prstGeom prst="rect">
            <a:avLst/>
          </a:prstGeom>
          <a:noFill/>
        </p:spPr>
        <p:txBody>
          <a:bodyPr wrap="square">
            <a:spAutoFit/>
          </a:bodyPr>
          <a:lstStyle/>
          <a:p>
            <a:pPr marL="285750" indent="-285750">
              <a:buFont typeface="Arial" panose="020B0604020202020204" pitchFamily="34" charset="0"/>
              <a:buChar char="•"/>
            </a:pPr>
            <a:r>
              <a:rPr lang="en-IN" dirty="0">
                <a:latin typeface="Aptos" panose="020B0004020202020204" pitchFamily="34" charset="0"/>
              </a:rPr>
              <a:t>Built with cutting-edge technologies, our AI </a:t>
            </a:r>
            <a:r>
              <a:rPr lang="en-IN" dirty="0" err="1">
                <a:latin typeface="Aptos" panose="020B0004020202020204" pitchFamily="34" charset="0"/>
              </a:rPr>
              <a:t>DataStore</a:t>
            </a:r>
            <a:r>
              <a:rPr lang="en-IN" dirty="0">
                <a:latin typeface="Aptos" panose="020B0004020202020204" pitchFamily="34" charset="0"/>
              </a:rPr>
              <a:t> offers:</a:t>
            </a:r>
          </a:p>
          <a:p>
            <a:pPr marL="742950" lvl="1" indent="-285750">
              <a:lnSpc>
                <a:spcPct val="150000"/>
              </a:lnSpc>
              <a:buFont typeface="Arial" panose="020B0604020202020204" pitchFamily="34" charset="0"/>
              <a:buChar char="•"/>
            </a:pPr>
            <a:r>
              <a:rPr lang="en-IN" dirty="0">
                <a:solidFill>
                  <a:srgbClr val="7030A0"/>
                </a:solidFill>
                <a:latin typeface="Aptos" panose="020B0004020202020204" pitchFamily="34" charset="0"/>
              </a:rPr>
              <a:t>Secure</a:t>
            </a:r>
            <a:r>
              <a:rPr lang="en-IN" dirty="0">
                <a:latin typeface="Aptos" panose="020B0004020202020204" pitchFamily="34" charset="0"/>
              </a:rPr>
              <a:t> data storage compliant with industry regulations.</a:t>
            </a:r>
          </a:p>
          <a:p>
            <a:pPr marL="742950" lvl="1" indent="-285750">
              <a:lnSpc>
                <a:spcPct val="150000"/>
              </a:lnSpc>
              <a:buFont typeface="Arial" panose="020B0604020202020204" pitchFamily="34" charset="0"/>
              <a:buChar char="•"/>
            </a:pPr>
            <a:r>
              <a:rPr lang="en-IN" dirty="0">
                <a:latin typeface="Aptos" panose="020B0004020202020204" pitchFamily="34" charset="0"/>
              </a:rPr>
              <a:t>Seamless integration with popular </a:t>
            </a:r>
            <a:r>
              <a:rPr lang="en-IN" dirty="0">
                <a:solidFill>
                  <a:srgbClr val="7030A0"/>
                </a:solidFill>
                <a:latin typeface="Aptos" panose="020B0004020202020204" pitchFamily="34" charset="0"/>
              </a:rPr>
              <a:t>LLMs</a:t>
            </a:r>
            <a:r>
              <a:rPr lang="en-IN" dirty="0">
                <a:latin typeface="Aptos" panose="020B0004020202020204" pitchFamily="34" charset="0"/>
              </a:rPr>
              <a:t>.</a:t>
            </a:r>
          </a:p>
          <a:p>
            <a:pPr marL="742950" lvl="1" indent="-285750">
              <a:lnSpc>
                <a:spcPct val="150000"/>
              </a:lnSpc>
              <a:buFont typeface="Arial" panose="020B0604020202020204" pitchFamily="34" charset="0"/>
              <a:buChar char="•"/>
            </a:pPr>
            <a:r>
              <a:rPr lang="en-IN" dirty="0">
                <a:solidFill>
                  <a:srgbClr val="7030A0"/>
                </a:solidFill>
                <a:latin typeface="Aptos" panose="020B0004020202020204" pitchFamily="34" charset="0"/>
              </a:rPr>
              <a:t>Efficient</a:t>
            </a:r>
            <a:r>
              <a:rPr lang="en-IN" dirty="0">
                <a:latin typeface="Aptos" panose="020B0004020202020204" pitchFamily="34" charset="0"/>
              </a:rPr>
              <a:t> storage and retrieval of massive datasets.</a:t>
            </a:r>
          </a:p>
          <a:p>
            <a:pPr marL="742950" lvl="1" indent="-285750">
              <a:lnSpc>
                <a:spcPct val="150000"/>
              </a:lnSpc>
              <a:buFont typeface="Arial" panose="020B0604020202020204" pitchFamily="34" charset="0"/>
              <a:buChar char="•"/>
            </a:pPr>
            <a:r>
              <a:rPr lang="en-IN" dirty="0">
                <a:latin typeface="Aptos" panose="020B0004020202020204" pitchFamily="34" charset="0"/>
              </a:rPr>
              <a:t>Robust </a:t>
            </a:r>
            <a:r>
              <a:rPr lang="en-IN" dirty="0">
                <a:solidFill>
                  <a:srgbClr val="7030A0"/>
                </a:solidFill>
                <a:latin typeface="Aptos" panose="020B0004020202020204" pitchFamily="34" charset="0"/>
              </a:rPr>
              <a:t>version control </a:t>
            </a:r>
            <a:r>
              <a:rPr lang="en-IN" dirty="0">
                <a:latin typeface="Aptos" panose="020B0004020202020204" pitchFamily="34" charset="0"/>
              </a:rPr>
              <a:t>for tracking data changes.</a:t>
            </a:r>
          </a:p>
          <a:p>
            <a:pPr marL="742950" lvl="1" indent="-285750">
              <a:lnSpc>
                <a:spcPct val="150000"/>
              </a:lnSpc>
              <a:buFont typeface="Arial" panose="020B0604020202020204" pitchFamily="34" charset="0"/>
              <a:buChar char="•"/>
            </a:pPr>
            <a:r>
              <a:rPr lang="en-IN" dirty="0">
                <a:solidFill>
                  <a:srgbClr val="7030A0"/>
                </a:solidFill>
                <a:latin typeface="Aptos" panose="020B0004020202020204" pitchFamily="34" charset="0"/>
              </a:rPr>
              <a:t>Distributed</a:t>
            </a:r>
            <a:r>
              <a:rPr lang="en-IN" dirty="0">
                <a:latin typeface="Aptos" panose="020B0004020202020204" pitchFamily="34" charset="0"/>
              </a:rPr>
              <a:t> architecture for optimal performance.</a:t>
            </a:r>
          </a:p>
          <a:p>
            <a:pPr marL="742950" lvl="1" indent="-285750">
              <a:lnSpc>
                <a:spcPct val="150000"/>
              </a:lnSpc>
              <a:buFont typeface="Arial" panose="020B0604020202020204" pitchFamily="34" charset="0"/>
              <a:buChar char="•"/>
            </a:pPr>
            <a:r>
              <a:rPr lang="en-IN" dirty="0">
                <a:solidFill>
                  <a:srgbClr val="7030A0"/>
                </a:solidFill>
                <a:latin typeface="Aptos" panose="020B0004020202020204" pitchFamily="34" charset="0"/>
              </a:rPr>
              <a:t>Semantic</a:t>
            </a:r>
            <a:r>
              <a:rPr lang="en-IN" dirty="0">
                <a:latin typeface="Aptos" panose="020B0004020202020204" pitchFamily="34" charset="0"/>
              </a:rPr>
              <a:t> understanding for enhanced data utilization.</a:t>
            </a:r>
          </a:p>
        </p:txBody>
      </p:sp>
    </p:spTree>
    <p:extLst>
      <p:ext uri="{BB962C8B-B14F-4D97-AF65-F5344CB8AC3E}">
        <p14:creationId xmlns:p14="http://schemas.microsoft.com/office/powerpoint/2010/main" val="3026233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D2BF9D06-44B3-4C50-89DA-99BC338A58AA}"/>
              </a:ext>
            </a:extLst>
          </p:cNvPr>
          <p:cNvSpPr txBox="1"/>
          <p:nvPr/>
        </p:nvSpPr>
        <p:spPr>
          <a:xfrm>
            <a:off x="423023" y="1039256"/>
            <a:ext cx="3590177" cy="1012457"/>
          </a:xfrm>
          <a:prstGeom prst="rect">
            <a:avLst/>
          </a:prstGeom>
          <a:noFill/>
        </p:spPr>
        <p:txBody>
          <a:bodyPr wrap="square" rtlCol="0">
            <a:spAutoFit/>
          </a:bodyPr>
          <a:lstStyle/>
          <a:p>
            <a:pPr marL="0" marR="0" lvl="0" indent="0" algn="l" defTabSz="914400" rtl="0" eaLnBrk="1" fontAlgn="base" latinLnBrk="0" hangingPunct="1">
              <a:lnSpc>
                <a:spcPts val="3500"/>
              </a:lnSpc>
              <a:spcBef>
                <a:spcPts val="0"/>
              </a:spcBef>
              <a:spcAft>
                <a:spcPts val="0"/>
              </a:spcAft>
              <a:buClrTx/>
              <a:buSzTx/>
              <a:buFontTx/>
              <a:buNone/>
              <a:tabLst/>
              <a:defRPr/>
            </a:pPr>
            <a:r>
              <a:rPr kumimoji="0" lang="en-US" sz="35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What are the use-cases?</a:t>
            </a:r>
          </a:p>
        </p:txBody>
      </p:sp>
      <p:sp>
        <p:nvSpPr>
          <p:cNvPr id="54" name="TextBox 53">
            <a:extLst>
              <a:ext uri="{FF2B5EF4-FFF2-40B4-BE49-F238E27FC236}">
                <a16:creationId xmlns:a16="http://schemas.microsoft.com/office/drawing/2014/main" id="{810B479E-DDBF-4F94-A5AA-AADA7EFF2A5E}"/>
              </a:ext>
            </a:extLst>
          </p:cNvPr>
          <p:cNvSpPr txBox="1"/>
          <p:nvPr/>
        </p:nvSpPr>
        <p:spPr>
          <a:xfrm>
            <a:off x="4732712" y="3066401"/>
            <a:ext cx="3496888" cy="1050929"/>
          </a:xfrm>
          <a:prstGeom prst="rect">
            <a:avLst/>
          </a:prstGeom>
          <a:noFill/>
        </p:spPr>
        <p:txBody>
          <a:bodyPr wrap="square" rtlCol="0">
            <a:spAutoFit/>
          </a:bodyPr>
          <a:lstStyle/>
          <a:p>
            <a:pPr marL="0" marR="0" lvl="0" indent="0" algn="l" defTabSz="914400" rtl="0" eaLnBrk="1" fontAlgn="base" latinLnBrk="0" hangingPunct="1">
              <a:lnSpc>
                <a:spcPts val="2500"/>
              </a:lnSpc>
              <a:spcBef>
                <a:spcPts val="0"/>
              </a:spcBef>
              <a:spcAft>
                <a:spcPts val="0"/>
              </a:spcAft>
              <a:buClrTx/>
              <a:buSzTx/>
              <a:buFontTx/>
              <a:buNone/>
              <a:tabLst/>
              <a:defRPr/>
            </a:pPr>
            <a:r>
              <a:rPr lang="en-IN" sz="2000" dirty="0"/>
              <a:t>Scenario 1:</a:t>
            </a:r>
          </a:p>
          <a:p>
            <a:pPr fontAlgn="base">
              <a:lnSpc>
                <a:spcPts val="2500"/>
              </a:lnSpc>
              <a:defRPr/>
            </a:pPr>
            <a:r>
              <a:rPr kumimoji="0" lang="en-IN"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Customer Service Knowledge Management</a:t>
            </a:r>
            <a:endParaRPr kumimoji="0" lang="en-US"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endParaRPr>
          </a:p>
        </p:txBody>
      </p:sp>
    </p:spTree>
    <p:extLst>
      <p:ext uri="{BB962C8B-B14F-4D97-AF65-F5344CB8AC3E}">
        <p14:creationId xmlns:p14="http://schemas.microsoft.com/office/powerpoint/2010/main" val="3582823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D2BF9D06-44B3-4C50-89DA-99BC338A58AA}"/>
              </a:ext>
            </a:extLst>
          </p:cNvPr>
          <p:cNvSpPr txBox="1"/>
          <p:nvPr/>
        </p:nvSpPr>
        <p:spPr>
          <a:xfrm>
            <a:off x="423023" y="1039256"/>
            <a:ext cx="3590177" cy="1012457"/>
          </a:xfrm>
          <a:prstGeom prst="rect">
            <a:avLst/>
          </a:prstGeom>
          <a:noFill/>
        </p:spPr>
        <p:txBody>
          <a:bodyPr wrap="square" rtlCol="0">
            <a:spAutoFit/>
          </a:bodyPr>
          <a:lstStyle/>
          <a:p>
            <a:pPr marL="0" marR="0" lvl="0" indent="0" algn="l" defTabSz="914400" rtl="0" eaLnBrk="1" fontAlgn="base" latinLnBrk="0" hangingPunct="1">
              <a:lnSpc>
                <a:spcPts val="3500"/>
              </a:lnSpc>
              <a:spcBef>
                <a:spcPts val="0"/>
              </a:spcBef>
              <a:spcAft>
                <a:spcPts val="0"/>
              </a:spcAft>
              <a:buClrTx/>
              <a:buSzTx/>
              <a:buFontTx/>
              <a:buNone/>
              <a:tabLst/>
              <a:defRPr/>
            </a:pPr>
            <a:r>
              <a:rPr kumimoji="0" lang="en-US" sz="35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What are the use-cases?</a:t>
            </a:r>
          </a:p>
        </p:txBody>
      </p:sp>
      <p:sp>
        <p:nvSpPr>
          <p:cNvPr id="54" name="TextBox 53">
            <a:extLst>
              <a:ext uri="{FF2B5EF4-FFF2-40B4-BE49-F238E27FC236}">
                <a16:creationId xmlns:a16="http://schemas.microsoft.com/office/drawing/2014/main" id="{810B479E-DDBF-4F94-A5AA-AADA7EFF2A5E}"/>
              </a:ext>
            </a:extLst>
          </p:cNvPr>
          <p:cNvSpPr txBox="1"/>
          <p:nvPr/>
        </p:nvSpPr>
        <p:spPr>
          <a:xfrm>
            <a:off x="423023" y="2903535"/>
            <a:ext cx="3496888" cy="1050929"/>
          </a:xfrm>
          <a:prstGeom prst="rect">
            <a:avLst/>
          </a:prstGeom>
          <a:noFill/>
        </p:spPr>
        <p:txBody>
          <a:bodyPr wrap="square" rtlCol="0">
            <a:spAutoFit/>
          </a:bodyPr>
          <a:lstStyle/>
          <a:p>
            <a:pPr marL="0" marR="0" lvl="0" indent="0" algn="l" defTabSz="914400" rtl="0" eaLnBrk="1" fontAlgn="base" latinLnBrk="0" hangingPunct="1">
              <a:lnSpc>
                <a:spcPts val="2500"/>
              </a:lnSpc>
              <a:spcBef>
                <a:spcPts val="0"/>
              </a:spcBef>
              <a:spcAft>
                <a:spcPts val="0"/>
              </a:spcAft>
              <a:buClrTx/>
              <a:buSzTx/>
              <a:buFontTx/>
              <a:buNone/>
              <a:tabLst/>
              <a:defRPr/>
            </a:pPr>
            <a:r>
              <a:rPr lang="en-IN" sz="2000" dirty="0"/>
              <a:t>Scenario 1:</a:t>
            </a:r>
          </a:p>
          <a:p>
            <a:pPr fontAlgn="base">
              <a:lnSpc>
                <a:spcPts val="2500"/>
              </a:lnSpc>
              <a:defRPr/>
            </a:pPr>
            <a:r>
              <a:rPr kumimoji="0" lang="en-IN"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Customer Service Knowledge Management</a:t>
            </a:r>
            <a:endParaRPr kumimoji="0" lang="en-US"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endParaRPr>
          </a:p>
        </p:txBody>
      </p:sp>
      <p:sp>
        <p:nvSpPr>
          <p:cNvPr id="3" name="TextBox 2">
            <a:extLst>
              <a:ext uri="{FF2B5EF4-FFF2-40B4-BE49-F238E27FC236}">
                <a16:creationId xmlns:a16="http://schemas.microsoft.com/office/drawing/2014/main" id="{07A19CEC-59F1-7F4C-BA66-845568E09283}"/>
              </a:ext>
            </a:extLst>
          </p:cNvPr>
          <p:cNvSpPr txBox="1"/>
          <p:nvPr/>
        </p:nvSpPr>
        <p:spPr>
          <a:xfrm>
            <a:off x="4845269" y="1039256"/>
            <a:ext cx="6923708" cy="1200329"/>
          </a:xfrm>
          <a:prstGeom prst="rect">
            <a:avLst/>
          </a:prstGeom>
          <a:noFill/>
        </p:spPr>
        <p:txBody>
          <a:bodyPr wrap="square">
            <a:spAutoFit/>
          </a:bodyPr>
          <a:lstStyle/>
          <a:p>
            <a:r>
              <a:rPr lang="en-IN" b="1" dirty="0">
                <a:latin typeface="Aptos" panose="020B0004020202020204" pitchFamily="34" charset="0"/>
              </a:rPr>
              <a:t>Challenge:</a:t>
            </a:r>
            <a:r>
              <a:rPr lang="en-IN" dirty="0">
                <a:latin typeface="Aptos" panose="020B0004020202020204" pitchFamily="34" charset="0"/>
              </a:rPr>
              <a:t> Customer service representatives (CSRs) struggle to find relevant knowledge base articles and internal documents quickly during customer interactions, leading to longer resolution times and frustrated customers.</a:t>
            </a:r>
            <a:endParaRPr lang="en-US" dirty="0">
              <a:latin typeface="Aptos" panose="020B0004020202020204" pitchFamily="34" charset="0"/>
            </a:endParaRPr>
          </a:p>
        </p:txBody>
      </p:sp>
      <p:sp>
        <p:nvSpPr>
          <p:cNvPr id="5" name="TextBox 4">
            <a:extLst>
              <a:ext uri="{FF2B5EF4-FFF2-40B4-BE49-F238E27FC236}">
                <a16:creationId xmlns:a16="http://schemas.microsoft.com/office/drawing/2014/main" id="{8DF66DA0-D77C-638D-7566-B081E171297A}"/>
              </a:ext>
            </a:extLst>
          </p:cNvPr>
          <p:cNvSpPr txBox="1"/>
          <p:nvPr/>
        </p:nvSpPr>
        <p:spPr>
          <a:xfrm>
            <a:off x="4845269" y="2303370"/>
            <a:ext cx="6923708" cy="1200329"/>
          </a:xfrm>
          <a:prstGeom prst="rect">
            <a:avLst/>
          </a:prstGeom>
          <a:noFill/>
        </p:spPr>
        <p:txBody>
          <a:bodyPr wrap="square">
            <a:spAutoFit/>
          </a:bodyPr>
          <a:lstStyle/>
          <a:p>
            <a:r>
              <a:rPr lang="en-IN" b="1" dirty="0">
                <a:latin typeface="Aptos" panose="020B0004020202020204" pitchFamily="34" charset="0"/>
              </a:rPr>
              <a:t>Solution:</a:t>
            </a:r>
            <a:r>
              <a:rPr lang="en-IN" dirty="0">
                <a:latin typeface="Aptos" panose="020B0004020202020204" pitchFamily="34" charset="0"/>
              </a:rPr>
              <a:t> </a:t>
            </a:r>
            <a:r>
              <a:rPr lang="en-IN" dirty="0" err="1">
                <a:latin typeface="Aptos" panose="020B0004020202020204" pitchFamily="34" charset="0"/>
              </a:rPr>
              <a:t>AIDataStore</a:t>
            </a:r>
            <a:r>
              <a:rPr lang="en-IN" dirty="0">
                <a:latin typeface="Aptos" panose="020B0004020202020204" pitchFamily="34" charset="0"/>
              </a:rPr>
              <a:t> can ingest customer support documents, emails, and call recordings. It automatically extracts meaning and generates semantic indexes, allowing CSRs to search for solutions based on customer issues, not just keywords in titles.</a:t>
            </a:r>
            <a:endParaRPr lang="en-US" dirty="0">
              <a:latin typeface="Aptos" panose="020B0004020202020204" pitchFamily="34" charset="0"/>
            </a:endParaRPr>
          </a:p>
        </p:txBody>
      </p:sp>
      <p:sp>
        <p:nvSpPr>
          <p:cNvPr id="7" name="TextBox 6">
            <a:extLst>
              <a:ext uri="{FF2B5EF4-FFF2-40B4-BE49-F238E27FC236}">
                <a16:creationId xmlns:a16="http://schemas.microsoft.com/office/drawing/2014/main" id="{72E314E2-A631-2205-FFDB-319077D25072}"/>
              </a:ext>
            </a:extLst>
          </p:cNvPr>
          <p:cNvSpPr txBox="1"/>
          <p:nvPr/>
        </p:nvSpPr>
        <p:spPr>
          <a:xfrm>
            <a:off x="4845269" y="3567484"/>
            <a:ext cx="6923708" cy="3246723"/>
          </a:xfrm>
          <a:prstGeom prst="rect">
            <a:avLst/>
          </a:prstGeom>
          <a:noFill/>
        </p:spPr>
        <p:txBody>
          <a:bodyPr wrap="square">
            <a:spAutoFit/>
          </a:bodyPr>
          <a:lstStyle/>
          <a:p>
            <a:r>
              <a:rPr lang="en-IN" sz="1600" dirty="0">
                <a:latin typeface="Aptos" panose="020B0004020202020204" pitchFamily="34" charset="0"/>
              </a:rPr>
              <a:t>User Stories:</a:t>
            </a:r>
          </a:p>
          <a:p>
            <a:pPr marL="285750" indent="-285750">
              <a:lnSpc>
                <a:spcPct val="150000"/>
              </a:lnSpc>
              <a:buFont typeface="Arial" panose="020B0604020202020204" pitchFamily="34" charset="0"/>
              <a:buChar char="•"/>
            </a:pPr>
            <a:r>
              <a:rPr lang="en-IN" sz="1400" dirty="0">
                <a:latin typeface="Aptos" panose="020B0004020202020204" pitchFamily="34" charset="0"/>
              </a:rPr>
              <a:t>As a Customer Service Manager, I want to ensure CSRs can quickly find the information they need to resolve customer issues efficiently, improving customer satisfaction.</a:t>
            </a:r>
          </a:p>
          <a:p>
            <a:pPr marL="285750" indent="-285750">
              <a:lnSpc>
                <a:spcPct val="150000"/>
              </a:lnSpc>
              <a:buFont typeface="Arial" panose="020B0604020202020204" pitchFamily="34" charset="0"/>
              <a:buChar char="•"/>
            </a:pPr>
            <a:r>
              <a:rPr lang="en-IN" sz="1400" dirty="0">
                <a:latin typeface="Aptos" panose="020B0004020202020204" pitchFamily="34" charset="0"/>
              </a:rPr>
              <a:t>As a Knowledge Base Author, I want to leverage </a:t>
            </a:r>
            <a:r>
              <a:rPr lang="en-IN" sz="1400" dirty="0" err="1">
                <a:latin typeface="Aptos" panose="020B0004020202020204" pitchFamily="34" charset="0"/>
              </a:rPr>
              <a:t>AIDataStore's</a:t>
            </a:r>
            <a:r>
              <a:rPr lang="en-IN" sz="1400" dirty="0">
                <a:latin typeface="Aptos" panose="020B0004020202020204" pitchFamily="34" charset="0"/>
              </a:rPr>
              <a:t> semantic indexing to ensure my knowledge base articles are easily discoverable by CSRs based on their content, not just titles. </a:t>
            </a:r>
            <a:r>
              <a:rPr lang="en-IN" sz="1400" dirty="0">
                <a:solidFill>
                  <a:schemeClr val="accent1">
                    <a:lumMod val="75000"/>
                  </a:schemeClr>
                </a:solidFill>
                <a:latin typeface="Aptos" panose="020B0004020202020204" pitchFamily="34" charset="0"/>
              </a:rPr>
              <a:t>Not just text</a:t>
            </a:r>
            <a:r>
              <a:rPr lang="en-IN" sz="1400" dirty="0">
                <a:latin typeface="Aptos" panose="020B0004020202020204" pitchFamily="34" charset="0"/>
              </a:rPr>
              <a:t>, but audio and video training materials as well.</a:t>
            </a:r>
          </a:p>
          <a:p>
            <a:pPr marL="285750" indent="-285750">
              <a:lnSpc>
                <a:spcPct val="150000"/>
              </a:lnSpc>
              <a:buFont typeface="Arial" panose="020B0604020202020204" pitchFamily="34" charset="0"/>
              <a:buChar char="•"/>
            </a:pPr>
            <a:r>
              <a:rPr lang="en-IN" sz="1400" dirty="0">
                <a:latin typeface="Aptos" panose="020B0004020202020204" pitchFamily="34" charset="0"/>
              </a:rPr>
              <a:t>As a Customer Service Representative, I want to search for solutions in </a:t>
            </a:r>
            <a:r>
              <a:rPr lang="en-IN" sz="1400" dirty="0" err="1">
                <a:latin typeface="Aptos" panose="020B0004020202020204" pitchFamily="34" charset="0"/>
              </a:rPr>
              <a:t>AIDataStore</a:t>
            </a:r>
            <a:r>
              <a:rPr lang="en-IN" sz="1400" dirty="0">
                <a:latin typeface="Aptos" panose="020B0004020202020204" pitchFamily="34" charset="0"/>
              </a:rPr>
              <a:t> </a:t>
            </a:r>
            <a:r>
              <a:rPr lang="en-IN" sz="1400" dirty="0">
                <a:solidFill>
                  <a:schemeClr val="accent1">
                    <a:lumMod val="75000"/>
                  </a:schemeClr>
                </a:solidFill>
                <a:latin typeface="Aptos" panose="020B0004020202020204" pitchFamily="34" charset="0"/>
              </a:rPr>
              <a:t>using natural language</a:t>
            </a:r>
            <a:r>
              <a:rPr lang="en-IN" sz="1400" dirty="0">
                <a:latin typeface="Aptos" panose="020B0004020202020204" pitchFamily="34" charset="0"/>
              </a:rPr>
              <a:t>, similar to how customers describe their problems, allowing me to find relevant information faster.</a:t>
            </a:r>
            <a:endParaRPr lang="en-IN" sz="1600" dirty="0">
              <a:latin typeface="Aptos" panose="020B0004020202020204" pitchFamily="34" charset="0"/>
            </a:endParaRPr>
          </a:p>
        </p:txBody>
      </p:sp>
    </p:spTree>
    <p:extLst>
      <p:ext uri="{BB962C8B-B14F-4D97-AF65-F5344CB8AC3E}">
        <p14:creationId xmlns:p14="http://schemas.microsoft.com/office/powerpoint/2010/main" val="29995958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D2BF9D06-44B3-4C50-89DA-99BC338A58AA}"/>
              </a:ext>
            </a:extLst>
          </p:cNvPr>
          <p:cNvSpPr txBox="1"/>
          <p:nvPr/>
        </p:nvSpPr>
        <p:spPr>
          <a:xfrm>
            <a:off x="423023" y="1039256"/>
            <a:ext cx="3590177" cy="1012457"/>
          </a:xfrm>
          <a:prstGeom prst="rect">
            <a:avLst/>
          </a:prstGeom>
          <a:noFill/>
        </p:spPr>
        <p:txBody>
          <a:bodyPr wrap="square" rtlCol="0">
            <a:spAutoFit/>
          </a:bodyPr>
          <a:lstStyle/>
          <a:p>
            <a:pPr marL="0" marR="0" lvl="0" indent="0" algn="l" defTabSz="914400" rtl="0" eaLnBrk="1" fontAlgn="base" latinLnBrk="0" hangingPunct="1">
              <a:lnSpc>
                <a:spcPts val="3500"/>
              </a:lnSpc>
              <a:spcBef>
                <a:spcPts val="0"/>
              </a:spcBef>
              <a:spcAft>
                <a:spcPts val="0"/>
              </a:spcAft>
              <a:buClrTx/>
              <a:buSzTx/>
              <a:buFontTx/>
              <a:buNone/>
              <a:tabLst/>
              <a:defRPr/>
            </a:pPr>
            <a:r>
              <a:rPr kumimoji="0" lang="en-US" sz="35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What are the use-cases?</a:t>
            </a:r>
          </a:p>
        </p:txBody>
      </p:sp>
      <p:sp>
        <p:nvSpPr>
          <p:cNvPr id="54" name="TextBox 53">
            <a:extLst>
              <a:ext uri="{FF2B5EF4-FFF2-40B4-BE49-F238E27FC236}">
                <a16:creationId xmlns:a16="http://schemas.microsoft.com/office/drawing/2014/main" id="{810B479E-DDBF-4F94-A5AA-AADA7EFF2A5E}"/>
              </a:ext>
            </a:extLst>
          </p:cNvPr>
          <p:cNvSpPr txBox="1"/>
          <p:nvPr/>
        </p:nvSpPr>
        <p:spPr>
          <a:xfrm>
            <a:off x="4732711" y="3066401"/>
            <a:ext cx="4127509" cy="730328"/>
          </a:xfrm>
          <a:prstGeom prst="rect">
            <a:avLst/>
          </a:prstGeom>
          <a:noFill/>
        </p:spPr>
        <p:txBody>
          <a:bodyPr wrap="square" rtlCol="0">
            <a:spAutoFit/>
          </a:bodyPr>
          <a:lstStyle/>
          <a:p>
            <a:pPr marL="0" marR="0" lvl="0" indent="0" algn="l" defTabSz="914400" rtl="0" eaLnBrk="1" fontAlgn="base" latinLnBrk="0" hangingPunct="1">
              <a:lnSpc>
                <a:spcPts val="2500"/>
              </a:lnSpc>
              <a:spcBef>
                <a:spcPts val="0"/>
              </a:spcBef>
              <a:spcAft>
                <a:spcPts val="0"/>
              </a:spcAft>
              <a:buClrTx/>
              <a:buSzTx/>
              <a:buFontTx/>
              <a:buNone/>
              <a:tabLst/>
              <a:defRPr/>
            </a:pPr>
            <a:r>
              <a:rPr lang="en-IN" sz="2000" dirty="0"/>
              <a:t>Scenario 2:</a:t>
            </a:r>
          </a:p>
          <a:p>
            <a:pPr fontAlgn="base">
              <a:lnSpc>
                <a:spcPts val="2500"/>
              </a:lnSpc>
              <a:defRPr/>
            </a:pPr>
            <a:r>
              <a:rPr kumimoji="0" lang="en-IN"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Legal Document Management</a:t>
            </a:r>
            <a:endParaRPr kumimoji="0" lang="en-US"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endParaRPr>
          </a:p>
        </p:txBody>
      </p:sp>
    </p:spTree>
    <p:extLst>
      <p:ext uri="{BB962C8B-B14F-4D97-AF65-F5344CB8AC3E}">
        <p14:creationId xmlns:p14="http://schemas.microsoft.com/office/powerpoint/2010/main" val="50123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D2BF9D06-44B3-4C50-89DA-99BC338A58AA}"/>
              </a:ext>
            </a:extLst>
          </p:cNvPr>
          <p:cNvSpPr txBox="1"/>
          <p:nvPr/>
        </p:nvSpPr>
        <p:spPr>
          <a:xfrm>
            <a:off x="423023" y="1039256"/>
            <a:ext cx="3590177" cy="1012457"/>
          </a:xfrm>
          <a:prstGeom prst="rect">
            <a:avLst/>
          </a:prstGeom>
          <a:noFill/>
        </p:spPr>
        <p:txBody>
          <a:bodyPr wrap="square" rtlCol="0">
            <a:spAutoFit/>
          </a:bodyPr>
          <a:lstStyle/>
          <a:p>
            <a:pPr marL="0" marR="0" lvl="0" indent="0" algn="l" defTabSz="914400" rtl="0" eaLnBrk="1" fontAlgn="base" latinLnBrk="0" hangingPunct="1">
              <a:lnSpc>
                <a:spcPts val="3500"/>
              </a:lnSpc>
              <a:spcBef>
                <a:spcPts val="0"/>
              </a:spcBef>
              <a:spcAft>
                <a:spcPts val="0"/>
              </a:spcAft>
              <a:buClrTx/>
              <a:buSzTx/>
              <a:buFontTx/>
              <a:buNone/>
              <a:tabLst/>
              <a:defRPr/>
            </a:pPr>
            <a:r>
              <a:rPr kumimoji="0" lang="en-US" sz="35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What are the use-cases?</a:t>
            </a:r>
          </a:p>
        </p:txBody>
      </p:sp>
      <p:sp>
        <p:nvSpPr>
          <p:cNvPr id="54" name="TextBox 53">
            <a:extLst>
              <a:ext uri="{FF2B5EF4-FFF2-40B4-BE49-F238E27FC236}">
                <a16:creationId xmlns:a16="http://schemas.microsoft.com/office/drawing/2014/main" id="{810B479E-DDBF-4F94-A5AA-AADA7EFF2A5E}"/>
              </a:ext>
            </a:extLst>
          </p:cNvPr>
          <p:cNvSpPr txBox="1"/>
          <p:nvPr/>
        </p:nvSpPr>
        <p:spPr>
          <a:xfrm>
            <a:off x="423023" y="3063836"/>
            <a:ext cx="4127509" cy="730328"/>
          </a:xfrm>
          <a:prstGeom prst="rect">
            <a:avLst/>
          </a:prstGeom>
          <a:noFill/>
        </p:spPr>
        <p:txBody>
          <a:bodyPr wrap="square" rtlCol="0">
            <a:spAutoFit/>
          </a:bodyPr>
          <a:lstStyle/>
          <a:p>
            <a:pPr marL="0" marR="0" lvl="0" indent="0" algn="l" defTabSz="914400" rtl="0" eaLnBrk="1" fontAlgn="base" latinLnBrk="0" hangingPunct="1">
              <a:lnSpc>
                <a:spcPts val="2500"/>
              </a:lnSpc>
              <a:spcBef>
                <a:spcPts val="0"/>
              </a:spcBef>
              <a:spcAft>
                <a:spcPts val="0"/>
              </a:spcAft>
              <a:buClrTx/>
              <a:buSzTx/>
              <a:buFontTx/>
              <a:buNone/>
              <a:tabLst/>
              <a:defRPr/>
            </a:pPr>
            <a:r>
              <a:rPr lang="en-IN" sz="2000" dirty="0"/>
              <a:t>Scenario 2:</a:t>
            </a:r>
          </a:p>
          <a:p>
            <a:pPr fontAlgn="base">
              <a:lnSpc>
                <a:spcPts val="2500"/>
              </a:lnSpc>
              <a:defRPr/>
            </a:pPr>
            <a:r>
              <a:rPr kumimoji="0" lang="en-IN"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Legal Document Management</a:t>
            </a:r>
            <a:endParaRPr kumimoji="0" lang="en-US"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endParaRPr>
          </a:p>
        </p:txBody>
      </p:sp>
      <p:sp>
        <p:nvSpPr>
          <p:cNvPr id="3" name="TextBox 2">
            <a:extLst>
              <a:ext uri="{FF2B5EF4-FFF2-40B4-BE49-F238E27FC236}">
                <a16:creationId xmlns:a16="http://schemas.microsoft.com/office/drawing/2014/main" id="{D85A0BC7-70BF-937B-8C91-ECD6BF6D4AAB}"/>
              </a:ext>
            </a:extLst>
          </p:cNvPr>
          <p:cNvSpPr txBox="1"/>
          <p:nvPr/>
        </p:nvSpPr>
        <p:spPr>
          <a:xfrm>
            <a:off x="5044965" y="851384"/>
            <a:ext cx="6724012" cy="1200329"/>
          </a:xfrm>
          <a:prstGeom prst="rect">
            <a:avLst/>
          </a:prstGeom>
          <a:noFill/>
        </p:spPr>
        <p:txBody>
          <a:bodyPr wrap="square">
            <a:spAutoFit/>
          </a:bodyPr>
          <a:lstStyle/>
          <a:p>
            <a:r>
              <a:rPr lang="en-IN" b="1" dirty="0">
                <a:latin typeface="Aptos" panose="020B0004020202020204" pitchFamily="34" charset="0"/>
              </a:rPr>
              <a:t>Challenge:</a:t>
            </a:r>
            <a:r>
              <a:rPr lang="en-IN" dirty="0">
                <a:latin typeface="Aptos" panose="020B0004020202020204" pitchFamily="34" charset="0"/>
              </a:rPr>
              <a:t> Legal teams spend a significant amount of time searching through vast collections of contracts, agreements, and other legal documents. Traditional keyword-based search can be cumbersome and miss relevant information.</a:t>
            </a:r>
            <a:endParaRPr lang="en-US" dirty="0">
              <a:latin typeface="Aptos" panose="020B0004020202020204" pitchFamily="34" charset="0"/>
            </a:endParaRPr>
          </a:p>
        </p:txBody>
      </p:sp>
      <p:sp>
        <p:nvSpPr>
          <p:cNvPr id="5" name="TextBox 4">
            <a:extLst>
              <a:ext uri="{FF2B5EF4-FFF2-40B4-BE49-F238E27FC236}">
                <a16:creationId xmlns:a16="http://schemas.microsoft.com/office/drawing/2014/main" id="{ED36E471-738B-7ABC-3AC4-9CF204AC8B8F}"/>
              </a:ext>
            </a:extLst>
          </p:cNvPr>
          <p:cNvSpPr txBox="1"/>
          <p:nvPr/>
        </p:nvSpPr>
        <p:spPr>
          <a:xfrm>
            <a:off x="5044965" y="2137312"/>
            <a:ext cx="6724012" cy="1200329"/>
          </a:xfrm>
          <a:prstGeom prst="rect">
            <a:avLst/>
          </a:prstGeom>
          <a:noFill/>
        </p:spPr>
        <p:txBody>
          <a:bodyPr wrap="square">
            <a:spAutoFit/>
          </a:bodyPr>
          <a:lstStyle/>
          <a:p>
            <a:r>
              <a:rPr lang="en-IN" b="1" dirty="0">
                <a:latin typeface="Aptos" panose="020B0004020202020204" pitchFamily="34" charset="0"/>
              </a:rPr>
              <a:t>Solution:</a:t>
            </a:r>
            <a:r>
              <a:rPr lang="en-IN" dirty="0">
                <a:latin typeface="Aptos" panose="020B0004020202020204" pitchFamily="34" charset="0"/>
              </a:rPr>
              <a:t> </a:t>
            </a:r>
            <a:r>
              <a:rPr lang="en-IN" dirty="0" err="1">
                <a:latin typeface="Aptos" panose="020B0004020202020204" pitchFamily="34" charset="0"/>
              </a:rPr>
              <a:t>AIDataStore</a:t>
            </a:r>
            <a:r>
              <a:rPr lang="en-IN" dirty="0">
                <a:latin typeface="Aptos" panose="020B0004020202020204" pitchFamily="34" charset="0"/>
              </a:rPr>
              <a:t> can be used to ingest legal documents in various formats (PDF, Word, deposition Audio recordings) and automatically generate semantic indexes based on legal entities, clauses, and other relevant concepts. </a:t>
            </a:r>
            <a:endParaRPr lang="en-US" dirty="0">
              <a:latin typeface="Aptos" panose="020B0004020202020204" pitchFamily="34" charset="0"/>
            </a:endParaRPr>
          </a:p>
        </p:txBody>
      </p:sp>
      <p:sp>
        <p:nvSpPr>
          <p:cNvPr id="7" name="TextBox 6">
            <a:extLst>
              <a:ext uri="{FF2B5EF4-FFF2-40B4-BE49-F238E27FC236}">
                <a16:creationId xmlns:a16="http://schemas.microsoft.com/office/drawing/2014/main" id="{5A668273-5AA5-2B9D-31B3-70848EFB4AE7}"/>
              </a:ext>
            </a:extLst>
          </p:cNvPr>
          <p:cNvSpPr txBox="1"/>
          <p:nvPr/>
        </p:nvSpPr>
        <p:spPr>
          <a:xfrm>
            <a:off x="5044965" y="3520360"/>
            <a:ext cx="6724012" cy="3246723"/>
          </a:xfrm>
          <a:prstGeom prst="rect">
            <a:avLst/>
          </a:prstGeom>
          <a:noFill/>
        </p:spPr>
        <p:txBody>
          <a:bodyPr wrap="square">
            <a:spAutoFit/>
          </a:bodyPr>
          <a:lstStyle/>
          <a:p>
            <a:r>
              <a:rPr lang="en-IN" sz="1600" dirty="0">
                <a:latin typeface="Aptos" panose="020B0004020202020204" pitchFamily="34" charset="0"/>
              </a:rPr>
              <a:t>User Stories:</a:t>
            </a:r>
          </a:p>
          <a:p>
            <a:pPr marL="285750" indent="-285750">
              <a:lnSpc>
                <a:spcPct val="150000"/>
              </a:lnSpc>
              <a:buFont typeface="Arial" panose="020B0604020202020204" pitchFamily="34" charset="0"/>
              <a:buChar char="•"/>
            </a:pPr>
            <a:r>
              <a:rPr lang="en-IN" sz="1400" dirty="0">
                <a:latin typeface="Aptos" panose="020B0004020202020204" pitchFamily="34" charset="0"/>
              </a:rPr>
              <a:t>As a Corporate Counsel, I want to empower my legal team with a powerful search tool that allows them to find relevant legal information quickly and efficiently, improving overall legal research productivity.</a:t>
            </a:r>
          </a:p>
          <a:p>
            <a:pPr marL="285750" indent="-285750">
              <a:lnSpc>
                <a:spcPct val="150000"/>
              </a:lnSpc>
              <a:buFont typeface="Arial" panose="020B0604020202020204" pitchFamily="34" charset="0"/>
              <a:buChar char="•"/>
            </a:pPr>
            <a:r>
              <a:rPr lang="en-IN" sz="1400" dirty="0">
                <a:latin typeface="Aptos" panose="020B0004020202020204" pitchFamily="34" charset="0"/>
              </a:rPr>
              <a:t>As a Paralegal, I want to use </a:t>
            </a:r>
            <a:r>
              <a:rPr lang="en-IN" sz="1400" dirty="0" err="1">
                <a:latin typeface="Aptos" panose="020B0004020202020204" pitchFamily="34" charset="0"/>
              </a:rPr>
              <a:t>AIDataStore</a:t>
            </a:r>
            <a:r>
              <a:rPr lang="en-IN" sz="1400" dirty="0">
                <a:latin typeface="Aptos" panose="020B0004020202020204" pitchFamily="34" charset="0"/>
              </a:rPr>
              <a:t> to search for specific clauses or terms across legal documents, reducing the time spent manually sifting through large document sets in different formats, such as Text, Audio, Video etc.</a:t>
            </a:r>
          </a:p>
          <a:p>
            <a:pPr marL="285750" indent="-285750">
              <a:lnSpc>
                <a:spcPct val="150000"/>
              </a:lnSpc>
              <a:buFont typeface="Arial" panose="020B0604020202020204" pitchFamily="34" charset="0"/>
              <a:buChar char="•"/>
            </a:pPr>
            <a:r>
              <a:rPr lang="en-IN" sz="1400" dirty="0">
                <a:latin typeface="Aptos" panose="020B0004020202020204" pitchFamily="34" charset="0"/>
              </a:rPr>
              <a:t>As a Lawyer, I want to search for legal precedents or specific information related to entities involved in a case using natural language queries, allowing me to build stronger arguments and make informed decisions.</a:t>
            </a:r>
          </a:p>
        </p:txBody>
      </p:sp>
    </p:spTree>
    <p:extLst>
      <p:ext uri="{BB962C8B-B14F-4D97-AF65-F5344CB8AC3E}">
        <p14:creationId xmlns:p14="http://schemas.microsoft.com/office/powerpoint/2010/main" val="15399246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D2BF9D06-44B3-4C50-89DA-99BC338A58AA}"/>
              </a:ext>
            </a:extLst>
          </p:cNvPr>
          <p:cNvSpPr txBox="1"/>
          <p:nvPr/>
        </p:nvSpPr>
        <p:spPr>
          <a:xfrm>
            <a:off x="423023" y="1039256"/>
            <a:ext cx="3590177" cy="1012457"/>
          </a:xfrm>
          <a:prstGeom prst="rect">
            <a:avLst/>
          </a:prstGeom>
          <a:noFill/>
        </p:spPr>
        <p:txBody>
          <a:bodyPr wrap="square" rtlCol="0">
            <a:spAutoFit/>
          </a:bodyPr>
          <a:lstStyle/>
          <a:p>
            <a:pPr marL="0" marR="0" lvl="0" indent="0" algn="l" defTabSz="914400" rtl="0" eaLnBrk="1" fontAlgn="base" latinLnBrk="0" hangingPunct="1">
              <a:lnSpc>
                <a:spcPts val="3500"/>
              </a:lnSpc>
              <a:spcBef>
                <a:spcPts val="0"/>
              </a:spcBef>
              <a:spcAft>
                <a:spcPts val="0"/>
              </a:spcAft>
              <a:buClrTx/>
              <a:buSzTx/>
              <a:buFontTx/>
              <a:buNone/>
              <a:tabLst/>
              <a:defRPr/>
            </a:pPr>
            <a:r>
              <a:rPr kumimoji="0" lang="en-US" sz="35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What are the use-cases?</a:t>
            </a:r>
          </a:p>
        </p:txBody>
      </p:sp>
      <p:sp>
        <p:nvSpPr>
          <p:cNvPr id="54" name="TextBox 53">
            <a:extLst>
              <a:ext uri="{FF2B5EF4-FFF2-40B4-BE49-F238E27FC236}">
                <a16:creationId xmlns:a16="http://schemas.microsoft.com/office/drawing/2014/main" id="{810B479E-DDBF-4F94-A5AA-AADA7EFF2A5E}"/>
              </a:ext>
            </a:extLst>
          </p:cNvPr>
          <p:cNvSpPr txBox="1"/>
          <p:nvPr/>
        </p:nvSpPr>
        <p:spPr>
          <a:xfrm>
            <a:off x="4732712" y="3066401"/>
            <a:ext cx="4043426" cy="1050929"/>
          </a:xfrm>
          <a:prstGeom prst="rect">
            <a:avLst/>
          </a:prstGeom>
          <a:noFill/>
        </p:spPr>
        <p:txBody>
          <a:bodyPr wrap="square" rtlCol="0">
            <a:spAutoFit/>
          </a:bodyPr>
          <a:lstStyle/>
          <a:p>
            <a:pPr marL="0" marR="0" lvl="0" indent="0" algn="l" defTabSz="914400" rtl="0" eaLnBrk="1" fontAlgn="base" latinLnBrk="0" hangingPunct="1">
              <a:lnSpc>
                <a:spcPts val="2500"/>
              </a:lnSpc>
              <a:spcBef>
                <a:spcPts val="0"/>
              </a:spcBef>
              <a:spcAft>
                <a:spcPts val="0"/>
              </a:spcAft>
              <a:buClrTx/>
              <a:buSzTx/>
              <a:buFontTx/>
              <a:buNone/>
              <a:tabLst/>
              <a:defRPr/>
            </a:pPr>
            <a:r>
              <a:rPr lang="en-IN" sz="2000" dirty="0"/>
              <a:t>Scenario 3:</a:t>
            </a:r>
          </a:p>
          <a:p>
            <a:pPr fontAlgn="base">
              <a:lnSpc>
                <a:spcPts val="2500"/>
              </a:lnSpc>
              <a:defRPr/>
            </a:pPr>
            <a:r>
              <a:rPr kumimoji="0" lang="en-IN"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rPr>
              <a:t>Market Research and Competitive Intelligence</a:t>
            </a:r>
            <a:endParaRPr kumimoji="0" lang="en-US" sz="2000" b="0" i="0" u="none" strike="noStrike" kern="1200" cap="none" spc="0" normalizeH="0" baseline="0" noProof="0" dirty="0">
              <a:ln>
                <a:noFill/>
              </a:ln>
              <a:solidFill>
                <a:prstClr val="black"/>
              </a:solidFill>
              <a:effectLst/>
              <a:uLnTx/>
              <a:uFillTx/>
              <a:latin typeface="Poppins SemiBold" panose="00000700000000000000" pitchFamily="2" charset="0"/>
              <a:ea typeface="Inter Semi Bold" panose="02000703000000020004" pitchFamily="50" charset="0"/>
              <a:cs typeface="Poppins SemiBold" panose="00000700000000000000" pitchFamily="2" charset="0"/>
            </a:endParaRPr>
          </a:p>
        </p:txBody>
      </p:sp>
    </p:spTree>
    <p:extLst>
      <p:ext uri="{BB962C8B-B14F-4D97-AF65-F5344CB8AC3E}">
        <p14:creationId xmlns:p14="http://schemas.microsoft.com/office/powerpoint/2010/main" val="1421281244"/>
      </p:ext>
    </p:extLst>
  </p:cSld>
  <p:clrMapOvr>
    <a:masterClrMapping/>
  </p:clrMapOvr>
</p:sld>
</file>

<file path=ppt/theme/theme1.xml><?xml version="1.0" encoding="utf-8"?>
<a:theme xmlns:a="http://schemas.openxmlformats.org/drawingml/2006/main" name="1_Office Theme">
  <a:themeElements>
    <a:clrScheme name="Custom 36">
      <a:dk1>
        <a:sysClr val="windowText" lastClr="000000"/>
      </a:dk1>
      <a:lt1>
        <a:sysClr val="window" lastClr="FFFFFF"/>
      </a:lt1>
      <a:dk2>
        <a:srgbClr val="44546A"/>
      </a:dk2>
      <a:lt2>
        <a:srgbClr val="E7E6E6"/>
      </a:lt2>
      <a:accent1>
        <a:srgbClr val="BBA0C9"/>
      </a:accent1>
      <a:accent2>
        <a:srgbClr val="7CBAA7"/>
      </a:accent2>
      <a:accent3>
        <a:srgbClr val="009785"/>
      </a:accent3>
      <a:accent4>
        <a:srgbClr val="0064FF"/>
      </a:accent4>
      <a:accent5>
        <a:srgbClr val="B0B5AC"/>
      </a:accent5>
      <a:accent6>
        <a:srgbClr val="D5D6D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803</Words>
  <Application>Microsoft Macintosh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Noto Sans</vt:lpstr>
      <vt:lpstr>Poppins</vt:lpstr>
      <vt:lpstr>Poppins SemiBold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GK Palem</dc:creator>
  <cp:lastModifiedBy>GK Palem</cp:lastModifiedBy>
  <cp:revision>4</cp:revision>
  <dcterms:created xsi:type="dcterms:W3CDTF">2024-05-15T04:55:44Z</dcterms:created>
  <dcterms:modified xsi:type="dcterms:W3CDTF">2024-05-15T13:11:55Z</dcterms:modified>
</cp:coreProperties>
</file>