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535" r:id="rId4"/>
    <p:sldId id="538" r:id="rId5"/>
    <p:sldId id="539" r:id="rId6"/>
    <p:sldId id="541" r:id="rId7"/>
    <p:sldId id="542" r:id="rId8"/>
    <p:sldId id="543" r:id="rId9"/>
    <p:sldId id="544" r:id="rId10"/>
    <p:sldId id="545" r:id="rId11"/>
    <p:sldId id="546" r:id="rId12"/>
    <p:sldId id="547" r:id="rId13"/>
    <p:sldId id="549" r:id="rId14"/>
    <p:sldId id="552" r:id="rId15"/>
    <p:sldId id="556" r:id="rId16"/>
    <p:sldId id="553" r:id="rId17"/>
    <p:sldId id="554" r:id="rId18"/>
    <p:sldId id="555" r:id="rId19"/>
    <p:sldId id="557" r:id="rId20"/>
    <p:sldId id="558" r:id="rId21"/>
    <p:sldId id="559" r:id="rId22"/>
    <p:sldId id="560" r:id="rId23"/>
    <p:sldId id="561" r:id="rId24"/>
    <p:sldId id="56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34"/>
    <p:restoredTop sz="97046"/>
  </p:normalViewPr>
  <p:slideViewPr>
    <p:cSldViewPr snapToGrid="0">
      <p:cViewPr varScale="1">
        <p:scale>
          <a:sx n="155" d="100"/>
          <a:sy n="155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0A018-E101-4E49-B635-813E40645134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80CC2-89B1-0744-BDF1-21A865C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93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80CC2-89B1-0744-BDF1-21A865CDF4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64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80CC2-89B1-0744-BDF1-21A865CDF4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54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80CC2-89B1-0744-BDF1-21A865CDF4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9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80CC2-89B1-0744-BDF1-21A865CDF4E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66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80CC2-89B1-0744-BDF1-21A865CDF4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52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80CC2-89B1-0744-BDF1-21A865CDF4E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12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80CC2-89B1-0744-BDF1-21A865CDF4E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11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80CC2-89B1-0744-BDF1-21A865CDF4E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90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80CC2-89B1-0744-BDF1-21A865CDF4E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2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edin.com/in/gpalem" TargetMode="Externa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BFC8-0F32-B93A-77C8-495020441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1836B-46E4-0344-C7E3-03BCCBD5E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F985-E8AB-C03D-9A24-854E8043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24CD-6DB5-0141-A749-F0EEE398B5A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C915E-AF27-455E-51C8-F4DC5F2C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EA208-7BD6-BC8A-5BC7-863F9EFA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74E9-7AEC-064F-BA23-6A935F8F4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7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27FF-4044-6DB7-71AA-6C23260D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51F03-1881-238E-6680-B996FB667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AF098-F9A8-FF03-F242-FCF08A86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24CD-6DB5-0141-A749-F0EEE398B5A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696DF-9878-EAB5-117A-5A793A627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44048-C870-1B7A-8A4E-A9F13729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74E9-7AEC-064F-BA23-6A935F8F4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323243-B9E5-7589-580A-006C798D3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569FF-7C79-18EA-243E-516DEB41B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6D06B-7251-5EFC-B293-8C4BB7F47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24CD-6DB5-0141-A749-F0EEE398B5A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9507A-9263-5ACC-AFBC-658C6446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D246E-813F-3D06-FEBC-09C82FEF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74E9-7AEC-064F-BA23-6A935F8F4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89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730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F7752CB-20E0-4F50-97CD-E0B1824C91F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75650" y="869454"/>
            <a:ext cx="5315950" cy="5315950"/>
          </a:xfrm>
          <a:custGeom>
            <a:avLst/>
            <a:gdLst>
              <a:gd name="connsiteX0" fmla="*/ 2657975 w 5315950"/>
              <a:gd name="connsiteY0" fmla="*/ 0 h 5315950"/>
              <a:gd name="connsiteX1" fmla="*/ 5315950 w 5315950"/>
              <a:gd name="connsiteY1" fmla="*/ 2657975 h 5315950"/>
              <a:gd name="connsiteX2" fmla="*/ 2657975 w 5315950"/>
              <a:gd name="connsiteY2" fmla="*/ 5315950 h 5315950"/>
              <a:gd name="connsiteX3" fmla="*/ 0 w 5315950"/>
              <a:gd name="connsiteY3" fmla="*/ 2657975 h 5315950"/>
              <a:gd name="connsiteX4" fmla="*/ 2657975 w 5315950"/>
              <a:gd name="connsiteY4" fmla="*/ 0 h 53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5950" h="5315950">
                <a:moveTo>
                  <a:pt x="2657975" y="0"/>
                </a:moveTo>
                <a:cubicBezTo>
                  <a:pt x="4125934" y="0"/>
                  <a:pt x="5315950" y="1190016"/>
                  <a:pt x="5315950" y="2657975"/>
                </a:cubicBezTo>
                <a:cubicBezTo>
                  <a:pt x="5315950" y="4125934"/>
                  <a:pt x="4125934" y="5315950"/>
                  <a:pt x="2657975" y="5315950"/>
                </a:cubicBezTo>
                <a:cubicBezTo>
                  <a:pt x="1190016" y="5315950"/>
                  <a:pt x="0" y="4125934"/>
                  <a:pt x="0" y="2657975"/>
                </a:cubicBezTo>
                <a:cubicBezTo>
                  <a:pt x="0" y="1190016"/>
                  <a:pt x="1190016" y="0"/>
                  <a:pt x="26579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155215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4D6C85B-41DA-4C04-8EA7-72AB83BD62E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933372" y="2042736"/>
            <a:ext cx="3390387" cy="4138455"/>
          </a:xfrm>
          <a:custGeom>
            <a:avLst/>
            <a:gdLst>
              <a:gd name="connsiteX0" fmla="*/ 0 w 3390387"/>
              <a:gd name="connsiteY0" fmla="*/ 0 h 4138455"/>
              <a:gd name="connsiteX1" fmla="*/ 3390387 w 3390387"/>
              <a:gd name="connsiteY1" fmla="*/ 0 h 4138455"/>
              <a:gd name="connsiteX2" fmla="*/ 3390387 w 3390387"/>
              <a:gd name="connsiteY2" fmla="*/ 4138455 h 4138455"/>
              <a:gd name="connsiteX3" fmla="*/ 0 w 3390387"/>
              <a:gd name="connsiteY3" fmla="*/ 4138455 h 413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0387" h="4138455">
                <a:moveTo>
                  <a:pt x="0" y="0"/>
                </a:moveTo>
                <a:lnTo>
                  <a:pt x="3390387" y="0"/>
                </a:lnTo>
                <a:lnTo>
                  <a:pt x="3390387" y="4138455"/>
                </a:lnTo>
                <a:lnTo>
                  <a:pt x="0" y="413845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37227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438893-2E27-45E8-86EE-F8C6D8C751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49901" y="1872344"/>
            <a:ext cx="6117496" cy="4985654"/>
          </a:xfrm>
          <a:custGeom>
            <a:avLst/>
            <a:gdLst>
              <a:gd name="connsiteX0" fmla="*/ 0 w 6117496"/>
              <a:gd name="connsiteY0" fmla="*/ 0 h 4985654"/>
              <a:gd name="connsiteX1" fmla="*/ 6117496 w 6117496"/>
              <a:gd name="connsiteY1" fmla="*/ 0 h 4985654"/>
              <a:gd name="connsiteX2" fmla="*/ 6117496 w 6117496"/>
              <a:gd name="connsiteY2" fmla="*/ 4985654 h 4985654"/>
              <a:gd name="connsiteX3" fmla="*/ 0 w 6117496"/>
              <a:gd name="connsiteY3" fmla="*/ 4985654 h 498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7496" h="4985654">
                <a:moveTo>
                  <a:pt x="0" y="0"/>
                </a:moveTo>
                <a:lnTo>
                  <a:pt x="6117496" y="0"/>
                </a:lnTo>
                <a:lnTo>
                  <a:pt x="6117496" y="4985654"/>
                </a:lnTo>
                <a:lnTo>
                  <a:pt x="0" y="498565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974464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08853FA-DFF0-415D-AF26-71598FEA0D1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70920" y="1948816"/>
            <a:ext cx="3221877" cy="3929860"/>
          </a:xfrm>
          <a:custGeom>
            <a:avLst/>
            <a:gdLst>
              <a:gd name="connsiteX0" fmla="*/ 0 w 3221877"/>
              <a:gd name="connsiteY0" fmla="*/ 0 h 3929860"/>
              <a:gd name="connsiteX1" fmla="*/ 3221877 w 3221877"/>
              <a:gd name="connsiteY1" fmla="*/ 0 h 3929860"/>
              <a:gd name="connsiteX2" fmla="*/ 3221877 w 3221877"/>
              <a:gd name="connsiteY2" fmla="*/ 3929860 h 3929860"/>
              <a:gd name="connsiteX3" fmla="*/ 0 w 3221877"/>
              <a:gd name="connsiteY3" fmla="*/ 3929860 h 392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1877" h="3929860">
                <a:moveTo>
                  <a:pt x="0" y="0"/>
                </a:moveTo>
                <a:lnTo>
                  <a:pt x="3221877" y="0"/>
                </a:lnTo>
                <a:lnTo>
                  <a:pt x="3221877" y="3929860"/>
                </a:lnTo>
                <a:lnTo>
                  <a:pt x="0" y="392986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9A7ADA-9A76-72E6-ABD1-36A3315BBBE3}"/>
              </a:ext>
            </a:extLst>
          </p:cNvPr>
          <p:cNvSpPr txBox="1"/>
          <p:nvPr userDrawn="1"/>
        </p:nvSpPr>
        <p:spPr>
          <a:xfrm>
            <a:off x="201837" y="165123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u="none" baseline="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GK</a:t>
            </a:r>
            <a:r>
              <a:rPr lang="en-US" sz="800" b="0" i="0" u="none" kern="1200" baseline="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Palem</a:t>
            </a:r>
            <a:endParaRPr lang="en-US" sz="800" b="0" i="0" u="none" kern="1200" baseline="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3F2D1E-4A83-601D-0B96-61771D3E6BE7}"/>
              </a:ext>
            </a:extLst>
          </p:cNvPr>
          <p:cNvSpPr txBox="1"/>
          <p:nvPr userDrawn="1"/>
        </p:nvSpPr>
        <p:spPr>
          <a:xfrm>
            <a:off x="5580474" y="165123"/>
            <a:ext cx="10310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AI for Healthcare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2D6B5-0688-483A-CE11-AB092565E9A3}"/>
              </a:ext>
            </a:extLst>
          </p:cNvPr>
          <p:cNvSpPr txBox="1"/>
          <p:nvPr userDrawn="1"/>
        </p:nvSpPr>
        <p:spPr>
          <a:xfrm>
            <a:off x="11667639" y="165123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56E4456-2FEC-224D-8691-6D922D88E957}" type="slidenum">
              <a:rPr lang="en-US" sz="800" b="0" i="0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‹#›</a:t>
            </a:fld>
            <a:endParaRPr lang="en-US" sz="800" b="0" i="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814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C0F8028-9E90-46B7-8677-511BAC6D73E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24851" y="1094469"/>
            <a:ext cx="3867150" cy="5763532"/>
          </a:xfrm>
          <a:custGeom>
            <a:avLst/>
            <a:gdLst>
              <a:gd name="connsiteX0" fmla="*/ 0 w 3867150"/>
              <a:gd name="connsiteY0" fmla="*/ 0 h 5763532"/>
              <a:gd name="connsiteX1" fmla="*/ 3867150 w 3867150"/>
              <a:gd name="connsiteY1" fmla="*/ 0 h 5763532"/>
              <a:gd name="connsiteX2" fmla="*/ 3867150 w 3867150"/>
              <a:gd name="connsiteY2" fmla="*/ 5763532 h 5763532"/>
              <a:gd name="connsiteX3" fmla="*/ 0 w 3867150"/>
              <a:gd name="connsiteY3" fmla="*/ 5763532 h 576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150" h="5763532">
                <a:moveTo>
                  <a:pt x="0" y="0"/>
                </a:moveTo>
                <a:lnTo>
                  <a:pt x="3867150" y="0"/>
                </a:lnTo>
                <a:lnTo>
                  <a:pt x="3867150" y="5763532"/>
                </a:lnTo>
                <a:lnTo>
                  <a:pt x="0" y="576353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0052663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BDC2010-C3E6-485E-8467-1BF505260B1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19600" y="1039258"/>
            <a:ext cx="7247794" cy="3888343"/>
          </a:xfrm>
          <a:custGeom>
            <a:avLst/>
            <a:gdLst>
              <a:gd name="connsiteX0" fmla="*/ 0 w 7247794"/>
              <a:gd name="connsiteY0" fmla="*/ 0 h 3888343"/>
              <a:gd name="connsiteX1" fmla="*/ 7247794 w 7247794"/>
              <a:gd name="connsiteY1" fmla="*/ 0 h 3888343"/>
              <a:gd name="connsiteX2" fmla="*/ 7247794 w 7247794"/>
              <a:gd name="connsiteY2" fmla="*/ 3888343 h 3888343"/>
              <a:gd name="connsiteX3" fmla="*/ 0 w 7247794"/>
              <a:gd name="connsiteY3" fmla="*/ 3888343 h 388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7794" h="3888343">
                <a:moveTo>
                  <a:pt x="0" y="0"/>
                </a:moveTo>
                <a:lnTo>
                  <a:pt x="7247794" y="0"/>
                </a:lnTo>
                <a:lnTo>
                  <a:pt x="7247794" y="3888343"/>
                </a:lnTo>
                <a:lnTo>
                  <a:pt x="0" y="38883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081297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362F553-36C0-46E8-A829-CB03B317892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52442" y="1099911"/>
            <a:ext cx="6214952" cy="5758089"/>
          </a:xfrm>
          <a:custGeom>
            <a:avLst/>
            <a:gdLst>
              <a:gd name="connsiteX0" fmla="*/ 0 w 6214952"/>
              <a:gd name="connsiteY0" fmla="*/ 0 h 5758089"/>
              <a:gd name="connsiteX1" fmla="*/ 6214952 w 6214952"/>
              <a:gd name="connsiteY1" fmla="*/ 0 h 5758089"/>
              <a:gd name="connsiteX2" fmla="*/ 6214952 w 6214952"/>
              <a:gd name="connsiteY2" fmla="*/ 5758089 h 5758089"/>
              <a:gd name="connsiteX3" fmla="*/ 0 w 6214952"/>
              <a:gd name="connsiteY3" fmla="*/ 5758089 h 5758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14952" h="5758089">
                <a:moveTo>
                  <a:pt x="0" y="0"/>
                </a:moveTo>
                <a:lnTo>
                  <a:pt x="6214952" y="0"/>
                </a:lnTo>
                <a:lnTo>
                  <a:pt x="6214952" y="5758089"/>
                </a:lnTo>
                <a:lnTo>
                  <a:pt x="0" y="575808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78042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F861-8ACE-1421-8509-10F62019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138A-2D1D-4A08-143E-F1021C67C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4573C-EFDA-AA78-650F-28B31DD07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24CD-6DB5-0141-A749-F0EEE398B5A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26E23-903A-B7C3-F05A-3047683E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A11B1-2008-4B18-7F7B-03E03813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74E9-7AEC-064F-BA23-6A935F8F4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13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2A5AAE-B548-4555-B65B-C5AEED844E3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89370" y="2746939"/>
            <a:ext cx="2944228" cy="3327400"/>
          </a:xfrm>
          <a:custGeom>
            <a:avLst/>
            <a:gdLst>
              <a:gd name="connsiteX0" fmla="*/ 0 w 2944228"/>
              <a:gd name="connsiteY0" fmla="*/ 0 h 3327400"/>
              <a:gd name="connsiteX1" fmla="*/ 2944228 w 2944228"/>
              <a:gd name="connsiteY1" fmla="*/ 0 h 3327400"/>
              <a:gd name="connsiteX2" fmla="*/ 2944228 w 2944228"/>
              <a:gd name="connsiteY2" fmla="*/ 3327400 h 3327400"/>
              <a:gd name="connsiteX3" fmla="*/ 0 w 2944228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4228" h="3327400">
                <a:moveTo>
                  <a:pt x="0" y="0"/>
                </a:moveTo>
                <a:lnTo>
                  <a:pt x="2944228" y="0"/>
                </a:lnTo>
                <a:lnTo>
                  <a:pt x="2944228" y="3327400"/>
                </a:lnTo>
                <a:lnTo>
                  <a:pt x="0" y="3327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90343E1-C415-4FC6-826E-E83822C391C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602041" y="1378857"/>
            <a:ext cx="3066085" cy="4695482"/>
          </a:xfrm>
          <a:custGeom>
            <a:avLst/>
            <a:gdLst>
              <a:gd name="connsiteX0" fmla="*/ 0 w 3066085"/>
              <a:gd name="connsiteY0" fmla="*/ 0 h 4695482"/>
              <a:gd name="connsiteX1" fmla="*/ 3066085 w 3066085"/>
              <a:gd name="connsiteY1" fmla="*/ 0 h 4695482"/>
              <a:gd name="connsiteX2" fmla="*/ 3066085 w 3066085"/>
              <a:gd name="connsiteY2" fmla="*/ 4695482 h 4695482"/>
              <a:gd name="connsiteX3" fmla="*/ 0 w 3066085"/>
              <a:gd name="connsiteY3" fmla="*/ 4695482 h 4695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6085" h="4695482">
                <a:moveTo>
                  <a:pt x="0" y="0"/>
                </a:moveTo>
                <a:lnTo>
                  <a:pt x="3066085" y="0"/>
                </a:lnTo>
                <a:lnTo>
                  <a:pt x="3066085" y="4695482"/>
                </a:lnTo>
                <a:lnTo>
                  <a:pt x="0" y="469548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74613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6A9D750-5F0A-4F74-83A4-E32EA5A0F4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66333" y="1997529"/>
            <a:ext cx="2954820" cy="4156528"/>
          </a:xfrm>
          <a:custGeom>
            <a:avLst/>
            <a:gdLst>
              <a:gd name="connsiteX0" fmla="*/ 0 w 2954820"/>
              <a:gd name="connsiteY0" fmla="*/ 0 h 4156528"/>
              <a:gd name="connsiteX1" fmla="*/ 2954820 w 2954820"/>
              <a:gd name="connsiteY1" fmla="*/ 0 h 4156528"/>
              <a:gd name="connsiteX2" fmla="*/ 2954820 w 2954820"/>
              <a:gd name="connsiteY2" fmla="*/ 4156528 h 4156528"/>
              <a:gd name="connsiteX3" fmla="*/ 0 w 2954820"/>
              <a:gd name="connsiteY3" fmla="*/ 4156528 h 4156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4820" h="4156528">
                <a:moveTo>
                  <a:pt x="0" y="0"/>
                </a:moveTo>
                <a:lnTo>
                  <a:pt x="2954820" y="0"/>
                </a:lnTo>
                <a:lnTo>
                  <a:pt x="2954820" y="4156528"/>
                </a:lnTo>
                <a:lnTo>
                  <a:pt x="0" y="415652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40124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177DB56-05EB-4ED0-AC43-FA498083BD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589298" y="1407886"/>
            <a:ext cx="3602702" cy="5450114"/>
          </a:xfrm>
          <a:custGeom>
            <a:avLst/>
            <a:gdLst>
              <a:gd name="connsiteX0" fmla="*/ 0 w 3602702"/>
              <a:gd name="connsiteY0" fmla="*/ 0 h 5450114"/>
              <a:gd name="connsiteX1" fmla="*/ 3602702 w 3602702"/>
              <a:gd name="connsiteY1" fmla="*/ 0 h 5450114"/>
              <a:gd name="connsiteX2" fmla="*/ 3602702 w 3602702"/>
              <a:gd name="connsiteY2" fmla="*/ 5450114 h 5450114"/>
              <a:gd name="connsiteX3" fmla="*/ 0 w 3602702"/>
              <a:gd name="connsiteY3" fmla="*/ 5450114 h 545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702" h="5450114">
                <a:moveTo>
                  <a:pt x="0" y="0"/>
                </a:moveTo>
                <a:lnTo>
                  <a:pt x="3602702" y="0"/>
                </a:lnTo>
                <a:lnTo>
                  <a:pt x="3602702" y="5450114"/>
                </a:lnTo>
                <a:lnTo>
                  <a:pt x="0" y="54501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777200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615019D-6EC5-47D8-A70E-2EBCF98F75A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60342" y="1612900"/>
            <a:ext cx="6608634" cy="5245100"/>
          </a:xfrm>
          <a:custGeom>
            <a:avLst/>
            <a:gdLst>
              <a:gd name="connsiteX0" fmla="*/ 0 w 6608634"/>
              <a:gd name="connsiteY0" fmla="*/ 0 h 5245100"/>
              <a:gd name="connsiteX1" fmla="*/ 6608634 w 6608634"/>
              <a:gd name="connsiteY1" fmla="*/ 0 h 5245100"/>
              <a:gd name="connsiteX2" fmla="*/ 6608634 w 6608634"/>
              <a:gd name="connsiteY2" fmla="*/ 5245100 h 5245100"/>
              <a:gd name="connsiteX3" fmla="*/ 0 w 6608634"/>
              <a:gd name="connsiteY3" fmla="*/ 5245100 h 524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634" h="5245100">
                <a:moveTo>
                  <a:pt x="0" y="0"/>
                </a:moveTo>
                <a:lnTo>
                  <a:pt x="6608634" y="0"/>
                </a:lnTo>
                <a:lnTo>
                  <a:pt x="6608634" y="5245100"/>
                </a:lnTo>
                <a:lnTo>
                  <a:pt x="0" y="52451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9855189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269E1A6-0455-4C94-BAD1-8060C6F6455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42255" y="1540996"/>
            <a:ext cx="3504293" cy="4514128"/>
          </a:xfrm>
          <a:custGeom>
            <a:avLst/>
            <a:gdLst>
              <a:gd name="connsiteX0" fmla="*/ 0 w 3504293"/>
              <a:gd name="connsiteY0" fmla="*/ 0 h 4514128"/>
              <a:gd name="connsiteX1" fmla="*/ 3504293 w 3504293"/>
              <a:gd name="connsiteY1" fmla="*/ 0 h 4514128"/>
              <a:gd name="connsiteX2" fmla="*/ 3504293 w 3504293"/>
              <a:gd name="connsiteY2" fmla="*/ 4514128 h 4514128"/>
              <a:gd name="connsiteX3" fmla="*/ 0 w 3504293"/>
              <a:gd name="connsiteY3" fmla="*/ 4514128 h 451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4293" h="4514128">
                <a:moveTo>
                  <a:pt x="0" y="0"/>
                </a:moveTo>
                <a:lnTo>
                  <a:pt x="3504293" y="0"/>
                </a:lnTo>
                <a:lnTo>
                  <a:pt x="3504293" y="4514128"/>
                </a:lnTo>
                <a:lnTo>
                  <a:pt x="0" y="451412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28261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C48D214-907C-4E2C-98A8-32FDF6E2960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56657" y="2105844"/>
            <a:ext cx="2189844" cy="2090058"/>
          </a:xfrm>
          <a:custGeom>
            <a:avLst/>
            <a:gdLst>
              <a:gd name="connsiteX0" fmla="*/ 1094922 w 2189844"/>
              <a:gd name="connsiteY0" fmla="*/ 0 h 2090058"/>
              <a:gd name="connsiteX1" fmla="*/ 2189844 w 2189844"/>
              <a:gd name="connsiteY1" fmla="*/ 1045029 h 2090058"/>
              <a:gd name="connsiteX2" fmla="*/ 2189843 w 2189844"/>
              <a:gd name="connsiteY2" fmla="*/ 2090058 h 2090058"/>
              <a:gd name="connsiteX3" fmla="*/ 0 w 2189844"/>
              <a:gd name="connsiteY3" fmla="*/ 2090058 h 2090058"/>
              <a:gd name="connsiteX4" fmla="*/ 0 w 2189844"/>
              <a:gd name="connsiteY4" fmla="*/ 1045029 h 2090058"/>
              <a:gd name="connsiteX5" fmla="*/ 1094922 w 2189844"/>
              <a:gd name="connsiteY5" fmla="*/ 0 h 209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9844" h="2090058">
                <a:moveTo>
                  <a:pt x="1094922" y="0"/>
                </a:moveTo>
                <a:cubicBezTo>
                  <a:pt x="1699631" y="0"/>
                  <a:pt x="2189844" y="467875"/>
                  <a:pt x="2189844" y="1045029"/>
                </a:cubicBezTo>
                <a:lnTo>
                  <a:pt x="2189843" y="2090058"/>
                </a:lnTo>
                <a:lnTo>
                  <a:pt x="0" y="2090058"/>
                </a:lnTo>
                <a:lnTo>
                  <a:pt x="0" y="1045029"/>
                </a:lnTo>
                <a:cubicBezTo>
                  <a:pt x="0" y="467875"/>
                  <a:pt x="490213" y="0"/>
                  <a:pt x="109492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334104C-FC3D-4305-9E3C-C720B34137F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41816" y="2105844"/>
            <a:ext cx="2189844" cy="2090058"/>
          </a:xfrm>
          <a:custGeom>
            <a:avLst/>
            <a:gdLst>
              <a:gd name="connsiteX0" fmla="*/ 1094922 w 2189844"/>
              <a:gd name="connsiteY0" fmla="*/ 0 h 2090058"/>
              <a:gd name="connsiteX1" fmla="*/ 2189844 w 2189844"/>
              <a:gd name="connsiteY1" fmla="*/ 1045029 h 2090058"/>
              <a:gd name="connsiteX2" fmla="*/ 2189843 w 2189844"/>
              <a:gd name="connsiteY2" fmla="*/ 2090058 h 2090058"/>
              <a:gd name="connsiteX3" fmla="*/ 0 w 2189844"/>
              <a:gd name="connsiteY3" fmla="*/ 2090058 h 2090058"/>
              <a:gd name="connsiteX4" fmla="*/ 0 w 2189844"/>
              <a:gd name="connsiteY4" fmla="*/ 1045029 h 2090058"/>
              <a:gd name="connsiteX5" fmla="*/ 1094922 w 2189844"/>
              <a:gd name="connsiteY5" fmla="*/ 0 h 209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9844" h="2090058">
                <a:moveTo>
                  <a:pt x="1094922" y="0"/>
                </a:moveTo>
                <a:cubicBezTo>
                  <a:pt x="1699631" y="0"/>
                  <a:pt x="2189844" y="467875"/>
                  <a:pt x="2189844" y="1045029"/>
                </a:cubicBezTo>
                <a:lnTo>
                  <a:pt x="2189843" y="2090058"/>
                </a:lnTo>
                <a:lnTo>
                  <a:pt x="0" y="2090058"/>
                </a:lnTo>
                <a:lnTo>
                  <a:pt x="0" y="1045029"/>
                </a:lnTo>
                <a:cubicBezTo>
                  <a:pt x="0" y="467875"/>
                  <a:pt x="490213" y="0"/>
                  <a:pt x="109492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4CB941-1221-47F5-9512-B4697016ED0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6974" y="2105844"/>
            <a:ext cx="2189844" cy="2090058"/>
          </a:xfrm>
          <a:custGeom>
            <a:avLst/>
            <a:gdLst>
              <a:gd name="connsiteX0" fmla="*/ 1094922 w 2189844"/>
              <a:gd name="connsiteY0" fmla="*/ 0 h 2090058"/>
              <a:gd name="connsiteX1" fmla="*/ 2189844 w 2189844"/>
              <a:gd name="connsiteY1" fmla="*/ 1045029 h 2090058"/>
              <a:gd name="connsiteX2" fmla="*/ 2189843 w 2189844"/>
              <a:gd name="connsiteY2" fmla="*/ 2090058 h 2090058"/>
              <a:gd name="connsiteX3" fmla="*/ 0 w 2189844"/>
              <a:gd name="connsiteY3" fmla="*/ 2090058 h 2090058"/>
              <a:gd name="connsiteX4" fmla="*/ 0 w 2189844"/>
              <a:gd name="connsiteY4" fmla="*/ 1045029 h 2090058"/>
              <a:gd name="connsiteX5" fmla="*/ 1094922 w 2189844"/>
              <a:gd name="connsiteY5" fmla="*/ 0 h 209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9844" h="2090058">
                <a:moveTo>
                  <a:pt x="1094922" y="0"/>
                </a:moveTo>
                <a:cubicBezTo>
                  <a:pt x="1699631" y="0"/>
                  <a:pt x="2189844" y="467875"/>
                  <a:pt x="2189844" y="1045029"/>
                </a:cubicBezTo>
                <a:lnTo>
                  <a:pt x="2189843" y="2090058"/>
                </a:lnTo>
                <a:lnTo>
                  <a:pt x="0" y="2090058"/>
                </a:lnTo>
                <a:lnTo>
                  <a:pt x="0" y="1045029"/>
                </a:lnTo>
                <a:cubicBezTo>
                  <a:pt x="0" y="467875"/>
                  <a:pt x="490213" y="0"/>
                  <a:pt x="109492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458182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EB66344-DB90-4A30-BFF1-35A3004E1C9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847771" y="3752171"/>
            <a:ext cx="6400801" cy="2318429"/>
          </a:xfrm>
          <a:custGeom>
            <a:avLst/>
            <a:gdLst>
              <a:gd name="connsiteX0" fmla="*/ 0 w 6400801"/>
              <a:gd name="connsiteY0" fmla="*/ 0 h 2318429"/>
              <a:gd name="connsiteX1" fmla="*/ 6400801 w 6400801"/>
              <a:gd name="connsiteY1" fmla="*/ 0 h 2318429"/>
              <a:gd name="connsiteX2" fmla="*/ 6400801 w 6400801"/>
              <a:gd name="connsiteY2" fmla="*/ 2318429 h 2318429"/>
              <a:gd name="connsiteX3" fmla="*/ 0 w 6400801"/>
              <a:gd name="connsiteY3" fmla="*/ 2318429 h 2318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0801" h="2318429">
                <a:moveTo>
                  <a:pt x="0" y="0"/>
                </a:moveTo>
                <a:lnTo>
                  <a:pt x="6400801" y="0"/>
                </a:lnTo>
                <a:lnTo>
                  <a:pt x="6400801" y="2318429"/>
                </a:lnTo>
                <a:lnTo>
                  <a:pt x="0" y="231842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6939405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998674E-B346-4F00-8D75-FA101724939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55789" y="2830286"/>
            <a:ext cx="3705781" cy="3443513"/>
          </a:xfrm>
          <a:custGeom>
            <a:avLst/>
            <a:gdLst>
              <a:gd name="connsiteX0" fmla="*/ 0 w 3439885"/>
              <a:gd name="connsiteY0" fmla="*/ 0 h 3443513"/>
              <a:gd name="connsiteX1" fmla="*/ 3439885 w 3439885"/>
              <a:gd name="connsiteY1" fmla="*/ 0 h 3443513"/>
              <a:gd name="connsiteX2" fmla="*/ 3439885 w 3439885"/>
              <a:gd name="connsiteY2" fmla="*/ 3443513 h 3443513"/>
              <a:gd name="connsiteX3" fmla="*/ 0 w 3439885"/>
              <a:gd name="connsiteY3" fmla="*/ 3443513 h 344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9885" h="3443513">
                <a:moveTo>
                  <a:pt x="0" y="0"/>
                </a:moveTo>
                <a:lnTo>
                  <a:pt x="3439885" y="0"/>
                </a:lnTo>
                <a:lnTo>
                  <a:pt x="3439885" y="3443513"/>
                </a:lnTo>
                <a:lnTo>
                  <a:pt x="0" y="34435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E2073CC-7524-4479-8BBD-9612CFB44BD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940969" y="1160545"/>
            <a:ext cx="2576618" cy="2416927"/>
          </a:xfrm>
          <a:custGeom>
            <a:avLst/>
            <a:gdLst>
              <a:gd name="connsiteX0" fmla="*/ 0 w 2576618"/>
              <a:gd name="connsiteY0" fmla="*/ 0 h 2416927"/>
              <a:gd name="connsiteX1" fmla="*/ 2576618 w 2576618"/>
              <a:gd name="connsiteY1" fmla="*/ 0 h 2416927"/>
              <a:gd name="connsiteX2" fmla="*/ 2576618 w 2576618"/>
              <a:gd name="connsiteY2" fmla="*/ 2416927 h 2416927"/>
              <a:gd name="connsiteX3" fmla="*/ 0 w 2576618"/>
              <a:gd name="connsiteY3" fmla="*/ 2416927 h 241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618" h="2416927">
                <a:moveTo>
                  <a:pt x="0" y="0"/>
                </a:moveTo>
                <a:lnTo>
                  <a:pt x="2576618" y="0"/>
                </a:lnTo>
                <a:lnTo>
                  <a:pt x="2576618" y="2416927"/>
                </a:lnTo>
                <a:lnTo>
                  <a:pt x="0" y="241692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7B53188-DACE-4C72-8DC6-7AAF8747069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940969" y="3856872"/>
            <a:ext cx="2576618" cy="2416927"/>
          </a:xfrm>
          <a:custGeom>
            <a:avLst/>
            <a:gdLst>
              <a:gd name="connsiteX0" fmla="*/ 0 w 2576618"/>
              <a:gd name="connsiteY0" fmla="*/ 0 h 2416927"/>
              <a:gd name="connsiteX1" fmla="*/ 2576618 w 2576618"/>
              <a:gd name="connsiteY1" fmla="*/ 0 h 2416927"/>
              <a:gd name="connsiteX2" fmla="*/ 2576618 w 2576618"/>
              <a:gd name="connsiteY2" fmla="*/ 2416927 h 2416927"/>
              <a:gd name="connsiteX3" fmla="*/ 0 w 2576618"/>
              <a:gd name="connsiteY3" fmla="*/ 2416927 h 241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618" h="2416927">
                <a:moveTo>
                  <a:pt x="0" y="0"/>
                </a:moveTo>
                <a:lnTo>
                  <a:pt x="2576618" y="0"/>
                </a:lnTo>
                <a:lnTo>
                  <a:pt x="2576618" y="2416927"/>
                </a:lnTo>
                <a:lnTo>
                  <a:pt x="0" y="241692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07B7A80-FEDA-4988-8106-81E8FCFC5B5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796326" y="1140856"/>
            <a:ext cx="3439885" cy="1689430"/>
          </a:xfrm>
          <a:custGeom>
            <a:avLst/>
            <a:gdLst>
              <a:gd name="connsiteX0" fmla="*/ 0 w 3439885"/>
              <a:gd name="connsiteY0" fmla="*/ 0 h 1689430"/>
              <a:gd name="connsiteX1" fmla="*/ 3439885 w 3439885"/>
              <a:gd name="connsiteY1" fmla="*/ 0 h 1689430"/>
              <a:gd name="connsiteX2" fmla="*/ 3439885 w 3439885"/>
              <a:gd name="connsiteY2" fmla="*/ 1689430 h 1689430"/>
              <a:gd name="connsiteX3" fmla="*/ 0 w 3439885"/>
              <a:gd name="connsiteY3" fmla="*/ 1689430 h 168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9885" h="1689430">
                <a:moveTo>
                  <a:pt x="0" y="0"/>
                </a:moveTo>
                <a:lnTo>
                  <a:pt x="3439885" y="0"/>
                </a:lnTo>
                <a:lnTo>
                  <a:pt x="3439885" y="1689430"/>
                </a:lnTo>
                <a:lnTo>
                  <a:pt x="0" y="168943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53C85D6-6B97-4468-948C-5DC19B48B10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796326" y="3109686"/>
            <a:ext cx="3439885" cy="3164114"/>
          </a:xfrm>
          <a:custGeom>
            <a:avLst/>
            <a:gdLst>
              <a:gd name="connsiteX0" fmla="*/ 0 w 3439885"/>
              <a:gd name="connsiteY0" fmla="*/ 0 h 3164114"/>
              <a:gd name="connsiteX1" fmla="*/ 3439885 w 3439885"/>
              <a:gd name="connsiteY1" fmla="*/ 0 h 3164114"/>
              <a:gd name="connsiteX2" fmla="*/ 3439885 w 3439885"/>
              <a:gd name="connsiteY2" fmla="*/ 3164114 h 3164114"/>
              <a:gd name="connsiteX3" fmla="*/ 0 w 3439885"/>
              <a:gd name="connsiteY3" fmla="*/ 3164114 h 316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9885" h="3164114">
                <a:moveTo>
                  <a:pt x="0" y="0"/>
                </a:moveTo>
                <a:lnTo>
                  <a:pt x="3439885" y="0"/>
                </a:lnTo>
                <a:lnTo>
                  <a:pt x="3439885" y="3164114"/>
                </a:lnTo>
                <a:lnTo>
                  <a:pt x="0" y="31641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950160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94D82DD-1004-47E3-BD2E-C0376BD6149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3344" y="1039257"/>
            <a:ext cx="2647040" cy="2882901"/>
          </a:xfrm>
          <a:custGeom>
            <a:avLst/>
            <a:gdLst>
              <a:gd name="connsiteX0" fmla="*/ 0 w 2647040"/>
              <a:gd name="connsiteY0" fmla="*/ 0 h 2882901"/>
              <a:gd name="connsiteX1" fmla="*/ 2647040 w 2647040"/>
              <a:gd name="connsiteY1" fmla="*/ 0 h 2882901"/>
              <a:gd name="connsiteX2" fmla="*/ 2647040 w 2647040"/>
              <a:gd name="connsiteY2" fmla="*/ 2882901 h 2882901"/>
              <a:gd name="connsiteX3" fmla="*/ 0 w 2647040"/>
              <a:gd name="connsiteY3" fmla="*/ 2882901 h 288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7040" h="2882901">
                <a:moveTo>
                  <a:pt x="0" y="0"/>
                </a:moveTo>
                <a:lnTo>
                  <a:pt x="2647040" y="0"/>
                </a:lnTo>
                <a:lnTo>
                  <a:pt x="2647040" y="2882901"/>
                </a:lnTo>
                <a:lnTo>
                  <a:pt x="0" y="28829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FD6090C-80A3-40AA-9F09-1EB3B548FA3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557783" y="1039257"/>
            <a:ext cx="2647040" cy="1880426"/>
          </a:xfrm>
          <a:custGeom>
            <a:avLst/>
            <a:gdLst>
              <a:gd name="connsiteX0" fmla="*/ 0 w 2647040"/>
              <a:gd name="connsiteY0" fmla="*/ 0 h 1880426"/>
              <a:gd name="connsiteX1" fmla="*/ 2647040 w 2647040"/>
              <a:gd name="connsiteY1" fmla="*/ 0 h 1880426"/>
              <a:gd name="connsiteX2" fmla="*/ 2647040 w 2647040"/>
              <a:gd name="connsiteY2" fmla="*/ 1880426 h 1880426"/>
              <a:gd name="connsiteX3" fmla="*/ 0 w 2647040"/>
              <a:gd name="connsiteY3" fmla="*/ 1880426 h 188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7040" h="1880426">
                <a:moveTo>
                  <a:pt x="0" y="0"/>
                </a:moveTo>
                <a:lnTo>
                  <a:pt x="2647040" y="0"/>
                </a:lnTo>
                <a:lnTo>
                  <a:pt x="2647040" y="1880426"/>
                </a:lnTo>
                <a:lnTo>
                  <a:pt x="0" y="188042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ED6A5DF-0DE1-432E-BF16-2D6BD13B82A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13344" y="4317175"/>
            <a:ext cx="2647040" cy="1880426"/>
          </a:xfrm>
          <a:custGeom>
            <a:avLst/>
            <a:gdLst>
              <a:gd name="connsiteX0" fmla="*/ 0 w 2647040"/>
              <a:gd name="connsiteY0" fmla="*/ 0 h 1880426"/>
              <a:gd name="connsiteX1" fmla="*/ 2647040 w 2647040"/>
              <a:gd name="connsiteY1" fmla="*/ 0 h 1880426"/>
              <a:gd name="connsiteX2" fmla="*/ 2647040 w 2647040"/>
              <a:gd name="connsiteY2" fmla="*/ 1880426 h 1880426"/>
              <a:gd name="connsiteX3" fmla="*/ 0 w 2647040"/>
              <a:gd name="connsiteY3" fmla="*/ 1880426 h 188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7040" h="1880426">
                <a:moveTo>
                  <a:pt x="0" y="0"/>
                </a:moveTo>
                <a:lnTo>
                  <a:pt x="2647040" y="0"/>
                </a:lnTo>
                <a:lnTo>
                  <a:pt x="2647040" y="1880426"/>
                </a:lnTo>
                <a:lnTo>
                  <a:pt x="0" y="188042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911C70B-0707-44FA-8AE9-FD556D319DC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557783" y="3314700"/>
            <a:ext cx="2647040" cy="2882901"/>
          </a:xfrm>
          <a:custGeom>
            <a:avLst/>
            <a:gdLst>
              <a:gd name="connsiteX0" fmla="*/ 0 w 2647040"/>
              <a:gd name="connsiteY0" fmla="*/ 0 h 2882901"/>
              <a:gd name="connsiteX1" fmla="*/ 2647040 w 2647040"/>
              <a:gd name="connsiteY1" fmla="*/ 0 h 2882901"/>
              <a:gd name="connsiteX2" fmla="*/ 2647040 w 2647040"/>
              <a:gd name="connsiteY2" fmla="*/ 2882901 h 2882901"/>
              <a:gd name="connsiteX3" fmla="*/ 0 w 2647040"/>
              <a:gd name="connsiteY3" fmla="*/ 2882901 h 288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7040" h="2882901">
                <a:moveTo>
                  <a:pt x="0" y="0"/>
                </a:moveTo>
                <a:lnTo>
                  <a:pt x="2647040" y="0"/>
                </a:lnTo>
                <a:lnTo>
                  <a:pt x="2647040" y="2882901"/>
                </a:lnTo>
                <a:lnTo>
                  <a:pt x="0" y="28829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9081954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9D9478-5C85-44C7-95C8-35FC9E9CD74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24606" y="444500"/>
            <a:ext cx="5571394" cy="3155949"/>
          </a:xfrm>
          <a:custGeom>
            <a:avLst/>
            <a:gdLst>
              <a:gd name="connsiteX0" fmla="*/ 0 w 5571394"/>
              <a:gd name="connsiteY0" fmla="*/ 0 h 3155949"/>
              <a:gd name="connsiteX1" fmla="*/ 5571394 w 5571394"/>
              <a:gd name="connsiteY1" fmla="*/ 0 h 3155949"/>
              <a:gd name="connsiteX2" fmla="*/ 5571394 w 5571394"/>
              <a:gd name="connsiteY2" fmla="*/ 3155949 h 3155949"/>
              <a:gd name="connsiteX3" fmla="*/ 0 w 5571394"/>
              <a:gd name="connsiteY3" fmla="*/ 3155949 h 315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1394" h="3155949">
                <a:moveTo>
                  <a:pt x="0" y="0"/>
                </a:moveTo>
                <a:lnTo>
                  <a:pt x="5571394" y="0"/>
                </a:lnTo>
                <a:lnTo>
                  <a:pt x="5571394" y="3155949"/>
                </a:lnTo>
                <a:lnTo>
                  <a:pt x="0" y="315594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78836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E3F0-A9EE-387D-D756-7EE0FD99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8B45E-5956-88DF-9990-A11BFFE97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37FC-1332-2A90-0249-60B4B368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24CD-6DB5-0141-A749-F0EEE398B5A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51EC-7F87-F160-7B3A-FE12EA97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37A42-021A-53B7-B8A4-A4720CF5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74E9-7AEC-064F-BA23-6A935F8F4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21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0887C3A-D2B3-43E0-90D5-29B9C9A7E03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447089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8FD077F-1C3C-41CE-A46E-9E1D79F1314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613664" y="1689100"/>
            <a:ext cx="2726576" cy="2173144"/>
          </a:xfrm>
          <a:custGeom>
            <a:avLst/>
            <a:gdLst>
              <a:gd name="connsiteX0" fmla="*/ 0 w 2726576"/>
              <a:gd name="connsiteY0" fmla="*/ 0 h 2173144"/>
              <a:gd name="connsiteX1" fmla="*/ 2726576 w 2726576"/>
              <a:gd name="connsiteY1" fmla="*/ 0 h 2173144"/>
              <a:gd name="connsiteX2" fmla="*/ 2726576 w 2726576"/>
              <a:gd name="connsiteY2" fmla="*/ 2173144 h 2173144"/>
              <a:gd name="connsiteX3" fmla="*/ 0 w 2726576"/>
              <a:gd name="connsiteY3" fmla="*/ 2173144 h 217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6576" h="2173144">
                <a:moveTo>
                  <a:pt x="0" y="0"/>
                </a:moveTo>
                <a:lnTo>
                  <a:pt x="2726576" y="0"/>
                </a:lnTo>
                <a:lnTo>
                  <a:pt x="2726576" y="2173144"/>
                </a:lnTo>
                <a:lnTo>
                  <a:pt x="0" y="21731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12387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125D-AF8A-5E72-3A29-8D9B17A6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D470B-A038-6159-B599-1CB165746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1C30B-74EC-F44C-B4B6-7B1FC68FE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4BE20-FE20-DADA-0504-67635251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24CD-6DB5-0141-A749-F0EEE398B5A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F46C3-0464-5015-B866-9B5489DD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6BA3B-D3E4-CEB1-1815-BA2500D2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74E9-7AEC-064F-BA23-6A935F8F4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4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A8C9D-29EB-A1C8-B6BB-A7C30BF4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3AA5E-BF97-105B-CD77-33F13A632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90908-0DD0-9BF9-C377-8DDBD7B53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87028-7186-B781-2B4B-8C1E7F01D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605EF-A739-2B57-0941-FA127479B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AF546-0127-B5AE-D40D-F8A293D0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24CD-6DB5-0141-A749-F0EEE398B5A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92E948-0FB6-5DC9-8D4A-31F69B02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4E6684-1563-E656-DFE9-18F773CC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74E9-7AEC-064F-BA23-6A935F8F4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D6DA-25D6-3B4D-7CB2-60D26529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9B3D0-AAC0-CE71-3463-3EF2C45F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24CD-6DB5-0141-A749-F0EEE398B5A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6B456-2559-8441-BF0E-AFAB1A09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F6452-E5D7-328B-465E-6ECE9192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74E9-7AEC-064F-BA23-6A935F8F4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3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60C771-6094-1C8E-619B-1144CACD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24CD-6DB5-0141-A749-F0EEE398B5A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3E13C-84DE-4496-8E8E-16115E2A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FD61B-05CF-0A76-91CB-DE33128B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74E9-7AEC-064F-BA23-6A935F8F4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0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4A8-6260-6F13-8B2D-9840023C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7AF56-0265-E08B-826F-292E19901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F62D0-CF4F-5E64-0205-2D791D10D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382EA-1F9A-314A-16DB-46D39620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24CD-6DB5-0141-A749-F0EEE398B5A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7CC14-9904-DAE3-C9D8-9AC1DB18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6B0C7-1763-9D3F-B110-A39DA749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74E9-7AEC-064F-BA23-6A935F8F4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5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9198-B8E5-5EAB-589D-9D5C4351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2E736-CE17-E9AC-C4D9-A4F389D840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1F257-0EF4-4C65-DA8B-B00238799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33441-3E94-F93C-99E8-992FB5BE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24CD-6DB5-0141-A749-F0EEE398B5A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EB0AB-F17A-4B8A-8CA9-65577D2E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E071D-A969-34D1-7087-C90B36F5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74E9-7AEC-064F-BA23-6A935F8F4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5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897DB-2FE7-089B-FC15-C5B7B6D4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5BD6-7097-F62F-CBFD-119BC3F74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A0C7A-13EC-8F27-5D7D-E18430619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3C24CD-6DB5-0141-A749-F0EEE398B5A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594AB-4554-B980-248F-91E6AB73D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553BC-9C4F-B9A5-9994-234B7195D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C174E9-7AEC-064F-BA23-6A935F8F4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6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7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andviewresearch.com/industry-analysis/clinical-decision-support-system-market" TargetMode="Externa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inkedin.com/in/gpalem" TargetMode="Externa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o.int/news-room/fact-sheets/detail/patient-safety" TargetMode="Externa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PNrVPiiMgak" TargetMode="Externa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1737DC5-0FAD-E53C-68C6-1D8EB7770F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tretch/>
        </p:blipFill>
        <p:spPr>
          <a:xfrm>
            <a:off x="782669" y="29548"/>
            <a:ext cx="10691280" cy="60138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00361F-2FBB-9B63-E2A0-27F08CE00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173" y="630936"/>
            <a:ext cx="7315200" cy="2702018"/>
          </a:xfrm>
          <a:noFill/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Medical AI as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9CB9E-3B1D-4623-8A3D-4D552B947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8174" y="3427487"/>
            <a:ext cx="7315200" cy="2615906"/>
          </a:xfrm>
          <a:noFill/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for EHR Systems</a:t>
            </a:r>
          </a:p>
        </p:txBody>
      </p:sp>
    </p:spTree>
    <p:extLst>
      <p:ext uri="{BB962C8B-B14F-4D97-AF65-F5344CB8AC3E}">
        <p14:creationId xmlns:p14="http://schemas.microsoft.com/office/powerpoint/2010/main" val="1364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2BF9D06-44B3-4C50-89DA-99BC338A58AA}"/>
              </a:ext>
            </a:extLst>
          </p:cNvPr>
          <p:cNvSpPr txBox="1"/>
          <p:nvPr/>
        </p:nvSpPr>
        <p:spPr>
          <a:xfrm>
            <a:off x="423023" y="1039256"/>
            <a:ext cx="3590177" cy="1012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Inter Semi Bold" panose="02000703000000020004" pitchFamily="50" charset="0"/>
                <a:cs typeface="Poppins SemiBold" panose="00000700000000000000" pitchFamily="2" charset="0"/>
              </a:rPr>
              <a:t>Value Proposition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0B479E-DDBF-4F94-A5AA-AADA7EFF2A5E}"/>
              </a:ext>
            </a:extLst>
          </p:cNvPr>
          <p:cNvSpPr txBox="1"/>
          <p:nvPr/>
        </p:nvSpPr>
        <p:spPr>
          <a:xfrm>
            <a:off x="423023" y="2822471"/>
            <a:ext cx="2726577" cy="72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Inter Semi Bold" panose="02000703000000020004" pitchFamily="50" charset="0"/>
                <a:cs typeface="Poppins" panose="00000500000000000000" pitchFamily="2" charset="0"/>
              </a:rPr>
              <a:t>AI driven</a:t>
            </a:r>
          </a:p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Inter Semi Bold" panose="02000703000000020004" pitchFamily="50" charset="0"/>
                <a:cs typeface="Poppins SemiBold" panose="00000700000000000000" pitchFamily="2" charset="0"/>
              </a:rPr>
              <a:t>Decision Support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160DD2-89B5-BB17-F239-BE17B04D832A}"/>
              </a:ext>
            </a:extLst>
          </p:cNvPr>
          <p:cNvSpPr txBox="1"/>
          <p:nvPr/>
        </p:nvSpPr>
        <p:spPr>
          <a:xfrm>
            <a:off x="4694663" y="1481162"/>
            <a:ext cx="6612673" cy="5073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ptos" panose="020B0004020202020204" pitchFamily="34" charset="0"/>
              </a:rPr>
              <a:t>Our CDSS helps the </a:t>
            </a:r>
            <a:r>
              <a:rPr lang="en-US" sz="1600" dirty="0">
                <a:solidFill>
                  <a:srgbClr val="0070C0"/>
                </a:solidFill>
                <a:latin typeface="Aptos" panose="020B0004020202020204" pitchFamily="34" charset="0"/>
              </a:rPr>
              <a:t>Clinicians</a:t>
            </a:r>
            <a:r>
              <a:rPr lang="en-US" sz="1600" dirty="0">
                <a:solidFill>
                  <a:prstClr val="black"/>
                </a:solidFill>
                <a:latin typeface="Aptos" panose="020B00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Aptos" panose="020B0004020202020204" pitchFamily="34" charset="0"/>
              </a:rPr>
              <a:t>formulate targeted inquiries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Aptos" panose="020B0004020202020204" pitchFamily="34" charset="0"/>
              </a:rPr>
              <a:t>refine working diagnosis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Aptos" panose="020B0004020202020204" pitchFamily="34" charset="0"/>
              </a:rPr>
              <a:t>refine the differential diagnosis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Aptos" panose="020B0004020202020204" pitchFamily="34" charset="0"/>
              </a:rPr>
              <a:t>mitigate the risk of Adverse Drug Reactions (ADRs)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Aptos" panose="020B0004020202020204" pitchFamily="34" charset="0"/>
              </a:rPr>
              <a:t>identify potential contra-indications for selected medication</a:t>
            </a:r>
            <a:endParaRPr lang="en-US" sz="1600" dirty="0">
              <a:solidFill>
                <a:prstClr val="black"/>
              </a:solidFill>
              <a:latin typeface="Aptos" panose="020B00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Aptos" panose="020B0004020202020204" pitchFamily="34" charset="0"/>
              </a:rPr>
              <a:t>access real-time shared knowledge at the point-of-care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ptos" panose="020B0004020202020204" pitchFamily="34" charset="0"/>
              </a:rPr>
              <a:t>Our CDSS helps the </a:t>
            </a:r>
            <a:r>
              <a:rPr lang="en-US" sz="1600" dirty="0">
                <a:solidFill>
                  <a:srgbClr val="0070C0"/>
                </a:solidFill>
                <a:latin typeface="Aptos" panose="020B0004020202020204" pitchFamily="34" charset="0"/>
              </a:rPr>
              <a:t>Providers</a:t>
            </a:r>
            <a:r>
              <a:rPr lang="en-US" sz="1600" dirty="0">
                <a:solidFill>
                  <a:prstClr val="black"/>
                </a:solidFill>
                <a:latin typeface="Aptos" panose="020B00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Aptos" panose="020B0004020202020204" pitchFamily="34" charset="0"/>
              </a:rPr>
              <a:t>Monitor and prevent drug (ab)use / opioid crisis</a:t>
            </a:r>
            <a:endParaRPr lang="en-US" sz="1600" dirty="0">
              <a:solidFill>
                <a:prstClr val="black"/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ptos" panose="020B0004020202020204" pitchFamily="34" charset="0"/>
              </a:rPr>
              <a:t>Our CDSS helps the </a:t>
            </a:r>
            <a:r>
              <a:rPr lang="en-US" sz="1600" dirty="0">
                <a:solidFill>
                  <a:srgbClr val="0070C0"/>
                </a:solidFill>
                <a:latin typeface="Aptos" panose="020B0004020202020204" pitchFamily="34" charset="0"/>
              </a:rPr>
              <a:t>Payers</a:t>
            </a:r>
            <a:r>
              <a:rPr lang="en-US" sz="1600" dirty="0">
                <a:solidFill>
                  <a:prstClr val="black"/>
                </a:solidFill>
                <a:latin typeface="Aptos" panose="020B0004020202020204" pitchFamily="34" charset="0"/>
              </a:rPr>
              <a:t> reduce the costs by: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Aptos" panose="020B0004020202020204" pitchFamily="34" charset="0"/>
              </a:rPr>
              <a:t>avoiding mis-diagnosis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Aptos" panose="020B0004020202020204" pitchFamily="34" charset="0"/>
              </a:rPr>
              <a:t>eliminating unnecessary medical tests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Aptos" panose="020B0004020202020204" pitchFamily="34" charset="0"/>
              </a:rPr>
              <a:t>providing evidence-based care specific to the individuals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Aptos" panose="020B0004020202020204" pitchFamily="34" charset="0"/>
              </a:rPr>
              <a:t>monitoring the progress and predicting the risks (individualized)</a:t>
            </a:r>
            <a:endParaRPr lang="en-US" sz="1600" dirty="0">
              <a:solidFill>
                <a:prstClr val="black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91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2BF9D06-44B3-4C50-89DA-99BC338A58AA}"/>
              </a:ext>
            </a:extLst>
          </p:cNvPr>
          <p:cNvSpPr txBox="1"/>
          <p:nvPr/>
        </p:nvSpPr>
        <p:spPr>
          <a:xfrm>
            <a:off x="423023" y="1039256"/>
            <a:ext cx="3590177" cy="1012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Inter Semi Bold" panose="02000703000000020004" pitchFamily="50" charset="0"/>
                <a:cs typeface="Poppins SemiBold" panose="00000700000000000000" pitchFamily="2" charset="0"/>
              </a:rPr>
              <a:t>Value Proposition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0B479E-DDBF-4F94-A5AA-AADA7EFF2A5E}"/>
              </a:ext>
            </a:extLst>
          </p:cNvPr>
          <p:cNvSpPr txBox="1"/>
          <p:nvPr/>
        </p:nvSpPr>
        <p:spPr>
          <a:xfrm>
            <a:off x="423023" y="2822471"/>
            <a:ext cx="2726577" cy="72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Inter Semi Bold" panose="02000703000000020004" pitchFamily="50" charset="0"/>
                <a:cs typeface="Poppins" panose="00000500000000000000" pitchFamily="2" charset="0"/>
              </a:rPr>
              <a:t>AI driven</a:t>
            </a:r>
          </a:p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Inter Semi Bold" panose="02000703000000020004" pitchFamily="50" charset="0"/>
                <a:cs typeface="Poppins SemiBold" panose="00000700000000000000" pitchFamily="2" charset="0"/>
              </a:rPr>
              <a:t>Decision Support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160DD2-89B5-BB17-F239-BE17B04D832A}"/>
              </a:ext>
            </a:extLst>
          </p:cNvPr>
          <p:cNvSpPr txBox="1"/>
          <p:nvPr/>
        </p:nvSpPr>
        <p:spPr>
          <a:xfrm>
            <a:off x="4694663" y="1774777"/>
            <a:ext cx="6655642" cy="490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Key Features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Seamless integration with existing EHR systems via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SaaS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 model.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ptos" panose="020B0004020202020204" pitchFamily="34" charset="0"/>
              </a:rPr>
              <a:t>Real-time Clinical Decision Support based on the latest clinical data and </a:t>
            </a:r>
            <a:r>
              <a:rPr lang="en-US" sz="1600" dirty="0">
                <a:solidFill>
                  <a:srgbClr val="7030A0"/>
                </a:solidFill>
                <a:latin typeface="Aptos" panose="020B0004020202020204" pitchFamily="34" charset="0"/>
              </a:rPr>
              <a:t>individual</a:t>
            </a:r>
            <a:r>
              <a:rPr lang="en-US" sz="1600" dirty="0">
                <a:solidFill>
                  <a:prstClr val="black"/>
                </a:solidFill>
                <a:latin typeface="Aptos" panose="020B0004020202020204" pitchFamily="34" charset="0"/>
              </a:rPr>
              <a:t> patient health records.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Customizable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alerts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 and decision support tailored to specific workflows.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ptos" panose="020B0004020202020204" pitchFamily="34" charset="0"/>
              </a:rPr>
              <a:t>Doctors have full </a:t>
            </a:r>
            <a:r>
              <a:rPr lang="en-US" sz="1600" dirty="0">
                <a:solidFill>
                  <a:srgbClr val="7030A0"/>
                </a:solidFill>
                <a:latin typeface="Aptos" panose="020B0004020202020204" pitchFamily="34" charset="0"/>
              </a:rPr>
              <a:t>control</a:t>
            </a:r>
            <a:r>
              <a:rPr lang="en-US" sz="1600" dirty="0">
                <a:solidFill>
                  <a:prstClr val="black"/>
                </a:solidFill>
                <a:latin typeface="Aptos" panose="020B0004020202020204" pitchFamily="34" charset="0"/>
              </a:rPr>
              <a:t> over when to use the AI and when not to.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ptos" panose="020B0004020202020204" pitchFamily="34" charset="0"/>
              </a:rPr>
              <a:t>Can optionally override any AI suggestion anytime.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Works with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in-patient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 models as well as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Tele-health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 scenarios.</a:t>
            </a:r>
            <a:endParaRPr lang="en-US" sz="1600" dirty="0">
              <a:solidFill>
                <a:prstClr val="black"/>
              </a:solidFill>
              <a:latin typeface="Aptos" panose="020B00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Audit log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for compliance and monitoring.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Regular updates and audits ensure that the system meets all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regulatory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 requirements, including HIPAA.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57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2BF9D06-44B3-4C50-89DA-99BC338A58AA}"/>
              </a:ext>
            </a:extLst>
          </p:cNvPr>
          <p:cNvSpPr txBox="1"/>
          <p:nvPr/>
        </p:nvSpPr>
        <p:spPr>
          <a:xfrm>
            <a:off x="423023" y="1039256"/>
            <a:ext cx="3590177" cy="563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Inter Semi Bold" panose="02000703000000020004" pitchFamily="50" charset="0"/>
                <a:cs typeface="Poppins SemiBold" panose="00000700000000000000" pitchFamily="2" charset="0"/>
              </a:rPr>
              <a:t>Market Size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0B479E-DDBF-4F94-A5AA-AADA7EFF2A5E}"/>
              </a:ext>
            </a:extLst>
          </p:cNvPr>
          <p:cNvSpPr txBox="1"/>
          <p:nvPr/>
        </p:nvSpPr>
        <p:spPr>
          <a:xfrm>
            <a:off x="423023" y="2822471"/>
            <a:ext cx="2726577" cy="72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Inter Semi Bold" panose="02000703000000020004" pitchFamily="50" charset="0"/>
                <a:cs typeface="Poppins" panose="00000500000000000000" pitchFamily="2" charset="0"/>
              </a:rPr>
              <a:t>CAGR (2023-30):</a:t>
            </a:r>
          </a:p>
          <a:p>
            <a:pPr marL="0" marR="0" lvl="0" indent="0" algn="ctr" defTabSz="914400" rtl="0" eaLnBrk="1" fontAlgn="base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Inter Semi Bold" panose="02000703000000020004" pitchFamily="50" charset="0"/>
                <a:cs typeface="Poppins SemiBold" panose="00000700000000000000" pitchFamily="2" charset="0"/>
              </a:rPr>
              <a:t>10.6%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160DD2-89B5-BB17-F239-BE17B04D832A}"/>
              </a:ext>
            </a:extLst>
          </p:cNvPr>
          <p:cNvSpPr txBox="1"/>
          <p:nvPr/>
        </p:nvSpPr>
        <p:spPr>
          <a:xfrm>
            <a:off x="4694663" y="3030610"/>
            <a:ext cx="6655642" cy="3099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Key Drivers of Growth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ptos" panose="020B0004020202020204" pitchFamily="34" charset="0"/>
              </a:rPr>
              <a:t>Rising EHR Adoption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ptos" panose="020B0004020202020204" pitchFamily="34" charset="0"/>
              </a:rPr>
              <a:t>Rising Demand for Personalized Medicine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ptos" panose="020B0004020202020204" pitchFamily="34" charset="0"/>
              </a:rPr>
              <a:t>Growing Emphasis on Value-Based Care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ptos" panose="020B0004020202020204" pitchFamily="34" charset="0"/>
              </a:rPr>
              <a:t>Adoption of AI tools in Healthcare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ptos" panose="020B0004020202020204" pitchFamily="34" charset="0"/>
              </a:rPr>
              <a:t>Increasing Chronic Disease Burden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ptos" panose="020B0004020202020204" pitchFamily="34" charset="0"/>
              </a:rPr>
              <a:t>Expansion of Telemedicine and Remote Patient Monitoring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38A6B-2AE0-49F1-0C46-A26959CFADD6}"/>
              </a:ext>
            </a:extLst>
          </p:cNvPr>
          <p:cNvSpPr txBox="1"/>
          <p:nvPr/>
        </p:nvSpPr>
        <p:spPr>
          <a:xfrm>
            <a:off x="4694663" y="1774777"/>
            <a:ext cx="6612673" cy="1169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Global</a:t>
            </a:r>
            <a:r>
              <a:rPr lang="en-US" dirty="0">
                <a:solidFill>
                  <a:srgbClr val="00B050"/>
                </a:solidFill>
                <a:latin typeface="Aptos" panose="020B0004020202020204" pitchFamily="34" charset="0"/>
              </a:rPr>
              <a:t> </a:t>
            </a:r>
            <a:r>
              <a:rPr lang="en-US" dirty="0">
                <a:latin typeface="Aptos" panose="020B0004020202020204" pitchFamily="34" charset="0"/>
              </a:rPr>
              <a:t>CDSS market size is valued at: USD 5.3B in 2023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Expected to expand at CAGR of 10.6% from 2023 to 2030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Aptos" panose="020B0004020202020204" pitchFamily="34" charset="0"/>
              </a:rPr>
              <a:t>Source:  Grand View Research, CDSS Market Size Report (</a:t>
            </a:r>
            <a:r>
              <a:rPr lang="en-US" sz="1200" dirty="0">
                <a:latin typeface="Aptos" panose="020B0004020202020204" pitchFamily="34" charset="0"/>
                <a:hlinkClick r:id="rId2"/>
              </a:rPr>
              <a:t>Ref</a:t>
            </a:r>
            <a:r>
              <a:rPr lang="en-US" sz="1200" dirty="0">
                <a:latin typeface="Aptos" panose="020B00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730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2BF9D06-44B3-4C50-89DA-99BC338A58AA}"/>
              </a:ext>
            </a:extLst>
          </p:cNvPr>
          <p:cNvSpPr txBox="1"/>
          <p:nvPr/>
        </p:nvSpPr>
        <p:spPr>
          <a:xfrm>
            <a:off x="423023" y="1039256"/>
            <a:ext cx="35901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Inter Semi Bold" panose="02000703000000020004" pitchFamily="50" charset="0"/>
                <a:cs typeface="Poppins SemiBold" panose="00000700000000000000" pitchFamily="2" charset="0"/>
              </a:rPr>
              <a:t>Target Audience</a:t>
            </a:r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FD8774F8-8BFF-1EC4-6E65-971E1C97CAF0}"/>
              </a:ext>
            </a:extLst>
          </p:cNvPr>
          <p:cNvSpPr/>
          <p:nvPr/>
        </p:nvSpPr>
        <p:spPr>
          <a:xfrm>
            <a:off x="4541241" y="2600586"/>
            <a:ext cx="3318894" cy="372198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23" name="Subtitle demo text info">
            <a:extLst>
              <a:ext uri="{FF2B5EF4-FFF2-40B4-BE49-F238E27FC236}">
                <a16:creationId xmlns:a16="http://schemas.microsoft.com/office/drawing/2014/main" id="{08E2F4BF-B55F-7E18-1880-43D6C91B0B06}"/>
              </a:ext>
            </a:extLst>
          </p:cNvPr>
          <p:cNvSpPr txBox="1"/>
          <p:nvPr/>
        </p:nvSpPr>
        <p:spPr>
          <a:xfrm>
            <a:off x="4709790" y="2631938"/>
            <a:ext cx="233188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</a:lstStyle>
          <a:p>
            <a:r>
              <a:rPr lang="en-US" sz="1400" dirty="0">
                <a:latin typeface="Aptos" panose="020B0004020202020204" pitchFamily="34" charset="0"/>
              </a:rPr>
              <a:t>Providers and Practitioners</a:t>
            </a:r>
            <a:endParaRPr sz="1400" dirty="0">
              <a:latin typeface="Aptos" panose="020B0004020202020204" pitchFamily="34" charset="0"/>
            </a:endParaRPr>
          </a:p>
        </p:txBody>
      </p:sp>
      <p:sp>
        <p:nvSpPr>
          <p:cNvPr id="24" name="Graphic 32">
            <a:extLst>
              <a:ext uri="{FF2B5EF4-FFF2-40B4-BE49-F238E27FC236}">
                <a16:creationId xmlns:a16="http://schemas.microsoft.com/office/drawing/2014/main" id="{38730A4E-ABAF-BC89-79D2-43DBC2D1CBC5}"/>
              </a:ext>
            </a:extLst>
          </p:cNvPr>
          <p:cNvSpPr/>
          <p:nvPr/>
        </p:nvSpPr>
        <p:spPr>
          <a:xfrm>
            <a:off x="7527199" y="2729853"/>
            <a:ext cx="171600" cy="95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87" extrusionOk="0">
                <a:moveTo>
                  <a:pt x="8214" y="21487"/>
                </a:moveTo>
                <a:cubicBezTo>
                  <a:pt x="8025" y="21487"/>
                  <a:pt x="7843" y="21371"/>
                  <a:pt x="7709" y="21164"/>
                </a:cubicBezTo>
                <a:lnTo>
                  <a:pt x="200" y="9602"/>
                </a:lnTo>
                <a:cubicBezTo>
                  <a:pt x="-74" y="9164"/>
                  <a:pt x="-66" y="8467"/>
                  <a:pt x="218" y="8045"/>
                </a:cubicBezTo>
                <a:cubicBezTo>
                  <a:pt x="495" y="7633"/>
                  <a:pt x="934" y="7633"/>
                  <a:pt x="1212" y="8045"/>
                </a:cubicBezTo>
                <a:lnTo>
                  <a:pt x="8214" y="18829"/>
                </a:lnTo>
                <a:lnTo>
                  <a:pt x="20223" y="337"/>
                </a:lnTo>
                <a:cubicBezTo>
                  <a:pt x="20497" y="-101"/>
                  <a:pt x="20950" y="-113"/>
                  <a:pt x="21234" y="310"/>
                </a:cubicBezTo>
                <a:cubicBezTo>
                  <a:pt x="21518" y="732"/>
                  <a:pt x="21526" y="1429"/>
                  <a:pt x="21252" y="1867"/>
                </a:cubicBezTo>
                <a:cubicBezTo>
                  <a:pt x="21246" y="1876"/>
                  <a:pt x="21240" y="1885"/>
                  <a:pt x="21234" y="1894"/>
                </a:cubicBezTo>
                <a:lnTo>
                  <a:pt x="8720" y="21164"/>
                </a:lnTo>
                <a:cubicBezTo>
                  <a:pt x="8586" y="21371"/>
                  <a:pt x="8404" y="21487"/>
                  <a:pt x="8214" y="2148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l" defTabSz="91440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1100">
              <a:latin typeface="Aptos" panose="020B0004020202020204" pitchFamily="34" charset="0"/>
            </a:endParaRPr>
          </a:p>
        </p:txBody>
      </p:sp>
      <p:sp>
        <p:nvSpPr>
          <p:cNvPr id="26" name="Rectangle">
            <a:extLst>
              <a:ext uri="{FF2B5EF4-FFF2-40B4-BE49-F238E27FC236}">
                <a16:creationId xmlns:a16="http://schemas.microsoft.com/office/drawing/2014/main" id="{CA8ED6D2-37C4-B78A-B72E-5127EFEA9DA6}"/>
              </a:ext>
            </a:extLst>
          </p:cNvPr>
          <p:cNvSpPr/>
          <p:nvPr/>
        </p:nvSpPr>
        <p:spPr>
          <a:xfrm>
            <a:off x="4541241" y="3040998"/>
            <a:ext cx="3318894" cy="372198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27" name="Subtitle demo text info">
            <a:extLst>
              <a:ext uri="{FF2B5EF4-FFF2-40B4-BE49-F238E27FC236}">
                <a16:creationId xmlns:a16="http://schemas.microsoft.com/office/drawing/2014/main" id="{5EE8E1E8-2D0E-AC66-D407-18AEF2732D63}"/>
              </a:ext>
            </a:extLst>
          </p:cNvPr>
          <p:cNvSpPr txBox="1"/>
          <p:nvPr/>
        </p:nvSpPr>
        <p:spPr>
          <a:xfrm>
            <a:off x="4709790" y="3076356"/>
            <a:ext cx="233188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</a:lstStyle>
          <a:p>
            <a:r>
              <a:rPr lang="en-US" sz="1400" dirty="0">
                <a:latin typeface="Aptos" panose="020B0004020202020204" pitchFamily="34" charset="0"/>
              </a:rPr>
              <a:t>Healthcare Organizations</a:t>
            </a:r>
            <a:endParaRPr sz="1400" dirty="0">
              <a:latin typeface="Aptos" panose="020B0004020202020204" pitchFamily="34" charset="0"/>
            </a:endParaRPr>
          </a:p>
        </p:txBody>
      </p:sp>
      <p:sp>
        <p:nvSpPr>
          <p:cNvPr id="28" name="Graphic 32">
            <a:extLst>
              <a:ext uri="{FF2B5EF4-FFF2-40B4-BE49-F238E27FC236}">
                <a16:creationId xmlns:a16="http://schemas.microsoft.com/office/drawing/2014/main" id="{E4774D51-0A6D-7295-A952-AC116A391281}"/>
              </a:ext>
            </a:extLst>
          </p:cNvPr>
          <p:cNvSpPr/>
          <p:nvPr/>
        </p:nvSpPr>
        <p:spPr>
          <a:xfrm>
            <a:off x="7527199" y="3207827"/>
            <a:ext cx="171600" cy="95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87" extrusionOk="0">
                <a:moveTo>
                  <a:pt x="8214" y="21487"/>
                </a:moveTo>
                <a:cubicBezTo>
                  <a:pt x="8025" y="21487"/>
                  <a:pt x="7843" y="21371"/>
                  <a:pt x="7709" y="21164"/>
                </a:cubicBezTo>
                <a:lnTo>
                  <a:pt x="200" y="9602"/>
                </a:lnTo>
                <a:cubicBezTo>
                  <a:pt x="-74" y="9164"/>
                  <a:pt x="-66" y="8467"/>
                  <a:pt x="218" y="8045"/>
                </a:cubicBezTo>
                <a:cubicBezTo>
                  <a:pt x="495" y="7633"/>
                  <a:pt x="934" y="7633"/>
                  <a:pt x="1212" y="8045"/>
                </a:cubicBezTo>
                <a:lnTo>
                  <a:pt x="8214" y="18829"/>
                </a:lnTo>
                <a:lnTo>
                  <a:pt x="20223" y="337"/>
                </a:lnTo>
                <a:cubicBezTo>
                  <a:pt x="20497" y="-101"/>
                  <a:pt x="20950" y="-113"/>
                  <a:pt x="21234" y="310"/>
                </a:cubicBezTo>
                <a:cubicBezTo>
                  <a:pt x="21518" y="732"/>
                  <a:pt x="21526" y="1429"/>
                  <a:pt x="21252" y="1867"/>
                </a:cubicBezTo>
                <a:cubicBezTo>
                  <a:pt x="21246" y="1876"/>
                  <a:pt x="21240" y="1885"/>
                  <a:pt x="21234" y="1894"/>
                </a:cubicBezTo>
                <a:lnTo>
                  <a:pt x="8720" y="21164"/>
                </a:lnTo>
                <a:cubicBezTo>
                  <a:pt x="8586" y="21371"/>
                  <a:pt x="8404" y="21487"/>
                  <a:pt x="8214" y="2148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l" defTabSz="91440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1100">
              <a:latin typeface="Aptos" panose="020B0004020202020204" pitchFamily="34" charset="0"/>
            </a:endParaRPr>
          </a:p>
        </p:txBody>
      </p:sp>
      <p:sp>
        <p:nvSpPr>
          <p:cNvPr id="30" name="Rectangle">
            <a:extLst>
              <a:ext uri="{FF2B5EF4-FFF2-40B4-BE49-F238E27FC236}">
                <a16:creationId xmlns:a16="http://schemas.microsoft.com/office/drawing/2014/main" id="{946A6089-C852-5E89-9028-863194A73494}"/>
              </a:ext>
            </a:extLst>
          </p:cNvPr>
          <p:cNvSpPr/>
          <p:nvPr/>
        </p:nvSpPr>
        <p:spPr>
          <a:xfrm>
            <a:off x="4541241" y="3481410"/>
            <a:ext cx="3318894" cy="372198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31" name="Subtitle demo text info">
            <a:extLst>
              <a:ext uri="{FF2B5EF4-FFF2-40B4-BE49-F238E27FC236}">
                <a16:creationId xmlns:a16="http://schemas.microsoft.com/office/drawing/2014/main" id="{8372D09F-CD86-0C04-0ADE-9313CB4C0638}"/>
              </a:ext>
            </a:extLst>
          </p:cNvPr>
          <p:cNvSpPr txBox="1"/>
          <p:nvPr/>
        </p:nvSpPr>
        <p:spPr>
          <a:xfrm>
            <a:off x="4709790" y="3523154"/>
            <a:ext cx="233188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</a:lstStyle>
          <a:p>
            <a:r>
              <a:rPr lang="en-US" sz="1400" dirty="0">
                <a:latin typeface="Aptos" panose="020B0004020202020204" pitchFamily="34" charset="0"/>
              </a:rPr>
              <a:t>Payers and Insurers</a:t>
            </a:r>
            <a:endParaRPr sz="1400" dirty="0">
              <a:latin typeface="Aptos" panose="020B0004020202020204" pitchFamily="34" charset="0"/>
            </a:endParaRPr>
          </a:p>
        </p:txBody>
      </p:sp>
      <p:sp>
        <p:nvSpPr>
          <p:cNvPr id="32" name="Graphic 32">
            <a:extLst>
              <a:ext uri="{FF2B5EF4-FFF2-40B4-BE49-F238E27FC236}">
                <a16:creationId xmlns:a16="http://schemas.microsoft.com/office/drawing/2014/main" id="{339FF8D3-BDE5-929F-BF60-A04AA0A4FA5D}"/>
              </a:ext>
            </a:extLst>
          </p:cNvPr>
          <p:cNvSpPr/>
          <p:nvPr/>
        </p:nvSpPr>
        <p:spPr>
          <a:xfrm>
            <a:off x="7527199" y="3637847"/>
            <a:ext cx="171600" cy="95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87" extrusionOk="0">
                <a:moveTo>
                  <a:pt x="8214" y="21487"/>
                </a:moveTo>
                <a:cubicBezTo>
                  <a:pt x="8025" y="21487"/>
                  <a:pt x="7843" y="21371"/>
                  <a:pt x="7709" y="21164"/>
                </a:cubicBezTo>
                <a:lnTo>
                  <a:pt x="200" y="9602"/>
                </a:lnTo>
                <a:cubicBezTo>
                  <a:pt x="-74" y="9164"/>
                  <a:pt x="-66" y="8467"/>
                  <a:pt x="218" y="8045"/>
                </a:cubicBezTo>
                <a:cubicBezTo>
                  <a:pt x="495" y="7633"/>
                  <a:pt x="934" y="7633"/>
                  <a:pt x="1212" y="8045"/>
                </a:cubicBezTo>
                <a:lnTo>
                  <a:pt x="8214" y="18829"/>
                </a:lnTo>
                <a:lnTo>
                  <a:pt x="20223" y="337"/>
                </a:lnTo>
                <a:cubicBezTo>
                  <a:pt x="20497" y="-101"/>
                  <a:pt x="20950" y="-113"/>
                  <a:pt x="21234" y="310"/>
                </a:cubicBezTo>
                <a:cubicBezTo>
                  <a:pt x="21518" y="732"/>
                  <a:pt x="21526" y="1429"/>
                  <a:pt x="21252" y="1867"/>
                </a:cubicBezTo>
                <a:cubicBezTo>
                  <a:pt x="21246" y="1876"/>
                  <a:pt x="21240" y="1885"/>
                  <a:pt x="21234" y="1894"/>
                </a:cubicBezTo>
                <a:lnTo>
                  <a:pt x="8720" y="21164"/>
                </a:lnTo>
                <a:cubicBezTo>
                  <a:pt x="8586" y="21371"/>
                  <a:pt x="8404" y="21487"/>
                  <a:pt x="8214" y="2148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l" defTabSz="91440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1100">
              <a:latin typeface="Aptos" panose="020B0004020202020204" pitchFamily="34" charset="0"/>
            </a:endParaRPr>
          </a:p>
        </p:txBody>
      </p:sp>
      <p:sp>
        <p:nvSpPr>
          <p:cNvPr id="34" name="Rectangle">
            <a:extLst>
              <a:ext uri="{FF2B5EF4-FFF2-40B4-BE49-F238E27FC236}">
                <a16:creationId xmlns:a16="http://schemas.microsoft.com/office/drawing/2014/main" id="{EAFAB6C9-CAF6-6B3D-8B44-FA29F49A0790}"/>
              </a:ext>
            </a:extLst>
          </p:cNvPr>
          <p:cNvSpPr/>
          <p:nvPr/>
        </p:nvSpPr>
        <p:spPr>
          <a:xfrm>
            <a:off x="4541241" y="3921823"/>
            <a:ext cx="3318894" cy="372198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35" name="Subtitle demo text info">
            <a:extLst>
              <a:ext uri="{FF2B5EF4-FFF2-40B4-BE49-F238E27FC236}">
                <a16:creationId xmlns:a16="http://schemas.microsoft.com/office/drawing/2014/main" id="{CFF0C2EF-A610-041D-A373-B748CB8F58ED}"/>
              </a:ext>
            </a:extLst>
          </p:cNvPr>
          <p:cNvSpPr txBox="1"/>
          <p:nvPr/>
        </p:nvSpPr>
        <p:spPr>
          <a:xfrm>
            <a:off x="4709790" y="3944786"/>
            <a:ext cx="233188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</a:lstStyle>
          <a:p>
            <a:r>
              <a:rPr lang="en-US" sz="1400" dirty="0">
                <a:latin typeface="Aptos" panose="020B0004020202020204" pitchFamily="34" charset="0"/>
              </a:rPr>
              <a:t>EHR System Builders</a:t>
            </a:r>
            <a:endParaRPr sz="1400" dirty="0">
              <a:latin typeface="Aptos" panose="020B0004020202020204" pitchFamily="34" charset="0"/>
            </a:endParaRPr>
          </a:p>
        </p:txBody>
      </p:sp>
      <p:sp>
        <p:nvSpPr>
          <p:cNvPr id="36" name="Graphic 32">
            <a:extLst>
              <a:ext uri="{FF2B5EF4-FFF2-40B4-BE49-F238E27FC236}">
                <a16:creationId xmlns:a16="http://schemas.microsoft.com/office/drawing/2014/main" id="{224F7BC5-19BC-E4EE-14ED-BA2AE793EEE8}"/>
              </a:ext>
            </a:extLst>
          </p:cNvPr>
          <p:cNvSpPr/>
          <p:nvPr/>
        </p:nvSpPr>
        <p:spPr>
          <a:xfrm>
            <a:off x="7527199" y="4059479"/>
            <a:ext cx="171600" cy="95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87" extrusionOk="0">
                <a:moveTo>
                  <a:pt x="8214" y="21487"/>
                </a:moveTo>
                <a:cubicBezTo>
                  <a:pt x="8025" y="21487"/>
                  <a:pt x="7843" y="21371"/>
                  <a:pt x="7709" y="21164"/>
                </a:cubicBezTo>
                <a:lnTo>
                  <a:pt x="200" y="9602"/>
                </a:lnTo>
                <a:cubicBezTo>
                  <a:pt x="-74" y="9164"/>
                  <a:pt x="-66" y="8467"/>
                  <a:pt x="218" y="8045"/>
                </a:cubicBezTo>
                <a:cubicBezTo>
                  <a:pt x="495" y="7633"/>
                  <a:pt x="934" y="7633"/>
                  <a:pt x="1212" y="8045"/>
                </a:cubicBezTo>
                <a:lnTo>
                  <a:pt x="8214" y="18829"/>
                </a:lnTo>
                <a:lnTo>
                  <a:pt x="20223" y="337"/>
                </a:lnTo>
                <a:cubicBezTo>
                  <a:pt x="20497" y="-101"/>
                  <a:pt x="20950" y="-113"/>
                  <a:pt x="21234" y="310"/>
                </a:cubicBezTo>
                <a:cubicBezTo>
                  <a:pt x="21518" y="732"/>
                  <a:pt x="21526" y="1429"/>
                  <a:pt x="21252" y="1867"/>
                </a:cubicBezTo>
                <a:cubicBezTo>
                  <a:pt x="21246" y="1876"/>
                  <a:pt x="21240" y="1885"/>
                  <a:pt x="21234" y="1894"/>
                </a:cubicBezTo>
                <a:lnTo>
                  <a:pt x="8720" y="21164"/>
                </a:lnTo>
                <a:cubicBezTo>
                  <a:pt x="8586" y="21371"/>
                  <a:pt x="8404" y="21487"/>
                  <a:pt x="8214" y="2148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l" defTabSz="91440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1100">
              <a:latin typeface="Aptos" panose="020B00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C0AF6EE-4A56-6C04-B5BF-D20BC21B16A6}"/>
              </a:ext>
            </a:extLst>
          </p:cNvPr>
          <p:cNvSpPr/>
          <p:nvPr/>
        </p:nvSpPr>
        <p:spPr>
          <a:xfrm>
            <a:off x="2130027" y="2874268"/>
            <a:ext cx="1115736" cy="11094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CDSS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D9AB27-F9D2-B3DE-B649-4F97D08C958A}"/>
              </a:ext>
            </a:extLst>
          </p:cNvPr>
          <p:cNvCxnSpPr>
            <a:stCxn id="2" idx="6"/>
            <a:endCxn id="21" idx="1"/>
          </p:cNvCxnSpPr>
          <p:nvPr/>
        </p:nvCxnSpPr>
        <p:spPr>
          <a:xfrm flipV="1">
            <a:off x="3245763" y="2786685"/>
            <a:ext cx="1295478" cy="64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D02223-39AF-B0C4-9E91-CEA9286290E6}"/>
              </a:ext>
            </a:extLst>
          </p:cNvPr>
          <p:cNvCxnSpPr>
            <a:stCxn id="2" idx="6"/>
            <a:endCxn id="26" idx="1"/>
          </p:cNvCxnSpPr>
          <p:nvPr/>
        </p:nvCxnSpPr>
        <p:spPr>
          <a:xfrm flipV="1">
            <a:off x="3245763" y="3227097"/>
            <a:ext cx="1295478" cy="20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E94884-6CFC-61A3-7381-18512508B609}"/>
              </a:ext>
            </a:extLst>
          </p:cNvPr>
          <p:cNvCxnSpPr>
            <a:stCxn id="2" idx="6"/>
            <a:endCxn id="30" idx="1"/>
          </p:cNvCxnSpPr>
          <p:nvPr/>
        </p:nvCxnSpPr>
        <p:spPr>
          <a:xfrm>
            <a:off x="3245763" y="3429000"/>
            <a:ext cx="1295478" cy="238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145467-F370-062B-F886-54EA8F66C9B7}"/>
              </a:ext>
            </a:extLst>
          </p:cNvPr>
          <p:cNvCxnSpPr>
            <a:stCxn id="2" idx="6"/>
            <a:endCxn id="34" idx="1"/>
          </p:cNvCxnSpPr>
          <p:nvPr/>
        </p:nvCxnSpPr>
        <p:spPr>
          <a:xfrm>
            <a:off x="3245763" y="3429000"/>
            <a:ext cx="1295478" cy="67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99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2BF9D06-44B3-4C50-89DA-99BC338A58AA}"/>
              </a:ext>
            </a:extLst>
          </p:cNvPr>
          <p:cNvSpPr txBox="1"/>
          <p:nvPr/>
        </p:nvSpPr>
        <p:spPr>
          <a:xfrm>
            <a:off x="423023" y="1039256"/>
            <a:ext cx="35901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Inter Semi Bold" panose="02000703000000020004" pitchFamily="50" charset="0"/>
                <a:cs typeface="Poppins SemiBold" panose="00000700000000000000" pitchFamily="2" charset="0"/>
              </a:rPr>
              <a:t>Target Audience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38A6B-2AE0-49F1-0C46-A26959CFADD6}"/>
              </a:ext>
            </a:extLst>
          </p:cNvPr>
          <p:cNvSpPr txBox="1"/>
          <p:nvPr/>
        </p:nvSpPr>
        <p:spPr>
          <a:xfrm>
            <a:off x="4694663" y="1774777"/>
            <a:ext cx="6949256" cy="1734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Healthcare </a:t>
            </a:r>
            <a:r>
              <a:rPr lang="en-US" dirty="0">
                <a:solidFill>
                  <a:srgbClr val="7030A0"/>
                </a:solidFill>
                <a:latin typeface="Aptos" panose="020B0004020202020204" pitchFamily="34" charset="0"/>
              </a:rPr>
              <a:t>Providers</a:t>
            </a:r>
            <a:r>
              <a:rPr lang="en-US" dirty="0">
                <a:latin typeface="Aptos" panose="020B0004020202020204" pitchFamily="34" charset="0"/>
              </a:rPr>
              <a:t> and Practitioners</a:t>
            </a:r>
          </a:p>
          <a:p>
            <a:pPr marL="742950" lvl="1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Rely on CDSS for </a:t>
            </a:r>
            <a:r>
              <a:rPr lang="en-US" sz="1600" dirty="0">
                <a:solidFill>
                  <a:schemeClr val="accent3"/>
                </a:solidFill>
                <a:latin typeface="Aptos" panose="020B0004020202020204" pitchFamily="34" charset="0"/>
              </a:rPr>
              <a:t>evidence-based</a:t>
            </a:r>
            <a:r>
              <a:rPr lang="en-US" sz="1600" dirty="0">
                <a:latin typeface="Aptos" panose="020B0004020202020204" pitchFamily="34" charset="0"/>
              </a:rPr>
              <a:t> guidelines, </a:t>
            </a:r>
            <a:r>
              <a:rPr lang="en-US" sz="1600" dirty="0">
                <a:solidFill>
                  <a:schemeClr val="accent3"/>
                </a:solidFill>
                <a:latin typeface="Aptos" panose="020B0004020202020204" pitchFamily="34" charset="0"/>
              </a:rPr>
              <a:t>drug-interaction</a:t>
            </a:r>
            <a:r>
              <a:rPr lang="en-US" sz="1600" dirty="0">
                <a:latin typeface="Aptos" panose="020B0004020202020204" pitchFamily="34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Aptos" panose="020B0004020202020204" pitchFamily="34" charset="0"/>
              </a:rPr>
              <a:t>alerts</a:t>
            </a:r>
            <a:r>
              <a:rPr lang="en-US" sz="1600" dirty="0">
                <a:latin typeface="Aptos" panose="020B0004020202020204" pitchFamily="34" charset="0"/>
              </a:rPr>
              <a:t>, patient-specific recommendations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Aptos" panose="020B0004020202020204" pitchFamily="34" charset="0"/>
            </a:endParaRPr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FD8774F8-8BFF-1EC4-6E65-971E1C97CAF0}"/>
              </a:ext>
            </a:extLst>
          </p:cNvPr>
          <p:cNvSpPr/>
          <p:nvPr/>
        </p:nvSpPr>
        <p:spPr>
          <a:xfrm>
            <a:off x="548081" y="2827089"/>
            <a:ext cx="3318894" cy="37219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23" name="Subtitle demo text info">
            <a:extLst>
              <a:ext uri="{FF2B5EF4-FFF2-40B4-BE49-F238E27FC236}">
                <a16:creationId xmlns:a16="http://schemas.microsoft.com/office/drawing/2014/main" id="{08E2F4BF-B55F-7E18-1880-43D6C91B0B06}"/>
              </a:ext>
            </a:extLst>
          </p:cNvPr>
          <p:cNvSpPr txBox="1"/>
          <p:nvPr/>
        </p:nvSpPr>
        <p:spPr>
          <a:xfrm>
            <a:off x="716630" y="2858441"/>
            <a:ext cx="233188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</a:lstStyle>
          <a:p>
            <a:r>
              <a:rPr lang="en-US" sz="1400" dirty="0">
                <a:latin typeface="Aptos" panose="020B0004020202020204" pitchFamily="34" charset="0"/>
              </a:rPr>
              <a:t>Providers and Practitioners</a:t>
            </a:r>
            <a:endParaRPr sz="1400" dirty="0">
              <a:latin typeface="Aptos" panose="020B0004020202020204" pitchFamily="34" charset="0"/>
            </a:endParaRPr>
          </a:p>
        </p:txBody>
      </p:sp>
      <p:sp>
        <p:nvSpPr>
          <p:cNvPr id="24" name="Graphic 32">
            <a:extLst>
              <a:ext uri="{FF2B5EF4-FFF2-40B4-BE49-F238E27FC236}">
                <a16:creationId xmlns:a16="http://schemas.microsoft.com/office/drawing/2014/main" id="{38730A4E-ABAF-BC89-79D2-43DBC2D1CBC5}"/>
              </a:ext>
            </a:extLst>
          </p:cNvPr>
          <p:cNvSpPr/>
          <p:nvPr/>
        </p:nvSpPr>
        <p:spPr>
          <a:xfrm>
            <a:off x="3534039" y="2956356"/>
            <a:ext cx="171600" cy="95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87" extrusionOk="0">
                <a:moveTo>
                  <a:pt x="8214" y="21487"/>
                </a:moveTo>
                <a:cubicBezTo>
                  <a:pt x="8025" y="21487"/>
                  <a:pt x="7843" y="21371"/>
                  <a:pt x="7709" y="21164"/>
                </a:cubicBezTo>
                <a:lnTo>
                  <a:pt x="200" y="9602"/>
                </a:lnTo>
                <a:cubicBezTo>
                  <a:pt x="-74" y="9164"/>
                  <a:pt x="-66" y="8467"/>
                  <a:pt x="218" y="8045"/>
                </a:cubicBezTo>
                <a:cubicBezTo>
                  <a:pt x="495" y="7633"/>
                  <a:pt x="934" y="7633"/>
                  <a:pt x="1212" y="8045"/>
                </a:cubicBezTo>
                <a:lnTo>
                  <a:pt x="8214" y="18829"/>
                </a:lnTo>
                <a:lnTo>
                  <a:pt x="20223" y="337"/>
                </a:lnTo>
                <a:cubicBezTo>
                  <a:pt x="20497" y="-101"/>
                  <a:pt x="20950" y="-113"/>
                  <a:pt x="21234" y="310"/>
                </a:cubicBezTo>
                <a:cubicBezTo>
                  <a:pt x="21518" y="732"/>
                  <a:pt x="21526" y="1429"/>
                  <a:pt x="21252" y="1867"/>
                </a:cubicBezTo>
                <a:cubicBezTo>
                  <a:pt x="21246" y="1876"/>
                  <a:pt x="21240" y="1885"/>
                  <a:pt x="21234" y="1894"/>
                </a:cubicBezTo>
                <a:lnTo>
                  <a:pt x="8720" y="21164"/>
                </a:lnTo>
                <a:cubicBezTo>
                  <a:pt x="8586" y="21371"/>
                  <a:pt x="8404" y="21487"/>
                  <a:pt x="8214" y="2148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l" defTabSz="91440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1100">
              <a:latin typeface="Aptos" panose="020B0004020202020204" pitchFamily="34" charset="0"/>
            </a:endParaRPr>
          </a:p>
        </p:txBody>
      </p:sp>
      <p:sp>
        <p:nvSpPr>
          <p:cNvPr id="26" name="Rectangle">
            <a:extLst>
              <a:ext uri="{FF2B5EF4-FFF2-40B4-BE49-F238E27FC236}">
                <a16:creationId xmlns:a16="http://schemas.microsoft.com/office/drawing/2014/main" id="{CA8ED6D2-37C4-B78A-B72E-5127EFEA9DA6}"/>
              </a:ext>
            </a:extLst>
          </p:cNvPr>
          <p:cNvSpPr/>
          <p:nvPr/>
        </p:nvSpPr>
        <p:spPr>
          <a:xfrm>
            <a:off x="548081" y="3267501"/>
            <a:ext cx="3318894" cy="372198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27" name="Subtitle demo text info">
            <a:extLst>
              <a:ext uri="{FF2B5EF4-FFF2-40B4-BE49-F238E27FC236}">
                <a16:creationId xmlns:a16="http://schemas.microsoft.com/office/drawing/2014/main" id="{5EE8E1E8-2D0E-AC66-D407-18AEF2732D63}"/>
              </a:ext>
            </a:extLst>
          </p:cNvPr>
          <p:cNvSpPr txBox="1"/>
          <p:nvPr/>
        </p:nvSpPr>
        <p:spPr>
          <a:xfrm>
            <a:off x="716630" y="3302859"/>
            <a:ext cx="233188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</a:lstStyle>
          <a:p>
            <a:r>
              <a:rPr lang="en-US" sz="1400" dirty="0">
                <a:latin typeface="Aptos" panose="020B0004020202020204" pitchFamily="34" charset="0"/>
              </a:rPr>
              <a:t>Healthcare Organizations</a:t>
            </a:r>
            <a:endParaRPr sz="1400" dirty="0">
              <a:latin typeface="Aptos" panose="020B0004020202020204" pitchFamily="34" charset="0"/>
            </a:endParaRPr>
          </a:p>
        </p:txBody>
      </p:sp>
      <p:sp>
        <p:nvSpPr>
          <p:cNvPr id="28" name="Graphic 32">
            <a:extLst>
              <a:ext uri="{FF2B5EF4-FFF2-40B4-BE49-F238E27FC236}">
                <a16:creationId xmlns:a16="http://schemas.microsoft.com/office/drawing/2014/main" id="{E4774D51-0A6D-7295-A952-AC116A391281}"/>
              </a:ext>
            </a:extLst>
          </p:cNvPr>
          <p:cNvSpPr/>
          <p:nvPr/>
        </p:nvSpPr>
        <p:spPr>
          <a:xfrm>
            <a:off x="3534039" y="3434330"/>
            <a:ext cx="171600" cy="95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87" extrusionOk="0">
                <a:moveTo>
                  <a:pt x="8214" y="21487"/>
                </a:moveTo>
                <a:cubicBezTo>
                  <a:pt x="8025" y="21487"/>
                  <a:pt x="7843" y="21371"/>
                  <a:pt x="7709" y="21164"/>
                </a:cubicBezTo>
                <a:lnTo>
                  <a:pt x="200" y="9602"/>
                </a:lnTo>
                <a:cubicBezTo>
                  <a:pt x="-74" y="9164"/>
                  <a:pt x="-66" y="8467"/>
                  <a:pt x="218" y="8045"/>
                </a:cubicBezTo>
                <a:cubicBezTo>
                  <a:pt x="495" y="7633"/>
                  <a:pt x="934" y="7633"/>
                  <a:pt x="1212" y="8045"/>
                </a:cubicBezTo>
                <a:lnTo>
                  <a:pt x="8214" y="18829"/>
                </a:lnTo>
                <a:lnTo>
                  <a:pt x="20223" y="337"/>
                </a:lnTo>
                <a:cubicBezTo>
                  <a:pt x="20497" y="-101"/>
                  <a:pt x="20950" y="-113"/>
                  <a:pt x="21234" y="310"/>
                </a:cubicBezTo>
                <a:cubicBezTo>
                  <a:pt x="21518" y="732"/>
                  <a:pt x="21526" y="1429"/>
                  <a:pt x="21252" y="1867"/>
                </a:cubicBezTo>
                <a:cubicBezTo>
                  <a:pt x="21246" y="1876"/>
                  <a:pt x="21240" y="1885"/>
                  <a:pt x="21234" y="1894"/>
                </a:cubicBezTo>
                <a:lnTo>
                  <a:pt x="8720" y="21164"/>
                </a:lnTo>
                <a:cubicBezTo>
                  <a:pt x="8586" y="21371"/>
                  <a:pt x="8404" y="21487"/>
                  <a:pt x="8214" y="2148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l" defTabSz="91440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1100">
              <a:latin typeface="Aptos" panose="020B0004020202020204" pitchFamily="34" charset="0"/>
            </a:endParaRPr>
          </a:p>
        </p:txBody>
      </p:sp>
      <p:sp>
        <p:nvSpPr>
          <p:cNvPr id="30" name="Rectangle">
            <a:extLst>
              <a:ext uri="{FF2B5EF4-FFF2-40B4-BE49-F238E27FC236}">
                <a16:creationId xmlns:a16="http://schemas.microsoft.com/office/drawing/2014/main" id="{946A6089-C852-5E89-9028-863194A73494}"/>
              </a:ext>
            </a:extLst>
          </p:cNvPr>
          <p:cNvSpPr/>
          <p:nvPr/>
        </p:nvSpPr>
        <p:spPr>
          <a:xfrm>
            <a:off x="548081" y="3707913"/>
            <a:ext cx="3318894" cy="372198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31" name="Subtitle demo text info">
            <a:extLst>
              <a:ext uri="{FF2B5EF4-FFF2-40B4-BE49-F238E27FC236}">
                <a16:creationId xmlns:a16="http://schemas.microsoft.com/office/drawing/2014/main" id="{8372D09F-CD86-0C04-0ADE-9313CB4C0638}"/>
              </a:ext>
            </a:extLst>
          </p:cNvPr>
          <p:cNvSpPr txBox="1"/>
          <p:nvPr/>
        </p:nvSpPr>
        <p:spPr>
          <a:xfrm>
            <a:off x="716630" y="3749657"/>
            <a:ext cx="233188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</a:lstStyle>
          <a:p>
            <a:r>
              <a:rPr lang="en-US" sz="1400" dirty="0">
                <a:latin typeface="Aptos" panose="020B0004020202020204" pitchFamily="34" charset="0"/>
              </a:rPr>
              <a:t>Payers and Insurers</a:t>
            </a:r>
            <a:endParaRPr sz="1400" dirty="0">
              <a:latin typeface="Aptos" panose="020B0004020202020204" pitchFamily="34" charset="0"/>
            </a:endParaRPr>
          </a:p>
        </p:txBody>
      </p:sp>
      <p:sp>
        <p:nvSpPr>
          <p:cNvPr id="32" name="Graphic 32">
            <a:extLst>
              <a:ext uri="{FF2B5EF4-FFF2-40B4-BE49-F238E27FC236}">
                <a16:creationId xmlns:a16="http://schemas.microsoft.com/office/drawing/2014/main" id="{339FF8D3-BDE5-929F-BF60-A04AA0A4FA5D}"/>
              </a:ext>
            </a:extLst>
          </p:cNvPr>
          <p:cNvSpPr/>
          <p:nvPr/>
        </p:nvSpPr>
        <p:spPr>
          <a:xfrm>
            <a:off x="3534039" y="3864350"/>
            <a:ext cx="171600" cy="95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87" extrusionOk="0">
                <a:moveTo>
                  <a:pt x="8214" y="21487"/>
                </a:moveTo>
                <a:cubicBezTo>
                  <a:pt x="8025" y="21487"/>
                  <a:pt x="7843" y="21371"/>
                  <a:pt x="7709" y="21164"/>
                </a:cubicBezTo>
                <a:lnTo>
                  <a:pt x="200" y="9602"/>
                </a:lnTo>
                <a:cubicBezTo>
                  <a:pt x="-74" y="9164"/>
                  <a:pt x="-66" y="8467"/>
                  <a:pt x="218" y="8045"/>
                </a:cubicBezTo>
                <a:cubicBezTo>
                  <a:pt x="495" y="7633"/>
                  <a:pt x="934" y="7633"/>
                  <a:pt x="1212" y="8045"/>
                </a:cubicBezTo>
                <a:lnTo>
                  <a:pt x="8214" y="18829"/>
                </a:lnTo>
                <a:lnTo>
                  <a:pt x="20223" y="337"/>
                </a:lnTo>
                <a:cubicBezTo>
                  <a:pt x="20497" y="-101"/>
                  <a:pt x="20950" y="-113"/>
                  <a:pt x="21234" y="310"/>
                </a:cubicBezTo>
                <a:cubicBezTo>
                  <a:pt x="21518" y="732"/>
                  <a:pt x="21526" y="1429"/>
                  <a:pt x="21252" y="1867"/>
                </a:cubicBezTo>
                <a:cubicBezTo>
                  <a:pt x="21246" y="1876"/>
                  <a:pt x="21240" y="1885"/>
                  <a:pt x="21234" y="1894"/>
                </a:cubicBezTo>
                <a:lnTo>
                  <a:pt x="8720" y="21164"/>
                </a:lnTo>
                <a:cubicBezTo>
                  <a:pt x="8586" y="21371"/>
                  <a:pt x="8404" y="21487"/>
                  <a:pt x="8214" y="2148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l" defTabSz="91440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1100">
              <a:latin typeface="Aptos" panose="020B0004020202020204" pitchFamily="34" charset="0"/>
            </a:endParaRPr>
          </a:p>
        </p:txBody>
      </p:sp>
      <p:sp>
        <p:nvSpPr>
          <p:cNvPr id="34" name="Rectangle">
            <a:extLst>
              <a:ext uri="{FF2B5EF4-FFF2-40B4-BE49-F238E27FC236}">
                <a16:creationId xmlns:a16="http://schemas.microsoft.com/office/drawing/2014/main" id="{EAFAB6C9-CAF6-6B3D-8B44-FA29F49A0790}"/>
              </a:ext>
            </a:extLst>
          </p:cNvPr>
          <p:cNvSpPr/>
          <p:nvPr/>
        </p:nvSpPr>
        <p:spPr>
          <a:xfrm>
            <a:off x="548081" y="4148326"/>
            <a:ext cx="3318894" cy="372198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35" name="Subtitle demo text info">
            <a:extLst>
              <a:ext uri="{FF2B5EF4-FFF2-40B4-BE49-F238E27FC236}">
                <a16:creationId xmlns:a16="http://schemas.microsoft.com/office/drawing/2014/main" id="{CFF0C2EF-A610-041D-A373-B748CB8F58ED}"/>
              </a:ext>
            </a:extLst>
          </p:cNvPr>
          <p:cNvSpPr txBox="1"/>
          <p:nvPr/>
        </p:nvSpPr>
        <p:spPr>
          <a:xfrm>
            <a:off x="716630" y="4171289"/>
            <a:ext cx="233188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</a:lstStyle>
          <a:p>
            <a:r>
              <a:rPr lang="en-US" sz="1400" dirty="0">
                <a:latin typeface="Aptos" panose="020B0004020202020204" pitchFamily="34" charset="0"/>
              </a:rPr>
              <a:t>EHR System Builders</a:t>
            </a:r>
            <a:endParaRPr sz="1400" dirty="0">
              <a:latin typeface="Aptos" panose="020B0004020202020204" pitchFamily="34" charset="0"/>
            </a:endParaRPr>
          </a:p>
        </p:txBody>
      </p:sp>
      <p:sp>
        <p:nvSpPr>
          <p:cNvPr id="36" name="Graphic 32">
            <a:extLst>
              <a:ext uri="{FF2B5EF4-FFF2-40B4-BE49-F238E27FC236}">
                <a16:creationId xmlns:a16="http://schemas.microsoft.com/office/drawing/2014/main" id="{224F7BC5-19BC-E4EE-14ED-BA2AE793EEE8}"/>
              </a:ext>
            </a:extLst>
          </p:cNvPr>
          <p:cNvSpPr/>
          <p:nvPr/>
        </p:nvSpPr>
        <p:spPr>
          <a:xfrm>
            <a:off x="3534039" y="4285982"/>
            <a:ext cx="171600" cy="95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87" extrusionOk="0">
                <a:moveTo>
                  <a:pt x="8214" y="21487"/>
                </a:moveTo>
                <a:cubicBezTo>
                  <a:pt x="8025" y="21487"/>
                  <a:pt x="7843" y="21371"/>
                  <a:pt x="7709" y="21164"/>
                </a:cubicBezTo>
                <a:lnTo>
                  <a:pt x="200" y="9602"/>
                </a:lnTo>
                <a:cubicBezTo>
                  <a:pt x="-74" y="9164"/>
                  <a:pt x="-66" y="8467"/>
                  <a:pt x="218" y="8045"/>
                </a:cubicBezTo>
                <a:cubicBezTo>
                  <a:pt x="495" y="7633"/>
                  <a:pt x="934" y="7633"/>
                  <a:pt x="1212" y="8045"/>
                </a:cubicBezTo>
                <a:lnTo>
                  <a:pt x="8214" y="18829"/>
                </a:lnTo>
                <a:lnTo>
                  <a:pt x="20223" y="337"/>
                </a:lnTo>
                <a:cubicBezTo>
                  <a:pt x="20497" y="-101"/>
                  <a:pt x="20950" y="-113"/>
                  <a:pt x="21234" y="310"/>
                </a:cubicBezTo>
                <a:cubicBezTo>
                  <a:pt x="21518" y="732"/>
                  <a:pt x="21526" y="1429"/>
                  <a:pt x="21252" y="1867"/>
                </a:cubicBezTo>
                <a:cubicBezTo>
                  <a:pt x="21246" y="1876"/>
                  <a:pt x="21240" y="1885"/>
                  <a:pt x="21234" y="1894"/>
                </a:cubicBezTo>
                <a:lnTo>
                  <a:pt x="8720" y="21164"/>
                </a:lnTo>
                <a:cubicBezTo>
                  <a:pt x="8586" y="21371"/>
                  <a:pt x="8404" y="21487"/>
                  <a:pt x="8214" y="2148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l" defTabSz="91440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110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833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2BF9D06-44B3-4C50-89DA-99BC338A58AA}"/>
              </a:ext>
            </a:extLst>
          </p:cNvPr>
          <p:cNvSpPr txBox="1"/>
          <p:nvPr/>
        </p:nvSpPr>
        <p:spPr>
          <a:xfrm>
            <a:off x="423023" y="1039256"/>
            <a:ext cx="35901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Inter Semi Bold" panose="02000703000000020004" pitchFamily="50" charset="0"/>
                <a:cs typeface="Poppins SemiBold" panose="00000700000000000000" pitchFamily="2" charset="0"/>
              </a:rPr>
              <a:t>Target Audience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38A6B-2AE0-49F1-0C46-A26959CFADD6}"/>
              </a:ext>
            </a:extLst>
          </p:cNvPr>
          <p:cNvSpPr txBox="1"/>
          <p:nvPr/>
        </p:nvSpPr>
        <p:spPr>
          <a:xfrm>
            <a:off x="4694663" y="1774777"/>
            <a:ext cx="6949256" cy="251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Healthcare </a:t>
            </a:r>
            <a:r>
              <a:rPr lang="en-US" dirty="0">
                <a:solidFill>
                  <a:srgbClr val="7030A0"/>
                </a:solidFill>
                <a:latin typeface="Aptos" panose="020B0004020202020204" pitchFamily="34" charset="0"/>
              </a:rPr>
              <a:t>Providers</a:t>
            </a:r>
            <a:r>
              <a:rPr lang="en-US" dirty="0">
                <a:latin typeface="Aptos" panose="020B0004020202020204" pitchFamily="34" charset="0"/>
              </a:rPr>
              <a:t> and Practitioners</a:t>
            </a:r>
          </a:p>
          <a:p>
            <a:pPr marL="742950" lvl="1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Rely on CDSS for </a:t>
            </a:r>
            <a:r>
              <a:rPr lang="en-US" sz="1600" dirty="0">
                <a:solidFill>
                  <a:schemeClr val="accent3"/>
                </a:solidFill>
                <a:latin typeface="Aptos" panose="020B0004020202020204" pitchFamily="34" charset="0"/>
              </a:rPr>
              <a:t>evidence-based</a:t>
            </a:r>
            <a:r>
              <a:rPr lang="en-US" sz="1600" dirty="0">
                <a:latin typeface="Aptos" panose="020B0004020202020204" pitchFamily="34" charset="0"/>
              </a:rPr>
              <a:t> guidelines, </a:t>
            </a:r>
            <a:r>
              <a:rPr lang="en-US" sz="1600" dirty="0">
                <a:solidFill>
                  <a:schemeClr val="accent3"/>
                </a:solidFill>
                <a:latin typeface="Aptos" panose="020B0004020202020204" pitchFamily="34" charset="0"/>
              </a:rPr>
              <a:t>drug-interaction</a:t>
            </a:r>
            <a:r>
              <a:rPr lang="en-US" sz="1600" dirty="0">
                <a:latin typeface="Aptos" panose="020B0004020202020204" pitchFamily="34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Aptos" panose="020B0004020202020204" pitchFamily="34" charset="0"/>
              </a:rPr>
              <a:t>alerts</a:t>
            </a:r>
            <a:r>
              <a:rPr lang="en-US" sz="1600" dirty="0">
                <a:latin typeface="Aptos" panose="020B0004020202020204" pitchFamily="34" charset="0"/>
              </a:rPr>
              <a:t>, patient-specific recommendations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Healthcare </a:t>
            </a:r>
            <a:r>
              <a:rPr lang="en-US" dirty="0">
                <a:solidFill>
                  <a:srgbClr val="7030A0"/>
                </a:solidFill>
                <a:latin typeface="Aptos" panose="020B0004020202020204" pitchFamily="34" charset="0"/>
              </a:rPr>
              <a:t>Organizations</a:t>
            </a:r>
          </a:p>
          <a:p>
            <a:pPr marL="742950" lvl="1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Aptos" panose="020B0004020202020204" pitchFamily="34" charset="0"/>
              </a:rPr>
              <a:t>Use CDSS to improve clinical </a:t>
            </a:r>
            <a:r>
              <a:rPr lang="en-IN" sz="1600" dirty="0">
                <a:solidFill>
                  <a:schemeClr val="accent3"/>
                </a:solidFill>
                <a:latin typeface="Aptos" panose="020B0004020202020204" pitchFamily="34" charset="0"/>
              </a:rPr>
              <a:t>workflows</a:t>
            </a:r>
            <a:r>
              <a:rPr lang="en-IN" sz="1600" dirty="0">
                <a:latin typeface="Aptos" panose="020B0004020202020204" pitchFamily="34" charset="0"/>
              </a:rPr>
              <a:t>, enhance patient </a:t>
            </a:r>
            <a:r>
              <a:rPr lang="en-IN" sz="1600" dirty="0">
                <a:solidFill>
                  <a:schemeClr val="accent3"/>
                </a:solidFill>
                <a:latin typeface="Aptos" panose="020B0004020202020204" pitchFamily="34" charset="0"/>
              </a:rPr>
              <a:t>safety</a:t>
            </a:r>
            <a:r>
              <a:rPr lang="en-IN" sz="1600" dirty="0">
                <a:latin typeface="Aptos" panose="020B0004020202020204" pitchFamily="34" charset="0"/>
              </a:rPr>
              <a:t>, </a:t>
            </a:r>
            <a:r>
              <a:rPr lang="en-IN" sz="1600" dirty="0">
                <a:solidFill>
                  <a:schemeClr val="accent3"/>
                </a:solidFill>
                <a:latin typeface="Aptos" panose="020B0004020202020204" pitchFamily="34" charset="0"/>
              </a:rPr>
              <a:t>reduce</a:t>
            </a:r>
            <a:r>
              <a:rPr lang="en-IN" sz="1600" dirty="0">
                <a:latin typeface="Aptos" panose="020B0004020202020204" pitchFamily="34" charset="0"/>
              </a:rPr>
              <a:t> medical errors, and optimize </a:t>
            </a:r>
            <a:r>
              <a:rPr lang="en-IN" sz="1600" dirty="0">
                <a:solidFill>
                  <a:schemeClr val="accent3"/>
                </a:solidFill>
                <a:latin typeface="Aptos" panose="020B0004020202020204" pitchFamily="34" charset="0"/>
              </a:rPr>
              <a:t>resource</a:t>
            </a:r>
            <a:r>
              <a:rPr lang="en-IN" sz="1600" dirty="0">
                <a:latin typeface="Aptos" panose="020B0004020202020204" pitchFamily="34" charset="0"/>
              </a:rPr>
              <a:t> utilization.</a:t>
            </a:r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FD8774F8-8BFF-1EC4-6E65-971E1C97CAF0}"/>
              </a:ext>
            </a:extLst>
          </p:cNvPr>
          <p:cNvSpPr/>
          <p:nvPr/>
        </p:nvSpPr>
        <p:spPr>
          <a:xfrm>
            <a:off x="548081" y="2827089"/>
            <a:ext cx="3318894" cy="372198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23" name="Subtitle demo text info">
            <a:extLst>
              <a:ext uri="{FF2B5EF4-FFF2-40B4-BE49-F238E27FC236}">
                <a16:creationId xmlns:a16="http://schemas.microsoft.com/office/drawing/2014/main" id="{08E2F4BF-B55F-7E18-1880-43D6C91B0B06}"/>
              </a:ext>
            </a:extLst>
          </p:cNvPr>
          <p:cNvSpPr txBox="1"/>
          <p:nvPr/>
        </p:nvSpPr>
        <p:spPr>
          <a:xfrm>
            <a:off x="716630" y="2858441"/>
            <a:ext cx="233188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</a:lstStyle>
          <a:p>
            <a:r>
              <a:rPr lang="en-US" sz="1400" dirty="0">
                <a:latin typeface="Aptos" panose="020B0004020202020204" pitchFamily="34" charset="0"/>
              </a:rPr>
              <a:t>Providers and Practitioners</a:t>
            </a:r>
            <a:endParaRPr sz="1400" dirty="0">
              <a:latin typeface="Aptos" panose="020B0004020202020204" pitchFamily="34" charset="0"/>
            </a:endParaRPr>
          </a:p>
        </p:txBody>
      </p:sp>
      <p:sp>
        <p:nvSpPr>
          <p:cNvPr id="24" name="Graphic 32">
            <a:extLst>
              <a:ext uri="{FF2B5EF4-FFF2-40B4-BE49-F238E27FC236}">
                <a16:creationId xmlns:a16="http://schemas.microsoft.com/office/drawing/2014/main" id="{38730A4E-ABAF-BC89-79D2-43DBC2D1CBC5}"/>
              </a:ext>
            </a:extLst>
          </p:cNvPr>
          <p:cNvSpPr/>
          <p:nvPr/>
        </p:nvSpPr>
        <p:spPr>
          <a:xfrm>
            <a:off x="3534039" y="2956356"/>
            <a:ext cx="171600" cy="95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87" extrusionOk="0">
                <a:moveTo>
                  <a:pt x="8214" y="21487"/>
                </a:moveTo>
                <a:cubicBezTo>
                  <a:pt x="8025" y="21487"/>
                  <a:pt x="7843" y="21371"/>
                  <a:pt x="7709" y="21164"/>
                </a:cubicBezTo>
                <a:lnTo>
                  <a:pt x="200" y="9602"/>
                </a:lnTo>
                <a:cubicBezTo>
                  <a:pt x="-74" y="9164"/>
                  <a:pt x="-66" y="8467"/>
                  <a:pt x="218" y="8045"/>
                </a:cubicBezTo>
                <a:cubicBezTo>
                  <a:pt x="495" y="7633"/>
                  <a:pt x="934" y="7633"/>
                  <a:pt x="1212" y="8045"/>
                </a:cubicBezTo>
                <a:lnTo>
                  <a:pt x="8214" y="18829"/>
                </a:lnTo>
                <a:lnTo>
                  <a:pt x="20223" y="337"/>
                </a:lnTo>
                <a:cubicBezTo>
                  <a:pt x="20497" y="-101"/>
                  <a:pt x="20950" y="-113"/>
                  <a:pt x="21234" y="310"/>
                </a:cubicBezTo>
                <a:cubicBezTo>
                  <a:pt x="21518" y="732"/>
                  <a:pt x="21526" y="1429"/>
                  <a:pt x="21252" y="1867"/>
                </a:cubicBezTo>
                <a:cubicBezTo>
                  <a:pt x="21246" y="1876"/>
                  <a:pt x="21240" y="1885"/>
                  <a:pt x="21234" y="1894"/>
                </a:cubicBezTo>
                <a:lnTo>
                  <a:pt x="8720" y="21164"/>
                </a:lnTo>
                <a:cubicBezTo>
                  <a:pt x="8586" y="21371"/>
                  <a:pt x="8404" y="21487"/>
                  <a:pt x="8214" y="2148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l" defTabSz="91440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1100">
              <a:latin typeface="Aptos" panose="020B0004020202020204" pitchFamily="34" charset="0"/>
            </a:endParaRPr>
          </a:p>
        </p:txBody>
      </p:sp>
      <p:sp>
        <p:nvSpPr>
          <p:cNvPr id="26" name="Rectangle">
            <a:extLst>
              <a:ext uri="{FF2B5EF4-FFF2-40B4-BE49-F238E27FC236}">
                <a16:creationId xmlns:a16="http://schemas.microsoft.com/office/drawing/2014/main" id="{CA8ED6D2-37C4-B78A-B72E-5127EFEA9DA6}"/>
              </a:ext>
            </a:extLst>
          </p:cNvPr>
          <p:cNvSpPr/>
          <p:nvPr/>
        </p:nvSpPr>
        <p:spPr>
          <a:xfrm>
            <a:off x="548081" y="3267501"/>
            <a:ext cx="3318894" cy="37219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27" name="Subtitle demo text info">
            <a:extLst>
              <a:ext uri="{FF2B5EF4-FFF2-40B4-BE49-F238E27FC236}">
                <a16:creationId xmlns:a16="http://schemas.microsoft.com/office/drawing/2014/main" id="{5EE8E1E8-2D0E-AC66-D407-18AEF2732D63}"/>
              </a:ext>
            </a:extLst>
          </p:cNvPr>
          <p:cNvSpPr txBox="1"/>
          <p:nvPr/>
        </p:nvSpPr>
        <p:spPr>
          <a:xfrm>
            <a:off x="716630" y="3302859"/>
            <a:ext cx="233188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</a:lstStyle>
          <a:p>
            <a:r>
              <a:rPr lang="en-US" sz="1400" dirty="0">
                <a:latin typeface="Aptos" panose="020B0004020202020204" pitchFamily="34" charset="0"/>
              </a:rPr>
              <a:t>Healthcare Organizations</a:t>
            </a:r>
            <a:endParaRPr sz="1400" dirty="0">
              <a:latin typeface="Aptos" panose="020B0004020202020204" pitchFamily="34" charset="0"/>
            </a:endParaRPr>
          </a:p>
        </p:txBody>
      </p:sp>
      <p:sp>
        <p:nvSpPr>
          <p:cNvPr id="28" name="Graphic 32">
            <a:extLst>
              <a:ext uri="{FF2B5EF4-FFF2-40B4-BE49-F238E27FC236}">
                <a16:creationId xmlns:a16="http://schemas.microsoft.com/office/drawing/2014/main" id="{E4774D51-0A6D-7295-A952-AC116A391281}"/>
              </a:ext>
            </a:extLst>
          </p:cNvPr>
          <p:cNvSpPr/>
          <p:nvPr/>
        </p:nvSpPr>
        <p:spPr>
          <a:xfrm>
            <a:off x="3534039" y="3434330"/>
            <a:ext cx="171600" cy="95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87" extrusionOk="0">
                <a:moveTo>
                  <a:pt x="8214" y="21487"/>
                </a:moveTo>
                <a:cubicBezTo>
                  <a:pt x="8025" y="21487"/>
                  <a:pt x="7843" y="21371"/>
                  <a:pt x="7709" y="21164"/>
                </a:cubicBezTo>
                <a:lnTo>
                  <a:pt x="200" y="9602"/>
                </a:lnTo>
                <a:cubicBezTo>
                  <a:pt x="-74" y="9164"/>
                  <a:pt x="-66" y="8467"/>
                  <a:pt x="218" y="8045"/>
                </a:cubicBezTo>
                <a:cubicBezTo>
                  <a:pt x="495" y="7633"/>
                  <a:pt x="934" y="7633"/>
                  <a:pt x="1212" y="8045"/>
                </a:cubicBezTo>
                <a:lnTo>
                  <a:pt x="8214" y="18829"/>
                </a:lnTo>
                <a:lnTo>
                  <a:pt x="20223" y="337"/>
                </a:lnTo>
                <a:cubicBezTo>
                  <a:pt x="20497" y="-101"/>
                  <a:pt x="20950" y="-113"/>
                  <a:pt x="21234" y="310"/>
                </a:cubicBezTo>
                <a:cubicBezTo>
                  <a:pt x="21518" y="732"/>
                  <a:pt x="21526" y="1429"/>
                  <a:pt x="21252" y="1867"/>
                </a:cubicBezTo>
                <a:cubicBezTo>
                  <a:pt x="21246" y="1876"/>
                  <a:pt x="21240" y="1885"/>
                  <a:pt x="21234" y="1894"/>
                </a:cubicBezTo>
                <a:lnTo>
                  <a:pt x="8720" y="21164"/>
                </a:lnTo>
                <a:cubicBezTo>
                  <a:pt x="8586" y="21371"/>
                  <a:pt x="8404" y="21487"/>
                  <a:pt x="8214" y="2148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l" defTabSz="91440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1100">
              <a:latin typeface="Aptos" panose="020B0004020202020204" pitchFamily="34" charset="0"/>
            </a:endParaRPr>
          </a:p>
        </p:txBody>
      </p:sp>
      <p:sp>
        <p:nvSpPr>
          <p:cNvPr id="30" name="Rectangle">
            <a:extLst>
              <a:ext uri="{FF2B5EF4-FFF2-40B4-BE49-F238E27FC236}">
                <a16:creationId xmlns:a16="http://schemas.microsoft.com/office/drawing/2014/main" id="{946A6089-C852-5E89-9028-863194A73494}"/>
              </a:ext>
            </a:extLst>
          </p:cNvPr>
          <p:cNvSpPr/>
          <p:nvPr/>
        </p:nvSpPr>
        <p:spPr>
          <a:xfrm>
            <a:off x="548081" y="3707913"/>
            <a:ext cx="3318894" cy="372198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31" name="Subtitle demo text info">
            <a:extLst>
              <a:ext uri="{FF2B5EF4-FFF2-40B4-BE49-F238E27FC236}">
                <a16:creationId xmlns:a16="http://schemas.microsoft.com/office/drawing/2014/main" id="{8372D09F-CD86-0C04-0ADE-9313CB4C0638}"/>
              </a:ext>
            </a:extLst>
          </p:cNvPr>
          <p:cNvSpPr txBox="1"/>
          <p:nvPr/>
        </p:nvSpPr>
        <p:spPr>
          <a:xfrm>
            <a:off x="716630" y="3749657"/>
            <a:ext cx="233188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</a:lstStyle>
          <a:p>
            <a:r>
              <a:rPr lang="en-US" sz="1400" dirty="0">
                <a:latin typeface="Aptos" panose="020B0004020202020204" pitchFamily="34" charset="0"/>
              </a:rPr>
              <a:t>Payers and Insurers</a:t>
            </a:r>
            <a:endParaRPr sz="1400" dirty="0">
              <a:latin typeface="Aptos" panose="020B0004020202020204" pitchFamily="34" charset="0"/>
            </a:endParaRPr>
          </a:p>
        </p:txBody>
      </p:sp>
      <p:sp>
        <p:nvSpPr>
          <p:cNvPr id="32" name="Graphic 32">
            <a:extLst>
              <a:ext uri="{FF2B5EF4-FFF2-40B4-BE49-F238E27FC236}">
                <a16:creationId xmlns:a16="http://schemas.microsoft.com/office/drawing/2014/main" id="{339FF8D3-BDE5-929F-BF60-A04AA0A4FA5D}"/>
              </a:ext>
            </a:extLst>
          </p:cNvPr>
          <p:cNvSpPr/>
          <p:nvPr/>
        </p:nvSpPr>
        <p:spPr>
          <a:xfrm>
            <a:off x="3534039" y="3864350"/>
            <a:ext cx="171600" cy="95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87" extrusionOk="0">
                <a:moveTo>
                  <a:pt x="8214" y="21487"/>
                </a:moveTo>
                <a:cubicBezTo>
                  <a:pt x="8025" y="21487"/>
                  <a:pt x="7843" y="21371"/>
                  <a:pt x="7709" y="21164"/>
                </a:cubicBezTo>
                <a:lnTo>
                  <a:pt x="200" y="9602"/>
                </a:lnTo>
                <a:cubicBezTo>
                  <a:pt x="-74" y="9164"/>
                  <a:pt x="-66" y="8467"/>
                  <a:pt x="218" y="8045"/>
                </a:cubicBezTo>
                <a:cubicBezTo>
                  <a:pt x="495" y="7633"/>
                  <a:pt x="934" y="7633"/>
                  <a:pt x="1212" y="8045"/>
                </a:cubicBezTo>
                <a:lnTo>
                  <a:pt x="8214" y="18829"/>
                </a:lnTo>
                <a:lnTo>
                  <a:pt x="20223" y="337"/>
                </a:lnTo>
                <a:cubicBezTo>
                  <a:pt x="20497" y="-101"/>
                  <a:pt x="20950" y="-113"/>
                  <a:pt x="21234" y="310"/>
                </a:cubicBezTo>
                <a:cubicBezTo>
                  <a:pt x="21518" y="732"/>
                  <a:pt x="21526" y="1429"/>
                  <a:pt x="21252" y="1867"/>
                </a:cubicBezTo>
                <a:cubicBezTo>
                  <a:pt x="21246" y="1876"/>
                  <a:pt x="21240" y="1885"/>
                  <a:pt x="21234" y="1894"/>
                </a:cubicBezTo>
                <a:lnTo>
                  <a:pt x="8720" y="21164"/>
                </a:lnTo>
                <a:cubicBezTo>
                  <a:pt x="8586" y="21371"/>
                  <a:pt x="8404" y="21487"/>
                  <a:pt x="8214" y="2148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l" defTabSz="91440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1100">
              <a:latin typeface="Aptos" panose="020B0004020202020204" pitchFamily="34" charset="0"/>
            </a:endParaRPr>
          </a:p>
        </p:txBody>
      </p:sp>
      <p:sp>
        <p:nvSpPr>
          <p:cNvPr id="34" name="Rectangle">
            <a:extLst>
              <a:ext uri="{FF2B5EF4-FFF2-40B4-BE49-F238E27FC236}">
                <a16:creationId xmlns:a16="http://schemas.microsoft.com/office/drawing/2014/main" id="{EAFAB6C9-CAF6-6B3D-8B44-FA29F49A0790}"/>
              </a:ext>
            </a:extLst>
          </p:cNvPr>
          <p:cNvSpPr/>
          <p:nvPr/>
        </p:nvSpPr>
        <p:spPr>
          <a:xfrm>
            <a:off x="548081" y="4148326"/>
            <a:ext cx="3318894" cy="372198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35" name="Subtitle demo text info">
            <a:extLst>
              <a:ext uri="{FF2B5EF4-FFF2-40B4-BE49-F238E27FC236}">
                <a16:creationId xmlns:a16="http://schemas.microsoft.com/office/drawing/2014/main" id="{CFF0C2EF-A610-041D-A373-B748CB8F58ED}"/>
              </a:ext>
            </a:extLst>
          </p:cNvPr>
          <p:cNvSpPr txBox="1"/>
          <p:nvPr/>
        </p:nvSpPr>
        <p:spPr>
          <a:xfrm>
            <a:off x="716630" y="4171289"/>
            <a:ext cx="233188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</a:lstStyle>
          <a:p>
            <a:r>
              <a:rPr lang="en-US" sz="1400" dirty="0">
                <a:latin typeface="Aptos" panose="020B0004020202020204" pitchFamily="34" charset="0"/>
              </a:rPr>
              <a:t>EHR System Builders</a:t>
            </a:r>
            <a:endParaRPr sz="1400" dirty="0">
              <a:latin typeface="Aptos" panose="020B0004020202020204" pitchFamily="34" charset="0"/>
            </a:endParaRPr>
          </a:p>
        </p:txBody>
      </p:sp>
      <p:sp>
        <p:nvSpPr>
          <p:cNvPr id="36" name="Graphic 32">
            <a:extLst>
              <a:ext uri="{FF2B5EF4-FFF2-40B4-BE49-F238E27FC236}">
                <a16:creationId xmlns:a16="http://schemas.microsoft.com/office/drawing/2014/main" id="{224F7BC5-19BC-E4EE-14ED-BA2AE793EEE8}"/>
              </a:ext>
            </a:extLst>
          </p:cNvPr>
          <p:cNvSpPr/>
          <p:nvPr/>
        </p:nvSpPr>
        <p:spPr>
          <a:xfrm>
            <a:off x="3534039" y="4285982"/>
            <a:ext cx="171600" cy="95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87" extrusionOk="0">
                <a:moveTo>
                  <a:pt x="8214" y="21487"/>
                </a:moveTo>
                <a:cubicBezTo>
                  <a:pt x="8025" y="21487"/>
                  <a:pt x="7843" y="21371"/>
                  <a:pt x="7709" y="21164"/>
                </a:cubicBezTo>
                <a:lnTo>
                  <a:pt x="200" y="9602"/>
                </a:lnTo>
                <a:cubicBezTo>
                  <a:pt x="-74" y="9164"/>
                  <a:pt x="-66" y="8467"/>
                  <a:pt x="218" y="8045"/>
                </a:cubicBezTo>
                <a:cubicBezTo>
                  <a:pt x="495" y="7633"/>
                  <a:pt x="934" y="7633"/>
                  <a:pt x="1212" y="8045"/>
                </a:cubicBezTo>
                <a:lnTo>
                  <a:pt x="8214" y="18829"/>
                </a:lnTo>
                <a:lnTo>
                  <a:pt x="20223" y="337"/>
                </a:lnTo>
                <a:cubicBezTo>
                  <a:pt x="20497" y="-101"/>
                  <a:pt x="20950" y="-113"/>
                  <a:pt x="21234" y="310"/>
                </a:cubicBezTo>
                <a:cubicBezTo>
                  <a:pt x="21518" y="732"/>
                  <a:pt x="21526" y="1429"/>
                  <a:pt x="21252" y="1867"/>
                </a:cubicBezTo>
                <a:cubicBezTo>
                  <a:pt x="21246" y="1876"/>
                  <a:pt x="21240" y="1885"/>
                  <a:pt x="21234" y="1894"/>
                </a:cubicBezTo>
                <a:lnTo>
                  <a:pt x="8720" y="21164"/>
                </a:lnTo>
                <a:cubicBezTo>
                  <a:pt x="8586" y="21371"/>
                  <a:pt x="8404" y="21487"/>
                  <a:pt x="8214" y="2148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l" defTabSz="91440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110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366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2BF9D06-44B3-4C50-89DA-99BC338A58AA}"/>
              </a:ext>
            </a:extLst>
          </p:cNvPr>
          <p:cNvSpPr txBox="1"/>
          <p:nvPr/>
        </p:nvSpPr>
        <p:spPr>
          <a:xfrm>
            <a:off x="423023" y="1039256"/>
            <a:ext cx="35901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Inter Semi Bold" panose="02000703000000020004" pitchFamily="50" charset="0"/>
                <a:cs typeface="Poppins SemiBold" panose="00000700000000000000" pitchFamily="2" charset="0"/>
              </a:rPr>
              <a:t>Target Audience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38A6B-2AE0-49F1-0C46-A26959CFADD6}"/>
              </a:ext>
            </a:extLst>
          </p:cNvPr>
          <p:cNvSpPr txBox="1"/>
          <p:nvPr/>
        </p:nvSpPr>
        <p:spPr>
          <a:xfrm>
            <a:off x="4694663" y="1774777"/>
            <a:ext cx="6949256" cy="3780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Healthcare </a:t>
            </a:r>
            <a:r>
              <a:rPr lang="en-US" dirty="0">
                <a:solidFill>
                  <a:srgbClr val="7030A0"/>
                </a:solidFill>
                <a:latin typeface="Aptos" panose="020B0004020202020204" pitchFamily="34" charset="0"/>
              </a:rPr>
              <a:t>Providers</a:t>
            </a:r>
            <a:r>
              <a:rPr lang="en-US" dirty="0">
                <a:latin typeface="Aptos" panose="020B0004020202020204" pitchFamily="34" charset="0"/>
              </a:rPr>
              <a:t> and Practitioners</a:t>
            </a:r>
          </a:p>
          <a:p>
            <a:pPr marL="742950" lvl="1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Rely on CDSS for </a:t>
            </a:r>
            <a:r>
              <a:rPr lang="en-US" sz="1600" dirty="0">
                <a:solidFill>
                  <a:schemeClr val="accent3"/>
                </a:solidFill>
                <a:latin typeface="Aptos" panose="020B0004020202020204" pitchFamily="34" charset="0"/>
              </a:rPr>
              <a:t>evidence-based</a:t>
            </a:r>
            <a:r>
              <a:rPr lang="en-US" sz="1600" dirty="0">
                <a:latin typeface="Aptos" panose="020B0004020202020204" pitchFamily="34" charset="0"/>
              </a:rPr>
              <a:t> guidelines, </a:t>
            </a:r>
            <a:r>
              <a:rPr lang="en-US" sz="1600" dirty="0">
                <a:solidFill>
                  <a:schemeClr val="accent3"/>
                </a:solidFill>
                <a:latin typeface="Aptos" panose="020B0004020202020204" pitchFamily="34" charset="0"/>
              </a:rPr>
              <a:t>drug-interaction</a:t>
            </a:r>
            <a:r>
              <a:rPr lang="en-US" sz="1600" dirty="0">
                <a:latin typeface="Aptos" panose="020B0004020202020204" pitchFamily="34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Aptos" panose="020B0004020202020204" pitchFamily="34" charset="0"/>
              </a:rPr>
              <a:t>alerts</a:t>
            </a:r>
            <a:r>
              <a:rPr lang="en-US" sz="1600" dirty="0">
                <a:latin typeface="Aptos" panose="020B0004020202020204" pitchFamily="34" charset="0"/>
              </a:rPr>
              <a:t>, patient-specific recommendations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Healthcare </a:t>
            </a:r>
            <a:r>
              <a:rPr lang="en-US" dirty="0">
                <a:solidFill>
                  <a:srgbClr val="7030A0"/>
                </a:solidFill>
                <a:latin typeface="Aptos" panose="020B0004020202020204" pitchFamily="34" charset="0"/>
              </a:rPr>
              <a:t>Organizations</a:t>
            </a:r>
          </a:p>
          <a:p>
            <a:pPr marL="742950" lvl="1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Aptos" panose="020B0004020202020204" pitchFamily="34" charset="0"/>
              </a:rPr>
              <a:t>Use CDSS to improve clinical </a:t>
            </a:r>
            <a:r>
              <a:rPr lang="en-IN" sz="1600" dirty="0">
                <a:solidFill>
                  <a:schemeClr val="accent3"/>
                </a:solidFill>
                <a:latin typeface="Aptos" panose="020B0004020202020204" pitchFamily="34" charset="0"/>
              </a:rPr>
              <a:t>workflows</a:t>
            </a:r>
            <a:r>
              <a:rPr lang="en-IN" sz="1600" dirty="0">
                <a:latin typeface="Aptos" panose="020B0004020202020204" pitchFamily="34" charset="0"/>
              </a:rPr>
              <a:t>, enhance patient </a:t>
            </a:r>
            <a:r>
              <a:rPr lang="en-IN" sz="1600" dirty="0">
                <a:solidFill>
                  <a:schemeClr val="accent3"/>
                </a:solidFill>
                <a:latin typeface="Aptos" panose="020B0004020202020204" pitchFamily="34" charset="0"/>
              </a:rPr>
              <a:t>safety</a:t>
            </a:r>
            <a:r>
              <a:rPr lang="en-IN" sz="1600" dirty="0">
                <a:latin typeface="Aptos" panose="020B0004020202020204" pitchFamily="34" charset="0"/>
              </a:rPr>
              <a:t>, </a:t>
            </a:r>
            <a:r>
              <a:rPr lang="en-IN" sz="1600" dirty="0">
                <a:solidFill>
                  <a:schemeClr val="accent3"/>
                </a:solidFill>
                <a:latin typeface="Aptos" panose="020B0004020202020204" pitchFamily="34" charset="0"/>
              </a:rPr>
              <a:t>reduce</a:t>
            </a:r>
            <a:r>
              <a:rPr lang="en-IN" sz="1600" dirty="0">
                <a:latin typeface="Aptos" panose="020B0004020202020204" pitchFamily="34" charset="0"/>
              </a:rPr>
              <a:t> medical errors, and optimize </a:t>
            </a:r>
            <a:r>
              <a:rPr lang="en-IN" sz="1600" dirty="0">
                <a:solidFill>
                  <a:schemeClr val="accent3"/>
                </a:solidFill>
                <a:latin typeface="Aptos" panose="020B0004020202020204" pitchFamily="34" charset="0"/>
              </a:rPr>
              <a:t>resource</a:t>
            </a:r>
            <a:r>
              <a:rPr lang="en-IN" sz="1600" dirty="0">
                <a:latin typeface="Aptos" panose="020B0004020202020204" pitchFamily="34" charset="0"/>
              </a:rPr>
              <a:t> utilization.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ptos" panose="020B0004020202020204" pitchFamily="34" charset="0"/>
              </a:rPr>
              <a:t>Healthcare </a:t>
            </a:r>
            <a:r>
              <a:rPr lang="en-IN" sz="1600" dirty="0">
                <a:solidFill>
                  <a:srgbClr val="7030A0"/>
                </a:solidFill>
                <a:latin typeface="Aptos" panose="020B0004020202020204" pitchFamily="34" charset="0"/>
              </a:rPr>
              <a:t>Payers</a:t>
            </a:r>
            <a:r>
              <a:rPr lang="en-IN" sz="1600" dirty="0">
                <a:latin typeface="Aptos" panose="020B0004020202020204" pitchFamily="34" charset="0"/>
              </a:rPr>
              <a:t> and Insurers</a:t>
            </a:r>
          </a:p>
          <a:p>
            <a:pPr marL="742950" lvl="1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Aptos" panose="020B0004020202020204" pitchFamily="34" charset="0"/>
              </a:rPr>
              <a:t>Leverage CDSS to identify </a:t>
            </a:r>
            <a:r>
              <a:rPr lang="en-IN" sz="1600" dirty="0">
                <a:solidFill>
                  <a:schemeClr val="accent3"/>
                </a:solidFill>
                <a:latin typeface="Aptos" panose="020B0004020202020204" pitchFamily="34" charset="0"/>
              </a:rPr>
              <a:t>high-risk </a:t>
            </a:r>
            <a:r>
              <a:rPr lang="en-IN" sz="1600" dirty="0">
                <a:latin typeface="Aptos" panose="020B0004020202020204" pitchFamily="34" charset="0"/>
              </a:rPr>
              <a:t>patients and implement targeted interventions to improve </a:t>
            </a:r>
            <a:r>
              <a:rPr lang="en-IN" sz="1600" dirty="0">
                <a:solidFill>
                  <a:schemeClr val="accent3"/>
                </a:solidFill>
                <a:latin typeface="Aptos" panose="020B0004020202020204" pitchFamily="34" charset="0"/>
              </a:rPr>
              <a:t>outcomes</a:t>
            </a:r>
            <a:r>
              <a:rPr lang="en-IN" sz="1600" dirty="0">
                <a:latin typeface="Aptos" panose="020B0004020202020204" pitchFamily="34" charset="0"/>
              </a:rPr>
              <a:t> and reduce healthcare </a:t>
            </a:r>
            <a:r>
              <a:rPr lang="en-IN" sz="1600" dirty="0">
                <a:solidFill>
                  <a:schemeClr val="accent3"/>
                </a:solidFill>
                <a:latin typeface="Aptos" panose="020B0004020202020204" pitchFamily="34" charset="0"/>
              </a:rPr>
              <a:t>costs</a:t>
            </a:r>
            <a:r>
              <a:rPr lang="en-IN" sz="1600" dirty="0">
                <a:latin typeface="Aptos" panose="020B0004020202020204" pitchFamily="34" charset="0"/>
              </a:rPr>
              <a:t>.</a:t>
            </a:r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FD8774F8-8BFF-1EC4-6E65-971E1C97CAF0}"/>
              </a:ext>
            </a:extLst>
          </p:cNvPr>
          <p:cNvSpPr/>
          <p:nvPr/>
        </p:nvSpPr>
        <p:spPr>
          <a:xfrm>
            <a:off x="548081" y="2827089"/>
            <a:ext cx="3318894" cy="372198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23" name="Subtitle demo text info">
            <a:extLst>
              <a:ext uri="{FF2B5EF4-FFF2-40B4-BE49-F238E27FC236}">
                <a16:creationId xmlns:a16="http://schemas.microsoft.com/office/drawing/2014/main" id="{08E2F4BF-B55F-7E18-1880-43D6C91B0B06}"/>
              </a:ext>
            </a:extLst>
          </p:cNvPr>
          <p:cNvSpPr txBox="1"/>
          <p:nvPr/>
        </p:nvSpPr>
        <p:spPr>
          <a:xfrm>
            <a:off x="716630" y="2858441"/>
            <a:ext cx="233188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</a:lstStyle>
          <a:p>
            <a:r>
              <a:rPr lang="en-US" sz="1400" dirty="0">
                <a:latin typeface="Aptos" panose="020B0004020202020204" pitchFamily="34" charset="0"/>
              </a:rPr>
              <a:t>Providers and Practitioners</a:t>
            </a:r>
            <a:endParaRPr sz="1400" dirty="0">
              <a:latin typeface="Aptos" panose="020B0004020202020204" pitchFamily="34" charset="0"/>
            </a:endParaRPr>
          </a:p>
        </p:txBody>
      </p:sp>
      <p:sp>
        <p:nvSpPr>
          <p:cNvPr id="24" name="Graphic 32">
            <a:extLst>
              <a:ext uri="{FF2B5EF4-FFF2-40B4-BE49-F238E27FC236}">
                <a16:creationId xmlns:a16="http://schemas.microsoft.com/office/drawing/2014/main" id="{38730A4E-ABAF-BC89-79D2-43DBC2D1CBC5}"/>
              </a:ext>
            </a:extLst>
          </p:cNvPr>
          <p:cNvSpPr/>
          <p:nvPr/>
        </p:nvSpPr>
        <p:spPr>
          <a:xfrm>
            <a:off x="3534039" y="2956356"/>
            <a:ext cx="171600" cy="95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87" extrusionOk="0">
                <a:moveTo>
                  <a:pt x="8214" y="21487"/>
                </a:moveTo>
                <a:cubicBezTo>
                  <a:pt x="8025" y="21487"/>
                  <a:pt x="7843" y="21371"/>
                  <a:pt x="7709" y="21164"/>
                </a:cubicBezTo>
                <a:lnTo>
                  <a:pt x="200" y="9602"/>
                </a:lnTo>
                <a:cubicBezTo>
                  <a:pt x="-74" y="9164"/>
                  <a:pt x="-66" y="8467"/>
                  <a:pt x="218" y="8045"/>
                </a:cubicBezTo>
                <a:cubicBezTo>
                  <a:pt x="495" y="7633"/>
                  <a:pt x="934" y="7633"/>
                  <a:pt x="1212" y="8045"/>
                </a:cubicBezTo>
                <a:lnTo>
                  <a:pt x="8214" y="18829"/>
                </a:lnTo>
                <a:lnTo>
                  <a:pt x="20223" y="337"/>
                </a:lnTo>
                <a:cubicBezTo>
                  <a:pt x="20497" y="-101"/>
                  <a:pt x="20950" y="-113"/>
                  <a:pt x="21234" y="310"/>
                </a:cubicBezTo>
                <a:cubicBezTo>
                  <a:pt x="21518" y="732"/>
                  <a:pt x="21526" y="1429"/>
                  <a:pt x="21252" y="1867"/>
                </a:cubicBezTo>
                <a:cubicBezTo>
                  <a:pt x="21246" y="1876"/>
                  <a:pt x="21240" y="1885"/>
                  <a:pt x="21234" y="1894"/>
                </a:cubicBezTo>
                <a:lnTo>
                  <a:pt x="8720" y="21164"/>
                </a:lnTo>
                <a:cubicBezTo>
                  <a:pt x="8586" y="21371"/>
                  <a:pt x="8404" y="21487"/>
                  <a:pt x="8214" y="2148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l" defTabSz="91440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1100">
              <a:latin typeface="Aptos" panose="020B0004020202020204" pitchFamily="34" charset="0"/>
            </a:endParaRPr>
          </a:p>
        </p:txBody>
      </p:sp>
      <p:sp>
        <p:nvSpPr>
          <p:cNvPr id="26" name="Rectangle">
            <a:extLst>
              <a:ext uri="{FF2B5EF4-FFF2-40B4-BE49-F238E27FC236}">
                <a16:creationId xmlns:a16="http://schemas.microsoft.com/office/drawing/2014/main" id="{CA8ED6D2-37C4-B78A-B72E-5127EFEA9DA6}"/>
              </a:ext>
            </a:extLst>
          </p:cNvPr>
          <p:cNvSpPr/>
          <p:nvPr/>
        </p:nvSpPr>
        <p:spPr>
          <a:xfrm>
            <a:off x="548081" y="3267501"/>
            <a:ext cx="3318894" cy="372198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27" name="Subtitle demo text info">
            <a:extLst>
              <a:ext uri="{FF2B5EF4-FFF2-40B4-BE49-F238E27FC236}">
                <a16:creationId xmlns:a16="http://schemas.microsoft.com/office/drawing/2014/main" id="{5EE8E1E8-2D0E-AC66-D407-18AEF2732D63}"/>
              </a:ext>
            </a:extLst>
          </p:cNvPr>
          <p:cNvSpPr txBox="1"/>
          <p:nvPr/>
        </p:nvSpPr>
        <p:spPr>
          <a:xfrm>
            <a:off x="716630" y="3302859"/>
            <a:ext cx="233188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</a:lstStyle>
          <a:p>
            <a:r>
              <a:rPr lang="en-US" sz="1400" dirty="0">
                <a:latin typeface="Aptos" panose="020B0004020202020204" pitchFamily="34" charset="0"/>
              </a:rPr>
              <a:t>Healthcare Organizations</a:t>
            </a:r>
            <a:endParaRPr sz="1400" dirty="0">
              <a:latin typeface="Aptos" panose="020B0004020202020204" pitchFamily="34" charset="0"/>
            </a:endParaRPr>
          </a:p>
        </p:txBody>
      </p:sp>
      <p:sp>
        <p:nvSpPr>
          <p:cNvPr id="28" name="Graphic 32">
            <a:extLst>
              <a:ext uri="{FF2B5EF4-FFF2-40B4-BE49-F238E27FC236}">
                <a16:creationId xmlns:a16="http://schemas.microsoft.com/office/drawing/2014/main" id="{E4774D51-0A6D-7295-A952-AC116A391281}"/>
              </a:ext>
            </a:extLst>
          </p:cNvPr>
          <p:cNvSpPr/>
          <p:nvPr/>
        </p:nvSpPr>
        <p:spPr>
          <a:xfrm>
            <a:off x="3534039" y="3434330"/>
            <a:ext cx="171600" cy="95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87" extrusionOk="0">
                <a:moveTo>
                  <a:pt x="8214" y="21487"/>
                </a:moveTo>
                <a:cubicBezTo>
                  <a:pt x="8025" y="21487"/>
                  <a:pt x="7843" y="21371"/>
                  <a:pt x="7709" y="21164"/>
                </a:cubicBezTo>
                <a:lnTo>
                  <a:pt x="200" y="9602"/>
                </a:lnTo>
                <a:cubicBezTo>
                  <a:pt x="-74" y="9164"/>
                  <a:pt x="-66" y="8467"/>
                  <a:pt x="218" y="8045"/>
                </a:cubicBezTo>
                <a:cubicBezTo>
                  <a:pt x="495" y="7633"/>
                  <a:pt x="934" y="7633"/>
                  <a:pt x="1212" y="8045"/>
                </a:cubicBezTo>
                <a:lnTo>
                  <a:pt x="8214" y="18829"/>
                </a:lnTo>
                <a:lnTo>
                  <a:pt x="20223" y="337"/>
                </a:lnTo>
                <a:cubicBezTo>
                  <a:pt x="20497" y="-101"/>
                  <a:pt x="20950" y="-113"/>
                  <a:pt x="21234" y="310"/>
                </a:cubicBezTo>
                <a:cubicBezTo>
                  <a:pt x="21518" y="732"/>
                  <a:pt x="21526" y="1429"/>
                  <a:pt x="21252" y="1867"/>
                </a:cubicBezTo>
                <a:cubicBezTo>
                  <a:pt x="21246" y="1876"/>
                  <a:pt x="21240" y="1885"/>
                  <a:pt x="21234" y="1894"/>
                </a:cubicBezTo>
                <a:lnTo>
                  <a:pt x="8720" y="21164"/>
                </a:lnTo>
                <a:cubicBezTo>
                  <a:pt x="8586" y="21371"/>
                  <a:pt x="8404" y="21487"/>
                  <a:pt x="8214" y="2148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l" defTabSz="91440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1100">
              <a:latin typeface="Aptos" panose="020B0004020202020204" pitchFamily="34" charset="0"/>
            </a:endParaRPr>
          </a:p>
        </p:txBody>
      </p:sp>
      <p:sp>
        <p:nvSpPr>
          <p:cNvPr id="30" name="Rectangle">
            <a:extLst>
              <a:ext uri="{FF2B5EF4-FFF2-40B4-BE49-F238E27FC236}">
                <a16:creationId xmlns:a16="http://schemas.microsoft.com/office/drawing/2014/main" id="{946A6089-C852-5E89-9028-863194A73494}"/>
              </a:ext>
            </a:extLst>
          </p:cNvPr>
          <p:cNvSpPr/>
          <p:nvPr/>
        </p:nvSpPr>
        <p:spPr>
          <a:xfrm>
            <a:off x="548081" y="3707913"/>
            <a:ext cx="3318894" cy="37219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31" name="Subtitle demo text info">
            <a:extLst>
              <a:ext uri="{FF2B5EF4-FFF2-40B4-BE49-F238E27FC236}">
                <a16:creationId xmlns:a16="http://schemas.microsoft.com/office/drawing/2014/main" id="{8372D09F-CD86-0C04-0ADE-9313CB4C0638}"/>
              </a:ext>
            </a:extLst>
          </p:cNvPr>
          <p:cNvSpPr txBox="1"/>
          <p:nvPr/>
        </p:nvSpPr>
        <p:spPr>
          <a:xfrm>
            <a:off x="716630" y="3749657"/>
            <a:ext cx="233188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</a:lstStyle>
          <a:p>
            <a:r>
              <a:rPr lang="en-US" sz="1400" dirty="0">
                <a:latin typeface="Aptos" panose="020B0004020202020204" pitchFamily="34" charset="0"/>
              </a:rPr>
              <a:t>Payers and Insurers</a:t>
            </a:r>
            <a:endParaRPr sz="1400" dirty="0">
              <a:latin typeface="Aptos" panose="020B0004020202020204" pitchFamily="34" charset="0"/>
            </a:endParaRPr>
          </a:p>
        </p:txBody>
      </p:sp>
      <p:sp>
        <p:nvSpPr>
          <p:cNvPr id="32" name="Graphic 32">
            <a:extLst>
              <a:ext uri="{FF2B5EF4-FFF2-40B4-BE49-F238E27FC236}">
                <a16:creationId xmlns:a16="http://schemas.microsoft.com/office/drawing/2014/main" id="{339FF8D3-BDE5-929F-BF60-A04AA0A4FA5D}"/>
              </a:ext>
            </a:extLst>
          </p:cNvPr>
          <p:cNvSpPr/>
          <p:nvPr/>
        </p:nvSpPr>
        <p:spPr>
          <a:xfrm>
            <a:off x="3534039" y="3864350"/>
            <a:ext cx="171600" cy="95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87" extrusionOk="0">
                <a:moveTo>
                  <a:pt x="8214" y="21487"/>
                </a:moveTo>
                <a:cubicBezTo>
                  <a:pt x="8025" y="21487"/>
                  <a:pt x="7843" y="21371"/>
                  <a:pt x="7709" y="21164"/>
                </a:cubicBezTo>
                <a:lnTo>
                  <a:pt x="200" y="9602"/>
                </a:lnTo>
                <a:cubicBezTo>
                  <a:pt x="-74" y="9164"/>
                  <a:pt x="-66" y="8467"/>
                  <a:pt x="218" y="8045"/>
                </a:cubicBezTo>
                <a:cubicBezTo>
                  <a:pt x="495" y="7633"/>
                  <a:pt x="934" y="7633"/>
                  <a:pt x="1212" y="8045"/>
                </a:cubicBezTo>
                <a:lnTo>
                  <a:pt x="8214" y="18829"/>
                </a:lnTo>
                <a:lnTo>
                  <a:pt x="20223" y="337"/>
                </a:lnTo>
                <a:cubicBezTo>
                  <a:pt x="20497" y="-101"/>
                  <a:pt x="20950" y="-113"/>
                  <a:pt x="21234" y="310"/>
                </a:cubicBezTo>
                <a:cubicBezTo>
                  <a:pt x="21518" y="732"/>
                  <a:pt x="21526" y="1429"/>
                  <a:pt x="21252" y="1867"/>
                </a:cubicBezTo>
                <a:cubicBezTo>
                  <a:pt x="21246" y="1876"/>
                  <a:pt x="21240" y="1885"/>
                  <a:pt x="21234" y="1894"/>
                </a:cubicBezTo>
                <a:lnTo>
                  <a:pt x="8720" y="21164"/>
                </a:lnTo>
                <a:cubicBezTo>
                  <a:pt x="8586" y="21371"/>
                  <a:pt x="8404" y="21487"/>
                  <a:pt x="8214" y="2148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l" defTabSz="91440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1100">
              <a:latin typeface="Aptos" panose="020B0004020202020204" pitchFamily="34" charset="0"/>
            </a:endParaRPr>
          </a:p>
        </p:txBody>
      </p:sp>
      <p:sp>
        <p:nvSpPr>
          <p:cNvPr id="34" name="Rectangle">
            <a:extLst>
              <a:ext uri="{FF2B5EF4-FFF2-40B4-BE49-F238E27FC236}">
                <a16:creationId xmlns:a16="http://schemas.microsoft.com/office/drawing/2014/main" id="{EAFAB6C9-CAF6-6B3D-8B44-FA29F49A0790}"/>
              </a:ext>
            </a:extLst>
          </p:cNvPr>
          <p:cNvSpPr/>
          <p:nvPr/>
        </p:nvSpPr>
        <p:spPr>
          <a:xfrm>
            <a:off x="548081" y="4148326"/>
            <a:ext cx="3318894" cy="372198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35" name="Subtitle demo text info">
            <a:extLst>
              <a:ext uri="{FF2B5EF4-FFF2-40B4-BE49-F238E27FC236}">
                <a16:creationId xmlns:a16="http://schemas.microsoft.com/office/drawing/2014/main" id="{CFF0C2EF-A610-041D-A373-B748CB8F58ED}"/>
              </a:ext>
            </a:extLst>
          </p:cNvPr>
          <p:cNvSpPr txBox="1"/>
          <p:nvPr/>
        </p:nvSpPr>
        <p:spPr>
          <a:xfrm>
            <a:off x="716630" y="4171289"/>
            <a:ext cx="233188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</a:lstStyle>
          <a:p>
            <a:r>
              <a:rPr lang="en-US" sz="1400" dirty="0">
                <a:latin typeface="Aptos" panose="020B0004020202020204" pitchFamily="34" charset="0"/>
              </a:rPr>
              <a:t>EHR System Builders</a:t>
            </a:r>
            <a:endParaRPr sz="1400" dirty="0">
              <a:latin typeface="Aptos" panose="020B0004020202020204" pitchFamily="34" charset="0"/>
            </a:endParaRPr>
          </a:p>
        </p:txBody>
      </p:sp>
      <p:sp>
        <p:nvSpPr>
          <p:cNvPr id="36" name="Graphic 32">
            <a:extLst>
              <a:ext uri="{FF2B5EF4-FFF2-40B4-BE49-F238E27FC236}">
                <a16:creationId xmlns:a16="http://schemas.microsoft.com/office/drawing/2014/main" id="{224F7BC5-19BC-E4EE-14ED-BA2AE793EEE8}"/>
              </a:ext>
            </a:extLst>
          </p:cNvPr>
          <p:cNvSpPr/>
          <p:nvPr/>
        </p:nvSpPr>
        <p:spPr>
          <a:xfrm>
            <a:off x="3534039" y="4285982"/>
            <a:ext cx="171600" cy="95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87" extrusionOk="0">
                <a:moveTo>
                  <a:pt x="8214" y="21487"/>
                </a:moveTo>
                <a:cubicBezTo>
                  <a:pt x="8025" y="21487"/>
                  <a:pt x="7843" y="21371"/>
                  <a:pt x="7709" y="21164"/>
                </a:cubicBezTo>
                <a:lnTo>
                  <a:pt x="200" y="9602"/>
                </a:lnTo>
                <a:cubicBezTo>
                  <a:pt x="-74" y="9164"/>
                  <a:pt x="-66" y="8467"/>
                  <a:pt x="218" y="8045"/>
                </a:cubicBezTo>
                <a:cubicBezTo>
                  <a:pt x="495" y="7633"/>
                  <a:pt x="934" y="7633"/>
                  <a:pt x="1212" y="8045"/>
                </a:cubicBezTo>
                <a:lnTo>
                  <a:pt x="8214" y="18829"/>
                </a:lnTo>
                <a:lnTo>
                  <a:pt x="20223" y="337"/>
                </a:lnTo>
                <a:cubicBezTo>
                  <a:pt x="20497" y="-101"/>
                  <a:pt x="20950" y="-113"/>
                  <a:pt x="21234" y="310"/>
                </a:cubicBezTo>
                <a:cubicBezTo>
                  <a:pt x="21518" y="732"/>
                  <a:pt x="21526" y="1429"/>
                  <a:pt x="21252" y="1867"/>
                </a:cubicBezTo>
                <a:cubicBezTo>
                  <a:pt x="21246" y="1876"/>
                  <a:pt x="21240" y="1885"/>
                  <a:pt x="21234" y="1894"/>
                </a:cubicBezTo>
                <a:lnTo>
                  <a:pt x="8720" y="21164"/>
                </a:lnTo>
                <a:cubicBezTo>
                  <a:pt x="8586" y="21371"/>
                  <a:pt x="8404" y="21487"/>
                  <a:pt x="8214" y="2148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l" defTabSz="91440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110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130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2BF9D06-44B3-4C50-89DA-99BC338A58AA}"/>
              </a:ext>
            </a:extLst>
          </p:cNvPr>
          <p:cNvSpPr txBox="1"/>
          <p:nvPr/>
        </p:nvSpPr>
        <p:spPr>
          <a:xfrm>
            <a:off x="423023" y="1039256"/>
            <a:ext cx="35901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Inter Semi Bold" panose="02000703000000020004" pitchFamily="50" charset="0"/>
                <a:cs typeface="Poppins SemiBold" panose="00000700000000000000" pitchFamily="2" charset="0"/>
              </a:rPr>
              <a:t>Target Audience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38A6B-2AE0-49F1-0C46-A26959CFADD6}"/>
              </a:ext>
            </a:extLst>
          </p:cNvPr>
          <p:cNvSpPr txBox="1"/>
          <p:nvPr/>
        </p:nvSpPr>
        <p:spPr>
          <a:xfrm>
            <a:off x="4694663" y="1774777"/>
            <a:ext cx="6949256" cy="4672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Healthcare </a:t>
            </a:r>
            <a:r>
              <a:rPr lang="en-US" dirty="0">
                <a:solidFill>
                  <a:srgbClr val="7030A0"/>
                </a:solidFill>
                <a:latin typeface="Aptos" panose="020B0004020202020204" pitchFamily="34" charset="0"/>
              </a:rPr>
              <a:t>Providers</a:t>
            </a:r>
            <a:r>
              <a:rPr lang="en-US" dirty="0">
                <a:latin typeface="Aptos" panose="020B0004020202020204" pitchFamily="34" charset="0"/>
              </a:rPr>
              <a:t> and Practitioners</a:t>
            </a:r>
          </a:p>
          <a:p>
            <a:pPr marL="742950" lvl="1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Rely on CDSS for </a:t>
            </a:r>
            <a:r>
              <a:rPr lang="en-US" sz="1600" dirty="0">
                <a:solidFill>
                  <a:schemeClr val="accent3"/>
                </a:solidFill>
                <a:latin typeface="Aptos" panose="020B0004020202020204" pitchFamily="34" charset="0"/>
              </a:rPr>
              <a:t>evidence-based</a:t>
            </a:r>
            <a:r>
              <a:rPr lang="en-US" sz="1600" dirty="0">
                <a:latin typeface="Aptos" panose="020B0004020202020204" pitchFamily="34" charset="0"/>
              </a:rPr>
              <a:t> guidelines, </a:t>
            </a:r>
            <a:r>
              <a:rPr lang="en-US" sz="1600" dirty="0">
                <a:solidFill>
                  <a:schemeClr val="accent3"/>
                </a:solidFill>
                <a:latin typeface="Aptos" panose="020B0004020202020204" pitchFamily="34" charset="0"/>
              </a:rPr>
              <a:t>drug-interaction</a:t>
            </a:r>
            <a:r>
              <a:rPr lang="en-US" sz="1600" dirty="0">
                <a:latin typeface="Aptos" panose="020B0004020202020204" pitchFamily="34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Aptos" panose="020B0004020202020204" pitchFamily="34" charset="0"/>
              </a:rPr>
              <a:t>alerts</a:t>
            </a:r>
            <a:r>
              <a:rPr lang="en-US" sz="1600" dirty="0">
                <a:latin typeface="Aptos" panose="020B0004020202020204" pitchFamily="34" charset="0"/>
              </a:rPr>
              <a:t>, patient-specific recommendations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Healthcare </a:t>
            </a:r>
            <a:r>
              <a:rPr lang="en-US" dirty="0">
                <a:solidFill>
                  <a:srgbClr val="7030A0"/>
                </a:solidFill>
                <a:latin typeface="Aptos" panose="020B0004020202020204" pitchFamily="34" charset="0"/>
              </a:rPr>
              <a:t>Organizations</a:t>
            </a:r>
          </a:p>
          <a:p>
            <a:pPr marL="742950" lvl="1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Aptos" panose="020B0004020202020204" pitchFamily="34" charset="0"/>
              </a:rPr>
              <a:t>Use CDSS to improve clinical </a:t>
            </a:r>
            <a:r>
              <a:rPr lang="en-IN" sz="1600" dirty="0">
                <a:solidFill>
                  <a:schemeClr val="accent3"/>
                </a:solidFill>
                <a:latin typeface="Aptos" panose="020B0004020202020204" pitchFamily="34" charset="0"/>
              </a:rPr>
              <a:t>workflows</a:t>
            </a:r>
            <a:r>
              <a:rPr lang="en-IN" sz="1600" dirty="0">
                <a:latin typeface="Aptos" panose="020B0004020202020204" pitchFamily="34" charset="0"/>
              </a:rPr>
              <a:t>, enhance patient </a:t>
            </a:r>
            <a:r>
              <a:rPr lang="en-IN" sz="1600" dirty="0">
                <a:solidFill>
                  <a:schemeClr val="accent3"/>
                </a:solidFill>
                <a:latin typeface="Aptos" panose="020B0004020202020204" pitchFamily="34" charset="0"/>
              </a:rPr>
              <a:t>safety</a:t>
            </a:r>
            <a:r>
              <a:rPr lang="en-IN" sz="1600" dirty="0">
                <a:latin typeface="Aptos" panose="020B0004020202020204" pitchFamily="34" charset="0"/>
              </a:rPr>
              <a:t>, </a:t>
            </a:r>
            <a:r>
              <a:rPr lang="en-IN" sz="1600" dirty="0">
                <a:solidFill>
                  <a:schemeClr val="accent3"/>
                </a:solidFill>
                <a:latin typeface="Aptos" panose="020B0004020202020204" pitchFamily="34" charset="0"/>
              </a:rPr>
              <a:t>reduce</a:t>
            </a:r>
            <a:r>
              <a:rPr lang="en-IN" sz="1600" dirty="0">
                <a:latin typeface="Aptos" panose="020B0004020202020204" pitchFamily="34" charset="0"/>
              </a:rPr>
              <a:t> medical errors, and optimize </a:t>
            </a:r>
            <a:r>
              <a:rPr lang="en-IN" sz="1600" dirty="0">
                <a:solidFill>
                  <a:schemeClr val="accent3"/>
                </a:solidFill>
                <a:latin typeface="Aptos" panose="020B0004020202020204" pitchFamily="34" charset="0"/>
              </a:rPr>
              <a:t>resource</a:t>
            </a:r>
            <a:r>
              <a:rPr lang="en-IN" sz="1600" dirty="0">
                <a:latin typeface="Aptos" panose="020B0004020202020204" pitchFamily="34" charset="0"/>
              </a:rPr>
              <a:t> utilization.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ptos" panose="020B0004020202020204" pitchFamily="34" charset="0"/>
              </a:rPr>
              <a:t>Healthcare </a:t>
            </a:r>
            <a:r>
              <a:rPr lang="en-IN" sz="1600" dirty="0">
                <a:solidFill>
                  <a:srgbClr val="7030A0"/>
                </a:solidFill>
                <a:latin typeface="Aptos" panose="020B0004020202020204" pitchFamily="34" charset="0"/>
              </a:rPr>
              <a:t>Payers</a:t>
            </a:r>
            <a:r>
              <a:rPr lang="en-IN" sz="1600" dirty="0">
                <a:latin typeface="Aptos" panose="020B0004020202020204" pitchFamily="34" charset="0"/>
              </a:rPr>
              <a:t> and Insurers</a:t>
            </a:r>
          </a:p>
          <a:p>
            <a:pPr marL="742950" lvl="1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Aptos" panose="020B0004020202020204" pitchFamily="34" charset="0"/>
              </a:rPr>
              <a:t>Leverage CDSS to identify </a:t>
            </a:r>
            <a:r>
              <a:rPr lang="en-IN" sz="1600" dirty="0">
                <a:solidFill>
                  <a:schemeClr val="accent3"/>
                </a:solidFill>
                <a:latin typeface="Aptos" panose="020B0004020202020204" pitchFamily="34" charset="0"/>
              </a:rPr>
              <a:t>high-risk </a:t>
            </a:r>
            <a:r>
              <a:rPr lang="en-IN" sz="1600" dirty="0">
                <a:latin typeface="Aptos" panose="020B0004020202020204" pitchFamily="34" charset="0"/>
              </a:rPr>
              <a:t>patients and implement targeted interventions to improve </a:t>
            </a:r>
            <a:r>
              <a:rPr lang="en-IN" sz="1600" dirty="0">
                <a:solidFill>
                  <a:schemeClr val="accent3"/>
                </a:solidFill>
                <a:latin typeface="Aptos" panose="020B0004020202020204" pitchFamily="34" charset="0"/>
              </a:rPr>
              <a:t>outcomes</a:t>
            </a:r>
            <a:r>
              <a:rPr lang="en-IN" sz="1600" dirty="0">
                <a:latin typeface="Aptos" panose="020B0004020202020204" pitchFamily="34" charset="0"/>
              </a:rPr>
              <a:t> and reduce healthcare </a:t>
            </a:r>
            <a:r>
              <a:rPr lang="en-IN" sz="1600" dirty="0">
                <a:solidFill>
                  <a:schemeClr val="accent3"/>
                </a:solidFill>
                <a:latin typeface="Aptos" panose="020B0004020202020204" pitchFamily="34" charset="0"/>
              </a:rPr>
              <a:t>costs</a:t>
            </a:r>
            <a:r>
              <a:rPr lang="en-IN" sz="1600" dirty="0">
                <a:latin typeface="Aptos" panose="020B00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ptos" panose="020B0004020202020204" pitchFamily="34" charset="0"/>
              </a:rPr>
              <a:t>EHR System Builders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ptos" panose="020B0004020202020204" pitchFamily="34" charset="0"/>
              </a:rPr>
              <a:t>Can use our </a:t>
            </a:r>
            <a:r>
              <a:rPr lang="en-IN" sz="1600" dirty="0">
                <a:solidFill>
                  <a:schemeClr val="accent3"/>
                </a:solidFill>
                <a:latin typeface="Aptos" panose="020B0004020202020204" pitchFamily="34" charset="0"/>
              </a:rPr>
              <a:t>SaaS API </a:t>
            </a:r>
            <a:r>
              <a:rPr lang="en-IN" sz="1600" dirty="0">
                <a:latin typeface="Aptos" panose="020B0004020202020204" pitchFamily="34" charset="0"/>
              </a:rPr>
              <a:t>to enable CDSS AI functionality in their EHR.</a:t>
            </a:r>
            <a:endParaRPr lang="en-US" sz="1600" dirty="0">
              <a:latin typeface="Aptos" panose="020B0004020202020204" pitchFamily="34" charset="0"/>
            </a:endParaRPr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FD8774F8-8BFF-1EC4-6E65-971E1C97CAF0}"/>
              </a:ext>
            </a:extLst>
          </p:cNvPr>
          <p:cNvSpPr/>
          <p:nvPr/>
        </p:nvSpPr>
        <p:spPr>
          <a:xfrm>
            <a:off x="548081" y="2827089"/>
            <a:ext cx="3318894" cy="372198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23" name="Subtitle demo text info">
            <a:extLst>
              <a:ext uri="{FF2B5EF4-FFF2-40B4-BE49-F238E27FC236}">
                <a16:creationId xmlns:a16="http://schemas.microsoft.com/office/drawing/2014/main" id="{08E2F4BF-B55F-7E18-1880-43D6C91B0B06}"/>
              </a:ext>
            </a:extLst>
          </p:cNvPr>
          <p:cNvSpPr txBox="1"/>
          <p:nvPr/>
        </p:nvSpPr>
        <p:spPr>
          <a:xfrm>
            <a:off x="716630" y="2858441"/>
            <a:ext cx="233188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</a:lstStyle>
          <a:p>
            <a:r>
              <a:rPr lang="en-US" sz="1400" dirty="0">
                <a:latin typeface="Aptos" panose="020B0004020202020204" pitchFamily="34" charset="0"/>
              </a:rPr>
              <a:t>Providers and Practitioners</a:t>
            </a:r>
            <a:endParaRPr sz="1400" dirty="0">
              <a:latin typeface="Aptos" panose="020B0004020202020204" pitchFamily="34" charset="0"/>
            </a:endParaRPr>
          </a:p>
        </p:txBody>
      </p:sp>
      <p:sp>
        <p:nvSpPr>
          <p:cNvPr id="24" name="Graphic 32">
            <a:extLst>
              <a:ext uri="{FF2B5EF4-FFF2-40B4-BE49-F238E27FC236}">
                <a16:creationId xmlns:a16="http://schemas.microsoft.com/office/drawing/2014/main" id="{38730A4E-ABAF-BC89-79D2-43DBC2D1CBC5}"/>
              </a:ext>
            </a:extLst>
          </p:cNvPr>
          <p:cNvSpPr/>
          <p:nvPr/>
        </p:nvSpPr>
        <p:spPr>
          <a:xfrm>
            <a:off x="3534039" y="2956356"/>
            <a:ext cx="171600" cy="95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87" extrusionOk="0">
                <a:moveTo>
                  <a:pt x="8214" y="21487"/>
                </a:moveTo>
                <a:cubicBezTo>
                  <a:pt x="8025" y="21487"/>
                  <a:pt x="7843" y="21371"/>
                  <a:pt x="7709" y="21164"/>
                </a:cubicBezTo>
                <a:lnTo>
                  <a:pt x="200" y="9602"/>
                </a:lnTo>
                <a:cubicBezTo>
                  <a:pt x="-74" y="9164"/>
                  <a:pt x="-66" y="8467"/>
                  <a:pt x="218" y="8045"/>
                </a:cubicBezTo>
                <a:cubicBezTo>
                  <a:pt x="495" y="7633"/>
                  <a:pt x="934" y="7633"/>
                  <a:pt x="1212" y="8045"/>
                </a:cubicBezTo>
                <a:lnTo>
                  <a:pt x="8214" y="18829"/>
                </a:lnTo>
                <a:lnTo>
                  <a:pt x="20223" y="337"/>
                </a:lnTo>
                <a:cubicBezTo>
                  <a:pt x="20497" y="-101"/>
                  <a:pt x="20950" y="-113"/>
                  <a:pt x="21234" y="310"/>
                </a:cubicBezTo>
                <a:cubicBezTo>
                  <a:pt x="21518" y="732"/>
                  <a:pt x="21526" y="1429"/>
                  <a:pt x="21252" y="1867"/>
                </a:cubicBezTo>
                <a:cubicBezTo>
                  <a:pt x="21246" y="1876"/>
                  <a:pt x="21240" y="1885"/>
                  <a:pt x="21234" y="1894"/>
                </a:cubicBezTo>
                <a:lnTo>
                  <a:pt x="8720" y="21164"/>
                </a:lnTo>
                <a:cubicBezTo>
                  <a:pt x="8586" y="21371"/>
                  <a:pt x="8404" y="21487"/>
                  <a:pt x="8214" y="2148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l" defTabSz="91440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1100">
              <a:latin typeface="Aptos" panose="020B0004020202020204" pitchFamily="34" charset="0"/>
            </a:endParaRPr>
          </a:p>
        </p:txBody>
      </p:sp>
      <p:sp>
        <p:nvSpPr>
          <p:cNvPr id="26" name="Rectangle">
            <a:extLst>
              <a:ext uri="{FF2B5EF4-FFF2-40B4-BE49-F238E27FC236}">
                <a16:creationId xmlns:a16="http://schemas.microsoft.com/office/drawing/2014/main" id="{CA8ED6D2-37C4-B78A-B72E-5127EFEA9DA6}"/>
              </a:ext>
            </a:extLst>
          </p:cNvPr>
          <p:cNvSpPr/>
          <p:nvPr/>
        </p:nvSpPr>
        <p:spPr>
          <a:xfrm>
            <a:off x="548081" y="3267501"/>
            <a:ext cx="3318894" cy="372198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27" name="Subtitle demo text info">
            <a:extLst>
              <a:ext uri="{FF2B5EF4-FFF2-40B4-BE49-F238E27FC236}">
                <a16:creationId xmlns:a16="http://schemas.microsoft.com/office/drawing/2014/main" id="{5EE8E1E8-2D0E-AC66-D407-18AEF2732D63}"/>
              </a:ext>
            </a:extLst>
          </p:cNvPr>
          <p:cNvSpPr txBox="1"/>
          <p:nvPr/>
        </p:nvSpPr>
        <p:spPr>
          <a:xfrm>
            <a:off x="716630" y="3302859"/>
            <a:ext cx="233188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</a:lstStyle>
          <a:p>
            <a:r>
              <a:rPr lang="en-US" sz="1400" dirty="0">
                <a:latin typeface="Aptos" panose="020B0004020202020204" pitchFamily="34" charset="0"/>
              </a:rPr>
              <a:t>Healthcare Organizations</a:t>
            </a:r>
            <a:endParaRPr sz="1400" dirty="0">
              <a:latin typeface="Aptos" panose="020B0004020202020204" pitchFamily="34" charset="0"/>
            </a:endParaRPr>
          </a:p>
        </p:txBody>
      </p:sp>
      <p:sp>
        <p:nvSpPr>
          <p:cNvPr id="28" name="Graphic 32">
            <a:extLst>
              <a:ext uri="{FF2B5EF4-FFF2-40B4-BE49-F238E27FC236}">
                <a16:creationId xmlns:a16="http://schemas.microsoft.com/office/drawing/2014/main" id="{E4774D51-0A6D-7295-A952-AC116A391281}"/>
              </a:ext>
            </a:extLst>
          </p:cNvPr>
          <p:cNvSpPr/>
          <p:nvPr/>
        </p:nvSpPr>
        <p:spPr>
          <a:xfrm>
            <a:off x="3534039" y="3434330"/>
            <a:ext cx="171600" cy="95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87" extrusionOk="0">
                <a:moveTo>
                  <a:pt x="8214" y="21487"/>
                </a:moveTo>
                <a:cubicBezTo>
                  <a:pt x="8025" y="21487"/>
                  <a:pt x="7843" y="21371"/>
                  <a:pt x="7709" y="21164"/>
                </a:cubicBezTo>
                <a:lnTo>
                  <a:pt x="200" y="9602"/>
                </a:lnTo>
                <a:cubicBezTo>
                  <a:pt x="-74" y="9164"/>
                  <a:pt x="-66" y="8467"/>
                  <a:pt x="218" y="8045"/>
                </a:cubicBezTo>
                <a:cubicBezTo>
                  <a:pt x="495" y="7633"/>
                  <a:pt x="934" y="7633"/>
                  <a:pt x="1212" y="8045"/>
                </a:cubicBezTo>
                <a:lnTo>
                  <a:pt x="8214" y="18829"/>
                </a:lnTo>
                <a:lnTo>
                  <a:pt x="20223" y="337"/>
                </a:lnTo>
                <a:cubicBezTo>
                  <a:pt x="20497" y="-101"/>
                  <a:pt x="20950" y="-113"/>
                  <a:pt x="21234" y="310"/>
                </a:cubicBezTo>
                <a:cubicBezTo>
                  <a:pt x="21518" y="732"/>
                  <a:pt x="21526" y="1429"/>
                  <a:pt x="21252" y="1867"/>
                </a:cubicBezTo>
                <a:cubicBezTo>
                  <a:pt x="21246" y="1876"/>
                  <a:pt x="21240" y="1885"/>
                  <a:pt x="21234" y="1894"/>
                </a:cubicBezTo>
                <a:lnTo>
                  <a:pt x="8720" y="21164"/>
                </a:lnTo>
                <a:cubicBezTo>
                  <a:pt x="8586" y="21371"/>
                  <a:pt x="8404" y="21487"/>
                  <a:pt x="8214" y="2148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l" defTabSz="91440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1100">
              <a:latin typeface="Aptos" panose="020B0004020202020204" pitchFamily="34" charset="0"/>
            </a:endParaRPr>
          </a:p>
        </p:txBody>
      </p:sp>
      <p:sp>
        <p:nvSpPr>
          <p:cNvPr id="30" name="Rectangle">
            <a:extLst>
              <a:ext uri="{FF2B5EF4-FFF2-40B4-BE49-F238E27FC236}">
                <a16:creationId xmlns:a16="http://schemas.microsoft.com/office/drawing/2014/main" id="{946A6089-C852-5E89-9028-863194A73494}"/>
              </a:ext>
            </a:extLst>
          </p:cNvPr>
          <p:cNvSpPr/>
          <p:nvPr/>
        </p:nvSpPr>
        <p:spPr>
          <a:xfrm>
            <a:off x="548081" y="3707913"/>
            <a:ext cx="3318894" cy="372198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31" name="Subtitle demo text info">
            <a:extLst>
              <a:ext uri="{FF2B5EF4-FFF2-40B4-BE49-F238E27FC236}">
                <a16:creationId xmlns:a16="http://schemas.microsoft.com/office/drawing/2014/main" id="{8372D09F-CD86-0C04-0ADE-9313CB4C0638}"/>
              </a:ext>
            </a:extLst>
          </p:cNvPr>
          <p:cNvSpPr txBox="1"/>
          <p:nvPr/>
        </p:nvSpPr>
        <p:spPr>
          <a:xfrm>
            <a:off x="716630" y="3749657"/>
            <a:ext cx="233188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</a:lstStyle>
          <a:p>
            <a:r>
              <a:rPr lang="en-US" sz="1400" dirty="0">
                <a:latin typeface="Aptos" panose="020B0004020202020204" pitchFamily="34" charset="0"/>
              </a:rPr>
              <a:t>Payers and Insurers</a:t>
            </a:r>
            <a:endParaRPr sz="1400" dirty="0">
              <a:latin typeface="Aptos" panose="020B0004020202020204" pitchFamily="34" charset="0"/>
            </a:endParaRPr>
          </a:p>
        </p:txBody>
      </p:sp>
      <p:sp>
        <p:nvSpPr>
          <p:cNvPr id="32" name="Graphic 32">
            <a:extLst>
              <a:ext uri="{FF2B5EF4-FFF2-40B4-BE49-F238E27FC236}">
                <a16:creationId xmlns:a16="http://schemas.microsoft.com/office/drawing/2014/main" id="{339FF8D3-BDE5-929F-BF60-A04AA0A4FA5D}"/>
              </a:ext>
            </a:extLst>
          </p:cNvPr>
          <p:cNvSpPr/>
          <p:nvPr/>
        </p:nvSpPr>
        <p:spPr>
          <a:xfrm>
            <a:off x="3534039" y="3864350"/>
            <a:ext cx="171600" cy="95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87" extrusionOk="0">
                <a:moveTo>
                  <a:pt x="8214" y="21487"/>
                </a:moveTo>
                <a:cubicBezTo>
                  <a:pt x="8025" y="21487"/>
                  <a:pt x="7843" y="21371"/>
                  <a:pt x="7709" y="21164"/>
                </a:cubicBezTo>
                <a:lnTo>
                  <a:pt x="200" y="9602"/>
                </a:lnTo>
                <a:cubicBezTo>
                  <a:pt x="-74" y="9164"/>
                  <a:pt x="-66" y="8467"/>
                  <a:pt x="218" y="8045"/>
                </a:cubicBezTo>
                <a:cubicBezTo>
                  <a:pt x="495" y="7633"/>
                  <a:pt x="934" y="7633"/>
                  <a:pt x="1212" y="8045"/>
                </a:cubicBezTo>
                <a:lnTo>
                  <a:pt x="8214" y="18829"/>
                </a:lnTo>
                <a:lnTo>
                  <a:pt x="20223" y="337"/>
                </a:lnTo>
                <a:cubicBezTo>
                  <a:pt x="20497" y="-101"/>
                  <a:pt x="20950" y="-113"/>
                  <a:pt x="21234" y="310"/>
                </a:cubicBezTo>
                <a:cubicBezTo>
                  <a:pt x="21518" y="732"/>
                  <a:pt x="21526" y="1429"/>
                  <a:pt x="21252" y="1867"/>
                </a:cubicBezTo>
                <a:cubicBezTo>
                  <a:pt x="21246" y="1876"/>
                  <a:pt x="21240" y="1885"/>
                  <a:pt x="21234" y="1894"/>
                </a:cubicBezTo>
                <a:lnTo>
                  <a:pt x="8720" y="21164"/>
                </a:lnTo>
                <a:cubicBezTo>
                  <a:pt x="8586" y="21371"/>
                  <a:pt x="8404" y="21487"/>
                  <a:pt x="8214" y="2148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l" defTabSz="91440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1100">
              <a:latin typeface="Aptos" panose="020B0004020202020204" pitchFamily="34" charset="0"/>
            </a:endParaRPr>
          </a:p>
        </p:txBody>
      </p:sp>
      <p:sp>
        <p:nvSpPr>
          <p:cNvPr id="34" name="Rectangle">
            <a:extLst>
              <a:ext uri="{FF2B5EF4-FFF2-40B4-BE49-F238E27FC236}">
                <a16:creationId xmlns:a16="http://schemas.microsoft.com/office/drawing/2014/main" id="{EAFAB6C9-CAF6-6B3D-8B44-FA29F49A0790}"/>
              </a:ext>
            </a:extLst>
          </p:cNvPr>
          <p:cNvSpPr/>
          <p:nvPr/>
        </p:nvSpPr>
        <p:spPr>
          <a:xfrm>
            <a:off x="548081" y="4148326"/>
            <a:ext cx="3318894" cy="37219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35" name="Subtitle demo text info">
            <a:extLst>
              <a:ext uri="{FF2B5EF4-FFF2-40B4-BE49-F238E27FC236}">
                <a16:creationId xmlns:a16="http://schemas.microsoft.com/office/drawing/2014/main" id="{CFF0C2EF-A610-041D-A373-B748CB8F58ED}"/>
              </a:ext>
            </a:extLst>
          </p:cNvPr>
          <p:cNvSpPr txBox="1"/>
          <p:nvPr/>
        </p:nvSpPr>
        <p:spPr>
          <a:xfrm>
            <a:off x="716630" y="4171289"/>
            <a:ext cx="233188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</a:lstStyle>
          <a:p>
            <a:r>
              <a:rPr lang="en-US" sz="1400" dirty="0">
                <a:latin typeface="Aptos" panose="020B0004020202020204" pitchFamily="34" charset="0"/>
              </a:rPr>
              <a:t>EHR System Builders</a:t>
            </a:r>
            <a:endParaRPr sz="1400" dirty="0">
              <a:latin typeface="Aptos" panose="020B0004020202020204" pitchFamily="34" charset="0"/>
            </a:endParaRPr>
          </a:p>
        </p:txBody>
      </p:sp>
      <p:sp>
        <p:nvSpPr>
          <p:cNvPr id="36" name="Graphic 32">
            <a:extLst>
              <a:ext uri="{FF2B5EF4-FFF2-40B4-BE49-F238E27FC236}">
                <a16:creationId xmlns:a16="http://schemas.microsoft.com/office/drawing/2014/main" id="{224F7BC5-19BC-E4EE-14ED-BA2AE793EEE8}"/>
              </a:ext>
            </a:extLst>
          </p:cNvPr>
          <p:cNvSpPr/>
          <p:nvPr/>
        </p:nvSpPr>
        <p:spPr>
          <a:xfrm>
            <a:off x="3534039" y="4285982"/>
            <a:ext cx="171600" cy="95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87" extrusionOk="0">
                <a:moveTo>
                  <a:pt x="8214" y="21487"/>
                </a:moveTo>
                <a:cubicBezTo>
                  <a:pt x="8025" y="21487"/>
                  <a:pt x="7843" y="21371"/>
                  <a:pt x="7709" y="21164"/>
                </a:cubicBezTo>
                <a:lnTo>
                  <a:pt x="200" y="9602"/>
                </a:lnTo>
                <a:cubicBezTo>
                  <a:pt x="-74" y="9164"/>
                  <a:pt x="-66" y="8467"/>
                  <a:pt x="218" y="8045"/>
                </a:cubicBezTo>
                <a:cubicBezTo>
                  <a:pt x="495" y="7633"/>
                  <a:pt x="934" y="7633"/>
                  <a:pt x="1212" y="8045"/>
                </a:cubicBezTo>
                <a:lnTo>
                  <a:pt x="8214" y="18829"/>
                </a:lnTo>
                <a:lnTo>
                  <a:pt x="20223" y="337"/>
                </a:lnTo>
                <a:cubicBezTo>
                  <a:pt x="20497" y="-101"/>
                  <a:pt x="20950" y="-113"/>
                  <a:pt x="21234" y="310"/>
                </a:cubicBezTo>
                <a:cubicBezTo>
                  <a:pt x="21518" y="732"/>
                  <a:pt x="21526" y="1429"/>
                  <a:pt x="21252" y="1867"/>
                </a:cubicBezTo>
                <a:cubicBezTo>
                  <a:pt x="21246" y="1876"/>
                  <a:pt x="21240" y="1885"/>
                  <a:pt x="21234" y="1894"/>
                </a:cubicBezTo>
                <a:lnTo>
                  <a:pt x="8720" y="21164"/>
                </a:lnTo>
                <a:cubicBezTo>
                  <a:pt x="8586" y="21371"/>
                  <a:pt x="8404" y="21487"/>
                  <a:pt x="8214" y="2148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l" defTabSz="91440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110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568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2BF9D06-44B3-4C50-89DA-99BC338A58AA}"/>
              </a:ext>
            </a:extLst>
          </p:cNvPr>
          <p:cNvSpPr txBox="1"/>
          <p:nvPr/>
        </p:nvSpPr>
        <p:spPr>
          <a:xfrm>
            <a:off x="423023" y="1039256"/>
            <a:ext cx="35901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Inter Semi Bold" panose="02000703000000020004" pitchFamily="50" charset="0"/>
                <a:cs typeface="Poppins SemiBold" panose="00000700000000000000" pitchFamily="2" charset="0"/>
              </a:rPr>
              <a:t>Competitive Landscape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38A6B-2AE0-49F1-0C46-A26959CFADD6}"/>
              </a:ext>
            </a:extLst>
          </p:cNvPr>
          <p:cNvSpPr txBox="1"/>
          <p:nvPr/>
        </p:nvSpPr>
        <p:spPr>
          <a:xfrm>
            <a:off x="4694663" y="1774777"/>
            <a:ext cx="6949256" cy="468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Heal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Heal is a health care service company that provides digital monitoring and telepsychology services to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Last Funding Type: Series-D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Amount raised: USD 164.1M</a:t>
            </a:r>
          </a:p>
          <a:p>
            <a:pPr marL="742950" lvl="1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Differentiation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Heal provides value-based, in-home primary care to seniors.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Their key focus area is </a:t>
            </a:r>
            <a:r>
              <a:rPr lang="en-US" sz="1600" dirty="0">
                <a:solidFill>
                  <a:srgbClr val="7030A0"/>
                </a:solidFill>
                <a:latin typeface="Aptos" panose="020B0004020202020204" pitchFamily="34" charset="0"/>
              </a:rPr>
              <a:t>in-home primary care for patients</a:t>
            </a:r>
            <a:r>
              <a:rPr lang="en-US" sz="1600" dirty="0">
                <a:latin typeface="Aptos" panose="020B0004020202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Their primary target audience: Patient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Where as our CDSS platform is primarily aimed at Clinicians and EHR providers.</a:t>
            </a:r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FD8774F8-8BFF-1EC4-6E65-971E1C97CAF0}"/>
              </a:ext>
            </a:extLst>
          </p:cNvPr>
          <p:cNvSpPr/>
          <p:nvPr/>
        </p:nvSpPr>
        <p:spPr>
          <a:xfrm>
            <a:off x="548081" y="2827089"/>
            <a:ext cx="3318894" cy="360000"/>
          </a:xfrm>
          <a:prstGeom prst="rect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23" name="Subtitle demo text info">
            <a:extLst>
              <a:ext uri="{FF2B5EF4-FFF2-40B4-BE49-F238E27FC236}">
                <a16:creationId xmlns:a16="http://schemas.microsoft.com/office/drawing/2014/main" id="{08E2F4BF-B55F-7E18-1880-43D6C91B0B06}"/>
              </a:ext>
            </a:extLst>
          </p:cNvPr>
          <p:cNvSpPr txBox="1"/>
          <p:nvPr/>
        </p:nvSpPr>
        <p:spPr>
          <a:xfrm>
            <a:off x="716630" y="2858441"/>
            <a:ext cx="233188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</a:lstStyle>
          <a:p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Heal</a:t>
            </a:r>
            <a:endParaRPr sz="14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4" name="Graphic 32">
            <a:extLst>
              <a:ext uri="{FF2B5EF4-FFF2-40B4-BE49-F238E27FC236}">
                <a16:creationId xmlns:a16="http://schemas.microsoft.com/office/drawing/2014/main" id="{38730A4E-ABAF-BC89-79D2-43DBC2D1CBC5}"/>
              </a:ext>
            </a:extLst>
          </p:cNvPr>
          <p:cNvSpPr/>
          <p:nvPr/>
        </p:nvSpPr>
        <p:spPr>
          <a:xfrm>
            <a:off x="3534039" y="2956356"/>
            <a:ext cx="171600" cy="95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87" extrusionOk="0">
                <a:moveTo>
                  <a:pt x="8214" y="21487"/>
                </a:moveTo>
                <a:cubicBezTo>
                  <a:pt x="8025" y="21487"/>
                  <a:pt x="7843" y="21371"/>
                  <a:pt x="7709" y="21164"/>
                </a:cubicBezTo>
                <a:lnTo>
                  <a:pt x="200" y="9602"/>
                </a:lnTo>
                <a:cubicBezTo>
                  <a:pt x="-74" y="9164"/>
                  <a:pt x="-66" y="8467"/>
                  <a:pt x="218" y="8045"/>
                </a:cubicBezTo>
                <a:cubicBezTo>
                  <a:pt x="495" y="7633"/>
                  <a:pt x="934" y="7633"/>
                  <a:pt x="1212" y="8045"/>
                </a:cubicBezTo>
                <a:lnTo>
                  <a:pt x="8214" y="18829"/>
                </a:lnTo>
                <a:lnTo>
                  <a:pt x="20223" y="337"/>
                </a:lnTo>
                <a:cubicBezTo>
                  <a:pt x="20497" y="-101"/>
                  <a:pt x="20950" y="-113"/>
                  <a:pt x="21234" y="310"/>
                </a:cubicBezTo>
                <a:cubicBezTo>
                  <a:pt x="21518" y="732"/>
                  <a:pt x="21526" y="1429"/>
                  <a:pt x="21252" y="1867"/>
                </a:cubicBezTo>
                <a:cubicBezTo>
                  <a:pt x="21246" y="1876"/>
                  <a:pt x="21240" y="1885"/>
                  <a:pt x="21234" y="1894"/>
                </a:cubicBezTo>
                <a:lnTo>
                  <a:pt x="8720" y="21164"/>
                </a:lnTo>
                <a:cubicBezTo>
                  <a:pt x="8586" y="21371"/>
                  <a:pt x="8404" y="21487"/>
                  <a:pt x="8214" y="2148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l" defTabSz="91440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1100">
              <a:latin typeface="Aptos" panose="020B0004020202020204" pitchFamily="34" charset="0"/>
            </a:endParaRPr>
          </a:p>
        </p:txBody>
      </p:sp>
      <p:sp>
        <p:nvSpPr>
          <p:cNvPr id="26" name="Rectangle">
            <a:extLst>
              <a:ext uri="{FF2B5EF4-FFF2-40B4-BE49-F238E27FC236}">
                <a16:creationId xmlns:a16="http://schemas.microsoft.com/office/drawing/2014/main" id="{CA8ED6D2-37C4-B78A-B72E-5127EFEA9DA6}"/>
              </a:ext>
            </a:extLst>
          </p:cNvPr>
          <p:cNvSpPr/>
          <p:nvPr/>
        </p:nvSpPr>
        <p:spPr>
          <a:xfrm>
            <a:off x="548081" y="3267501"/>
            <a:ext cx="3318894" cy="360000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27" name="Subtitle demo text info">
            <a:extLst>
              <a:ext uri="{FF2B5EF4-FFF2-40B4-BE49-F238E27FC236}">
                <a16:creationId xmlns:a16="http://schemas.microsoft.com/office/drawing/2014/main" id="{5EE8E1E8-2D0E-AC66-D407-18AEF2732D63}"/>
              </a:ext>
            </a:extLst>
          </p:cNvPr>
          <p:cNvSpPr txBox="1"/>
          <p:nvPr/>
        </p:nvSpPr>
        <p:spPr>
          <a:xfrm>
            <a:off x="716630" y="3302859"/>
            <a:ext cx="233188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</a:lstStyle>
          <a:p>
            <a:r>
              <a:rPr lang="en-US" sz="1400" dirty="0">
                <a:latin typeface="Aptos" panose="020B0004020202020204" pitchFamily="34" charset="0"/>
              </a:rPr>
              <a:t>Heal X</a:t>
            </a:r>
            <a:endParaRPr sz="1400" dirty="0">
              <a:latin typeface="Aptos" panose="020B0004020202020204" pitchFamily="34" charset="0"/>
            </a:endParaRPr>
          </a:p>
        </p:txBody>
      </p:sp>
      <p:sp>
        <p:nvSpPr>
          <p:cNvPr id="28" name="Graphic 32">
            <a:extLst>
              <a:ext uri="{FF2B5EF4-FFF2-40B4-BE49-F238E27FC236}">
                <a16:creationId xmlns:a16="http://schemas.microsoft.com/office/drawing/2014/main" id="{E4774D51-0A6D-7295-A952-AC116A391281}"/>
              </a:ext>
            </a:extLst>
          </p:cNvPr>
          <p:cNvSpPr/>
          <p:nvPr/>
        </p:nvSpPr>
        <p:spPr>
          <a:xfrm>
            <a:off x="3534039" y="3434330"/>
            <a:ext cx="171600" cy="95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87" extrusionOk="0">
                <a:moveTo>
                  <a:pt x="8214" y="21487"/>
                </a:moveTo>
                <a:cubicBezTo>
                  <a:pt x="8025" y="21487"/>
                  <a:pt x="7843" y="21371"/>
                  <a:pt x="7709" y="21164"/>
                </a:cubicBezTo>
                <a:lnTo>
                  <a:pt x="200" y="9602"/>
                </a:lnTo>
                <a:cubicBezTo>
                  <a:pt x="-74" y="9164"/>
                  <a:pt x="-66" y="8467"/>
                  <a:pt x="218" y="8045"/>
                </a:cubicBezTo>
                <a:cubicBezTo>
                  <a:pt x="495" y="7633"/>
                  <a:pt x="934" y="7633"/>
                  <a:pt x="1212" y="8045"/>
                </a:cubicBezTo>
                <a:lnTo>
                  <a:pt x="8214" y="18829"/>
                </a:lnTo>
                <a:lnTo>
                  <a:pt x="20223" y="337"/>
                </a:lnTo>
                <a:cubicBezTo>
                  <a:pt x="20497" y="-101"/>
                  <a:pt x="20950" y="-113"/>
                  <a:pt x="21234" y="310"/>
                </a:cubicBezTo>
                <a:cubicBezTo>
                  <a:pt x="21518" y="732"/>
                  <a:pt x="21526" y="1429"/>
                  <a:pt x="21252" y="1867"/>
                </a:cubicBezTo>
                <a:cubicBezTo>
                  <a:pt x="21246" y="1876"/>
                  <a:pt x="21240" y="1885"/>
                  <a:pt x="21234" y="1894"/>
                </a:cubicBezTo>
                <a:lnTo>
                  <a:pt x="8720" y="21164"/>
                </a:lnTo>
                <a:cubicBezTo>
                  <a:pt x="8586" y="21371"/>
                  <a:pt x="8404" y="21487"/>
                  <a:pt x="8214" y="2148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l" defTabSz="91440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1100">
              <a:latin typeface="Aptos" panose="020B0004020202020204" pitchFamily="34" charset="0"/>
            </a:endParaRPr>
          </a:p>
        </p:txBody>
      </p:sp>
      <p:sp>
        <p:nvSpPr>
          <p:cNvPr id="30" name="Rectangle">
            <a:extLst>
              <a:ext uri="{FF2B5EF4-FFF2-40B4-BE49-F238E27FC236}">
                <a16:creationId xmlns:a16="http://schemas.microsoft.com/office/drawing/2014/main" id="{946A6089-C852-5E89-9028-863194A73494}"/>
              </a:ext>
            </a:extLst>
          </p:cNvPr>
          <p:cNvSpPr/>
          <p:nvPr/>
        </p:nvSpPr>
        <p:spPr>
          <a:xfrm>
            <a:off x="548081" y="3707913"/>
            <a:ext cx="3318894" cy="360000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31" name="Subtitle demo text info">
            <a:extLst>
              <a:ext uri="{FF2B5EF4-FFF2-40B4-BE49-F238E27FC236}">
                <a16:creationId xmlns:a16="http://schemas.microsoft.com/office/drawing/2014/main" id="{8372D09F-CD86-0C04-0ADE-9313CB4C0638}"/>
              </a:ext>
            </a:extLst>
          </p:cNvPr>
          <p:cNvSpPr txBox="1"/>
          <p:nvPr/>
        </p:nvSpPr>
        <p:spPr>
          <a:xfrm>
            <a:off x="708241" y="3741268"/>
            <a:ext cx="233188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</a:lstStyle>
          <a:p>
            <a:r>
              <a:rPr lang="en-US" sz="1400" dirty="0" err="1">
                <a:latin typeface="Aptos" panose="020B0004020202020204" pitchFamily="34" charset="0"/>
              </a:rPr>
              <a:t>Bright.MD</a:t>
            </a:r>
            <a:endParaRPr sz="1400" dirty="0">
              <a:latin typeface="Aptos" panose="020B0004020202020204" pitchFamily="34" charset="0"/>
            </a:endParaRPr>
          </a:p>
        </p:txBody>
      </p:sp>
      <p:sp>
        <p:nvSpPr>
          <p:cNvPr id="32" name="Graphic 32">
            <a:extLst>
              <a:ext uri="{FF2B5EF4-FFF2-40B4-BE49-F238E27FC236}">
                <a16:creationId xmlns:a16="http://schemas.microsoft.com/office/drawing/2014/main" id="{339FF8D3-BDE5-929F-BF60-A04AA0A4FA5D}"/>
              </a:ext>
            </a:extLst>
          </p:cNvPr>
          <p:cNvSpPr/>
          <p:nvPr/>
        </p:nvSpPr>
        <p:spPr>
          <a:xfrm>
            <a:off x="3534039" y="3864350"/>
            <a:ext cx="171600" cy="95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87" extrusionOk="0">
                <a:moveTo>
                  <a:pt x="8214" y="21487"/>
                </a:moveTo>
                <a:cubicBezTo>
                  <a:pt x="8025" y="21487"/>
                  <a:pt x="7843" y="21371"/>
                  <a:pt x="7709" y="21164"/>
                </a:cubicBezTo>
                <a:lnTo>
                  <a:pt x="200" y="9602"/>
                </a:lnTo>
                <a:cubicBezTo>
                  <a:pt x="-74" y="9164"/>
                  <a:pt x="-66" y="8467"/>
                  <a:pt x="218" y="8045"/>
                </a:cubicBezTo>
                <a:cubicBezTo>
                  <a:pt x="495" y="7633"/>
                  <a:pt x="934" y="7633"/>
                  <a:pt x="1212" y="8045"/>
                </a:cubicBezTo>
                <a:lnTo>
                  <a:pt x="8214" y="18829"/>
                </a:lnTo>
                <a:lnTo>
                  <a:pt x="20223" y="337"/>
                </a:lnTo>
                <a:cubicBezTo>
                  <a:pt x="20497" y="-101"/>
                  <a:pt x="20950" y="-113"/>
                  <a:pt x="21234" y="310"/>
                </a:cubicBezTo>
                <a:cubicBezTo>
                  <a:pt x="21518" y="732"/>
                  <a:pt x="21526" y="1429"/>
                  <a:pt x="21252" y="1867"/>
                </a:cubicBezTo>
                <a:cubicBezTo>
                  <a:pt x="21246" y="1876"/>
                  <a:pt x="21240" y="1885"/>
                  <a:pt x="21234" y="1894"/>
                </a:cubicBezTo>
                <a:lnTo>
                  <a:pt x="8720" y="21164"/>
                </a:lnTo>
                <a:cubicBezTo>
                  <a:pt x="8586" y="21371"/>
                  <a:pt x="8404" y="21487"/>
                  <a:pt x="8214" y="2148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l" defTabSz="91440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1100">
              <a:latin typeface="Aptos" panose="020B0004020202020204" pitchFamily="34" charset="0"/>
            </a:endParaRPr>
          </a:p>
        </p:txBody>
      </p:sp>
      <p:sp>
        <p:nvSpPr>
          <p:cNvPr id="34" name="Rectangle">
            <a:extLst>
              <a:ext uri="{FF2B5EF4-FFF2-40B4-BE49-F238E27FC236}">
                <a16:creationId xmlns:a16="http://schemas.microsoft.com/office/drawing/2014/main" id="{EAFAB6C9-CAF6-6B3D-8B44-FA29F49A0790}"/>
              </a:ext>
            </a:extLst>
          </p:cNvPr>
          <p:cNvSpPr/>
          <p:nvPr/>
        </p:nvSpPr>
        <p:spPr>
          <a:xfrm>
            <a:off x="548081" y="4148326"/>
            <a:ext cx="3318894" cy="360000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35" name="Subtitle demo text info">
            <a:extLst>
              <a:ext uri="{FF2B5EF4-FFF2-40B4-BE49-F238E27FC236}">
                <a16:creationId xmlns:a16="http://schemas.microsoft.com/office/drawing/2014/main" id="{CFF0C2EF-A610-041D-A373-B748CB8F58ED}"/>
              </a:ext>
            </a:extLst>
          </p:cNvPr>
          <p:cNvSpPr txBox="1"/>
          <p:nvPr/>
        </p:nvSpPr>
        <p:spPr>
          <a:xfrm>
            <a:off x="716630" y="4171289"/>
            <a:ext cx="233188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</a:lstStyle>
          <a:p>
            <a:r>
              <a:rPr lang="en-US" sz="1400" dirty="0" err="1">
                <a:latin typeface="Aptos" panose="020B0004020202020204" pitchFamily="34" charset="0"/>
              </a:rPr>
              <a:t>Cyclica</a:t>
            </a:r>
            <a:endParaRPr sz="1400" dirty="0">
              <a:latin typeface="Aptos" panose="020B0004020202020204" pitchFamily="34" charset="0"/>
            </a:endParaRPr>
          </a:p>
        </p:txBody>
      </p:sp>
      <p:sp>
        <p:nvSpPr>
          <p:cNvPr id="36" name="Graphic 32">
            <a:extLst>
              <a:ext uri="{FF2B5EF4-FFF2-40B4-BE49-F238E27FC236}">
                <a16:creationId xmlns:a16="http://schemas.microsoft.com/office/drawing/2014/main" id="{224F7BC5-19BC-E4EE-14ED-BA2AE793EEE8}"/>
              </a:ext>
            </a:extLst>
          </p:cNvPr>
          <p:cNvSpPr/>
          <p:nvPr/>
        </p:nvSpPr>
        <p:spPr>
          <a:xfrm>
            <a:off x="3534039" y="4285982"/>
            <a:ext cx="171600" cy="95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87" extrusionOk="0">
                <a:moveTo>
                  <a:pt x="8214" y="21487"/>
                </a:moveTo>
                <a:cubicBezTo>
                  <a:pt x="8025" y="21487"/>
                  <a:pt x="7843" y="21371"/>
                  <a:pt x="7709" y="21164"/>
                </a:cubicBezTo>
                <a:lnTo>
                  <a:pt x="200" y="9602"/>
                </a:lnTo>
                <a:cubicBezTo>
                  <a:pt x="-74" y="9164"/>
                  <a:pt x="-66" y="8467"/>
                  <a:pt x="218" y="8045"/>
                </a:cubicBezTo>
                <a:cubicBezTo>
                  <a:pt x="495" y="7633"/>
                  <a:pt x="934" y="7633"/>
                  <a:pt x="1212" y="8045"/>
                </a:cubicBezTo>
                <a:lnTo>
                  <a:pt x="8214" y="18829"/>
                </a:lnTo>
                <a:lnTo>
                  <a:pt x="20223" y="337"/>
                </a:lnTo>
                <a:cubicBezTo>
                  <a:pt x="20497" y="-101"/>
                  <a:pt x="20950" y="-113"/>
                  <a:pt x="21234" y="310"/>
                </a:cubicBezTo>
                <a:cubicBezTo>
                  <a:pt x="21518" y="732"/>
                  <a:pt x="21526" y="1429"/>
                  <a:pt x="21252" y="1867"/>
                </a:cubicBezTo>
                <a:cubicBezTo>
                  <a:pt x="21246" y="1876"/>
                  <a:pt x="21240" y="1885"/>
                  <a:pt x="21234" y="1894"/>
                </a:cubicBezTo>
                <a:lnTo>
                  <a:pt x="8720" y="21164"/>
                </a:lnTo>
                <a:cubicBezTo>
                  <a:pt x="8586" y="21371"/>
                  <a:pt x="8404" y="21487"/>
                  <a:pt x="8214" y="2148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l" defTabSz="91440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1100">
              <a:latin typeface="Aptos" panose="020B0004020202020204" pitchFamily="34" charset="0"/>
            </a:endParaRPr>
          </a:p>
        </p:txBody>
      </p:sp>
      <p:pic>
        <p:nvPicPr>
          <p:cNvPr id="1026" name="Picture 2" descr="Heal Logo">
            <a:extLst>
              <a:ext uri="{FF2B5EF4-FFF2-40B4-BE49-F238E27FC236}">
                <a16:creationId xmlns:a16="http://schemas.microsoft.com/office/drawing/2014/main" id="{6D90B76A-CD5D-ABCB-C9F4-686EC345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975" y="282708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ealx Logo">
            <a:extLst>
              <a:ext uri="{FF2B5EF4-FFF2-40B4-BE49-F238E27FC236}">
                <a16:creationId xmlns:a16="http://schemas.microsoft.com/office/drawing/2014/main" id="{CDBC688A-59B5-049E-B566-52B255C3F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975" y="326750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ight.md Logo">
            <a:extLst>
              <a:ext uri="{FF2B5EF4-FFF2-40B4-BE49-F238E27FC236}">
                <a16:creationId xmlns:a16="http://schemas.microsoft.com/office/drawing/2014/main" id="{EFD89D2B-70CB-56A2-86D7-035D1F7D9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975" y="371401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yclica Logo">
            <a:extLst>
              <a:ext uri="{FF2B5EF4-FFF2-40B4-BE49-F238E27FC236}">
                <a16:creationId xmlns:a16="http://schemas.microsoft.com/office/drawing/2014/main" id="{8440C996-8510-620F-69E6-C8C106A58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86" y="41483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641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2BF9D06-44B3-4C50-89DA-99BC338A58AA}"/>
              </a:ext>
            </a:extLst>
          </p:cNvPr>
          <p:cNvSpPr txBox="1"/>
          <p:nvPr/>
        </p:nvSpPr>
        <p:spPr>
          <a:xfrm>
            <a:off x="423023" y="1039256"/>
            <a:ext cx="35901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Inter Semi Bold" panose="02000703000000020004" pitchFamily="50" charset="0"/>
                <a:cs typeface="Poppins SemiBold" panose="00000700000000000000" pitchFamily="2" charset="0"/>
              </a:rPr>
              <a:t>Competitive Landscape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38A6B-2AE0-49F1-0C46-A26959CFADD6}"/>
              </a:ext>
            </a:extLst>
          </p:cNvPr>
          <p:cNvSpPr txBox="1"/>
          <p:nvPr/>
        </p:nvSpPr>
        <p:spPr>
          <a:xfrm>
            <a:off x="4694663" y="1774777"/>
            <a:ext cx="6949256" cy="505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ptos" panose="020B0004020202020204" pitchFamily="34" charset="0"/>
              </a:rPr>
              <a:t>HealX</a:t>
            </a:r>
            <a:endParaRPr lang="en-US" dirty="0">
              <a:latin typeface="Aptos" panose="020B00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Aptos" panose="020B0004020202020204" pitchFamily="34" charset="0"/>
              </a:rPr>
              <a:t>Healx</a:t>
            </a:r>
            <a:r>
              <a:rPr lang="en-US" sz="1600" dirty="0">
                <a:latin typeface="Aptos" panose="020B0004020202020204" pitchFamily="34" charset="0"/>
              </a:rPr>
              <a:t> is an AI-powered, patient-inspired technology company, pioneering the next generation of drug discovery for rare diseases.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Last Funding Type: Series-B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Amount raised: USD 67.9M</a:t>
            </a:r>
          </a:p>
          <a:p>
            <a:pPr marL="742950" lvl="1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Differentiation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Aptos" panose="020B0004020202020204" pitchFamily="34" charset="0"/>
              </a:rPr>
              <a:t>HealX</a:t>
            </a:r>
            <a:r>
              <a:rPr lang="en-US" sz="1600" dirty="0">
                <a:latin typeface="Aptos" panose="020B0004020202020204" pitchFamily="34" charset="0"/>
              </a:rPr>
              <a:t> is pioneering the next wave of drug discovery for rare diseases.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Their key focus area is </a:t>
            </a:r>
            <a:r>
              <a:rPr lang="en-US" sz="1600" dirty="0">
                <a:solidFill>
                  <a:srgbClr val="7030A0"/>
                </a:solidFill>
                <a:latin typeface="Aptos" panose="020B0004020202020204" pitchFamily="34" charset="0"/>
              </a:rPr>
              <a:t>AI-powered drug discovery </a:t>
            </a:r>
            <a:r>
              <a:rPr lang="en-US" sz="1600" dirty="0">
                <a:latin typeface="Aptos" panose="020B0004020202020204" pitchFamily="34" charset="0"/>
              </a:rPr>
              <a:t>for rare diseases.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Their primary target audience: Pharma.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Where as our CDSS platform is </a:t>
            </a:r>
            <a:r>
              <a:rPr lang="en-US" sz="1600" dirty="0">
                <a:solidFill>
                  <a:srgbClr val="7030A0"/>
                </a:solidFill>
                <a:latin typeface="Aptos" panose="020B0004020202020204" pitchFamily="34" charset="0"/>
              </a:rPr>
              <a:t>AI-powered decision support </a:t>
            </a:r>
            <a:r>
              <a:rPr lang="en-US" sz="1600" dirty="0">
                <a:latin typeface="Aptos" panose="020B0004020202020204" pitchFamily="34" charset="0"/>
              </a:rPr>
              <a:t>for Clinicians at the point of care with real-time knowledge and patient specific health records.</a:t>
            </a:r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FD8774F8-8BFF-1EC4-6E65-971E1C97CAF0}"/>
              </a:ext>
            </a:extLst>
          </p:cNvPr>
          <p:cNvSpPr/>
          <p:nvPr/>
        </p:nvSpPr>
        <p:spPr>
          <a:xfrm>
            <a:off x="548081" y="2827089"/>
            <a:ext cx="3318894" cy="360000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23" name="Subtitle demo text info">
            <a:extLst>
              <a:ext uri="{FF2B5EF4-FFF2-40B4-BE49-F238E27FC236}">
                <a16:creationId xmlns:a16="http://schemas.microsoft.com/office/drawing/2014/main" id="{08E2F4BF-B55F-7E18-1880-43D6C91B0B06}"/>
              </a:ext>
            </a:extLst>
          </p:cNvPr>
          <p:cNvSpPr txBox="1"/>
          <p:nvPr/>
        </p:nvSpPr>
        <p:spPr>
          <a:xfrm>
            <a:off x="716630" y="2858441"/>
            <a:ext cx="233188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</a:lstStyle>
          <a:p>
            <a:r>
              <a:rPr lang="en-US" sz="1400" dirty="0">
                <a:latin typeface="Aptos" panose="020B0004020202020204" pitchFamily="34" charset="0"/>
              </a:rPr>
              <a:t>Heal</a:t>
            </a:r>
            <a:endParaRPr sz="1400" dirty="0">
              <a:latin typeface="Aptos" panose="020B0004020202020204" pitchFamily="34" charset="0"/>
            </a:endParaRPr>
          </a:p>
        </p:txBody>
      </p:sp>
      <p:sp>
        <p:nvSpPr>
          <p:cNvPr id="24" name="Graphic 32">
            <a:extLst>
              <a:ext uri="{FF2B5EF4-FFF2-40B4-BE49-F238E27FC236}">
                <a16:creationId xmlns:a16="http://schemas.microsoft.com/office/drawing/2014/main" id="{38730A4E-ABAF-BC89-79D2-43DBC2D1CBC5}"/>
              </a:ext>
            </a:extLst>
          </p:cNvPr>
          <p:cNvSpPr/>
          <p:nvPr/>
        </p:nvSpPr>
        <p:spPr>
          <a:xfrm>
            <a:off x="3534039" y="2956356"/>
            <a:ext cx="171600" cy="95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87" extrusionOk="0">
                <a:moveTo>
                  <a:pt x="8214" y="21487"/>
                </a:moveTo>
                <a:cubicBezTo>
                  <a:pt x="8025" y="21487"/>
                  <a:pt x="7843" y="21371"/>
                  <a:pt x="7709" y="21164"/>
                </a:cubicBezTo>
                <a:lnTo>
                  <a:pt x="200" y="9602"/>
                </a:lnTo>
                <a:cubicBezTo>
                  <a:pt x="-74" y="9164"/>
                  <a:pt x="-66" y="8467"/>
                  <a:pt x="218" y="8045"/>
                </a:cubicBezTo>
                <a:cubicBezTo>
                  <a:pt x="495" y="7633"/>
                  <a:pt x="934" y="7633"/>
                  <a:pt x="1212" y="8045"/>
                </a:cubicBezTo>
                <a:lnTo>
                  <a:pt x="8214" y="18829"/>
                </a:lnTo>
                <a:lnTo>
                  <a:pt x="20223" y="337"/>
                </a:lnTo>
                <a:cubicBezTo>
                  <a:pt x="20497" y="-101"/>
                  <a:pt x="20950" y="-113"/>
                  <a:pt x="21234" y="310"/>
                </a:cubicBezTo>
                <a:cubicBezTo>
                  <a:pt x="21518" y="732"/>
                  <a:pt x="21526" y="1429"/>
                  <a:pt x="21252" y="1867"/>
                </a:cubicBezTo>
                <a:cubicBezTo>
                  <a:pt x="21246" y="1876"/>
                  <a:pt x="21240" y="1885"/>
                  <a:pt x="21234" y="1894"/>
                </a:cubicBezTo>
                <a:lnTo>
                  <a:pt x="8720" y="21164"/>
                </a:lnTo>
                <a:cubicBezTo>
                  <a:pt x="8586" y="21371"/>
                  <a:pt x="8404" y="21487"/>
                  <a:pt x="8214" y="2148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l" defTabSz="91440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1100">
              <a:latin typeface="Aptos" panose="020B0004020202020204" pitchFamily="34" charset="0"/>
            </a:endParaRPr>
          </a:p>
        </p:txBody>
      </p:sp>
      <p:sp>
        <p:nvSpPr>
          <p:cNvPr id="26" name="Rectangle">
            <a:extLst>
              <a:ext uri="{FF2B5EF4-FFF2-40B4-BE49-F238E27FC236}">
                <a16:creationId xmlns:a16="http://schemas.microsoft.com/office/drawing/2014/main" id="{CA8ED6D2-37C4-B78A-B72E-5127EFEA9DA6}"/>
              </a:ext>
            </a:extLst>
          </p:cNvPr>
          <p:cNvSpPr/>
          <p:nvPr/>
        </p:nvSpPr>
        <p:spPr>
          <a:xfrm>
            <a:off x="548081" y="3267501"/>
            <a:ext cx="3318894" cy="360000"/>
          </a:xfrm>
          <a:prstGeom prst="rect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27" name="Subtitle demo text info">
            <a:extLst>
              <a:ext uri="{FF2B5EF4-FFF2-40B4-BE49-F238E27FC236}">
                <a16:creationId xmlns:a16="http://schemas.microsoft.com/office/drawing/2014/main" id="{5EE8E1E8-2D0E-AC66-D407-18AEF2732D63}"/>
              </a:ext>
            </a:extLst>
          </p:cNvPr>
          <p:cNvSpPr txBox="1"/>
          <p:nvPr/>
        </p:nvSpPr>
        <p:spPr>
          <a:xfrm>
            <a:off x="716630" y="3302859"/>
            <a:ext cx="233188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</a:lstStyle>
          <a:p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Heal X</a:t>
            </a:r>
            <a:endParaRPr sz="14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8" name="Graphic 32">
            <a:extLst>
              <a:ext uri="{FF2B5EF4-FFF2-40B4-BE49-F238E27FC236}">
                <a16:creationId xmlns:a16="http://schemas.microsoft.com/office/drawing/2014/main" id="{E4774D51-0A6D-7295-A952-AC116A391281}"/>
              </a:ext>
            </a:extLst>
          </p:cNvPr>
          <p:cNvSpPr/>
          <p:nvPr/>
        </p:nvSpPr>
        <p:spPr>
          <a:xfrm>
            <a:off x="3534039" y="3434330"/>
            <a:ext cx="171600" cy="95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87" extrusionOk="0">
                <a:moveTo>
                  <a:pt x="8214" y="21487"/>
                </a:moveTo>
                <a:cubicBezTo>
                  <a:pt x="8025" y="21487"/>
                  <a:pt x="7843" y="21371"/>
                  <a:pt x="7709" y="21164"/>
                </a:cubicBezTo>
                <a:lnTo>
                  <a:pt x="200" y="9602"/>
                </a:lnTo>
                <a:cubicBezTo>
                  <a:pt x="-74" y="9164"/>
                  <a:pt x="-66" y="8467"/>
                  <a:pt x="218" y="8045"/>
                </a:cubicBezTo>
                <a:cubicBezTo>
                  <a:pt x="495" y="7633"/>
                  <a:pt x="934" y="7633"/>
                  <a:pt x="1212" y="8045"/>
                </a:cubicBezTo>
                <a:lnTo>
                  <a:pt x="8214" y="18829"/>
                </a:lnTo>
                <a:lnTo>
                  <a:pt x="20223" y="337"/>
                </a:lnTo>
                <a:cubicBezTo>
                  <a:pt x="20497" y="-101"/>
                  <a:pt x="20950" y="-113"/>
                  <a:pt x="21234" y="310"/>
                </a:cubicBezTo>
                <a:cubicBezTo>
                  <a:pt x="21518" y="732"/>
                  <a:pt x="21526" y="1429"/>
                  <a:pt x="21252" y="1867"/>
                </a:cubicBezTo>
                <a:cubicBezTo>
                  <a:pt x="21246" y="1876"/>
                  <a:pt x="21240" y="1885"/>
                  <a:pt x="21234" y="1894"/>
                </a:cubicBezTo>
                <a:lnTo>
                  <a:pt x="8720" y="21164"/>
                </a:lnTo>
                <a:cubicBezTo>
                  <a:pt x="8586" y="21371"/>
                  <a:pt x="8404" y="21487"/>
                  <a:pt x="8214" y="2148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l" defTabSz="91440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1100">
              <a:latin typeface="Aptos" panose="020B0004020202020204" pitchFamily="34" charset="0"/>
            </a:endParaRPr>
          </a:p>
        </p:txBody>
      </p:sp>
      <p:sp>
        <p:nvSpPr>
          <p:cNvPr id="30" name="Rectangle">
            <a:extLst>
              <a:ext uri="{FF2B5EF4-FFF2-40B4-BE49-F238E27FC236}">
                <a16:creationId xmlns:a16="http://schemas.microsoft.com/office/drawing/2014/main" id="{946A6089-C852-5E89-9028-863194A73494}"/>
              </a:ext>
            </a:extLst>
          </p:cNvPr>
          <p:cNvSpPr/>
          <p:nvPr/>
        </p:nvSpPr>
        <p:spPr>
          <a:xfrm>
            <a:off x="548081" y="3707913"/>
            <a:ext cx="3318894" cy="360000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31" name="Subtitle demo text info">
            <a:extLst>
              <a:ext uri="{FF2B5EF4-FFF2-40B4-BE49-F238E27FC236}">
                <a16:creationId xmlns:a16="http://schemas.microsoft.com/office/drawing/2014/main" id="{8372D09F-CD86-0C04-0ADE-9313CB4C0638}"/>
              </a:ext>
            </a:extLst>
          </p:cNvPr>
          <p:cNvSpPr txBox="1"/>
          <p:nvPr/>
        </p:nvSpPr>
        <p:spPr>
          <a:xfrm>
            <a:off x="708241" y="3741268"/>
            <a:ext cx="233188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</a:lstStyle>
          <a:p>
            <a:r>
              <a:rPr lang="en-US" sz="1400" dirty="0" err="1">
                <a:latin typeface="Aptos" panose="020B0004020202020204" pitchFamily="34" charset="0"/>
              </a:rPr>
              <a:t>Bright.MD</a:t>
            </a:r>
            <a:endParaRPr sz="1400" dirty="0">
              <a:latin typeface="Aptos" panose="020B0004020202020204" pitchFamily="34" charset="0"/>
            </a:endParaRPr>
          </a:p>
        </p:txBody>
      </p:sp>
      <p:sp>
        <p:nvSpPr>
          <p:cNvPr id="32" name="Graphic 32">
            <a:extLst>
              <a:ext uri="{FF2B5EF4-FFF2-40B4-BE49-F238E27FC236}">
                <a16:creationId xmlns:a16="http://schemas.microsoft.com/office/drawing/2014/main" id="{339FF8D3-BDE5-929F-BF60-A04AA0A4FA5D}"/>
              </a:ext>
            </a:extLst>
          </p:cNvPr>
          <p:cNvSpPr/>
          <p:nvPr/>
        </p:nvSpPr>
        <p:spPr>
          <a:xfrm>
            <a:off x="3534039" y="3864350"/>
            <a:ext cx="171600" cy="95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87" extrusionOk="0">
                <a:moveTo>
                  <a:pt x="8214" y="21487"/>
                </a:moveTo>
                <a:cubicBezTo>
                  <a:pt x="8025" y="21487"/>
                  <a:pt x="7843" y="21371"/>
                  <a:pt x="7709" y="21164"/>
                </a:cubicBezTo>
                <a:lnTo>
                  <a:pt x="200" y="9602"/>
                </a:lnTo>
                <a:cubicBezTo>
                  <a:pt x="-74" y="9164"/>
                  <a:pt x="-66" y="8467"/>
                  <a:pt x="218" y="8045"/>
                </a:cubicBezTo>
                <a:cubicBezTo>
                  <a:pt x="495" y="7633"/>
                  <a:pt x="934" y="7633"/>
                  <a:pt x="1212" y="8045"/>
                </a:cubicBezTo>
                <a:lnTo>
                  <a:pt x="8214" y="18829"/>
                </a:lnTo>
                <a:lnTo>
                  <a:pt x="20223" y="337"/>
                </a:lnTo>
                <a:cubicBezTo>
                  <a:pt x="20497" y="-101"/>
                  <a:pt x="20950" y="-113"/>
                  <a:pt x="21234" y="310"/>
                </a:cubicBezTo>
                <a:cubicBezTo>
                  <a:pt x="21518" y="732"/>
                  <a:pt x="21526" y="1429"/>
                  <a:pt x="21252" y="1867"/>
                </a:cubicBezTo>
                <a:cubicBezTo>
                  <a:pt x="21246" y="1876"/>
                  <a:pt x="21240" y="1885"/>
                  <a:pt x="21234" y="1894"/>
                </a:cubicBezTo>
                <a:lnTo>
                  <a:pt x="8720" y="21164"/>
                </a:lnTo>
                <a:cubicBezTo>
                  <a:pt x="8586" y="21371"/>
                  <a:pt x="8404" y="21487"/>
                  <a:pt x="8214" y="2148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l" defTabSz="91440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1100">
              <a:latin typeface="Aptos" panose="020B0004020202020204" pitchFamily="34" charset="0"/>
            </a:endParaRPr>
          </a:p>
        </p:txBody>
      </p:sp>
      <p:sp>
        <p:nvSpPr>
          <p:cNvPr id="34" name="Rectangle">
            <a:extLst>
              <a:ext uri="{FF2B5EF4-FFF2-40B4-BE49-F238E27FC236}">
                <a16:creationId xmlns:a16="http://schemas.microsoft.com/office/drawing/2014/main" id="{EAFAB6C9-CAF6-6B3D-8B44-FA29F49A0790}"/>
              </a:ext>
            </a:extLst>
          </p:cNvPr>
          <p:cNvSpPr/>
          <p:nvPr/>
        </p:nvSpPr>
        <p:spPr>
          <a:xfrm>
            <a:off x="548081" y="4148326"/>
            <a:ext cx="3318894" cy="360000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35" name="Subtitle demo text info">
            <a:extLst>
              <a:ext uri="{FF2B5EF4-FFF2-40B4-BE49-F238E27FC236}">
                <a16:creationId xmlns:a16="http://schemas.microsoft.com/office/drawing/2014/main" id="{CFF0C2EF-A610-041D-A373-B748CB8F58ED}"/>
              </a:ext>
            </a:extLst>
          </p:cNvPr>
          <p:cNvSpPr txBox="1"/>
          <p:nvPr/>
        </p:nvSpPr>
        <p:spPr>
          <a:xfrm>
            <a:off x="716630" y="4171289"/>
            <a:ext cx="233188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</a:lstStyle>
          <a:p>
            <a:r>
              <a:rPr lang="en-US" sz="1400" dirty="0" err="1">
                <a:latin typeface="Aptos" panose="020B0004020202020204" pitchFamily="34" charset="0"/>
              </a:rPr>
              <a:t>Cyclica</a:t>
            </a:r>
            <a:endParaRPr sz="1400" dirty="0">
              <a:latin typeface="Aptos" panose="020B0004020202020204" pitchFamily="34" charset="0"/>
            </a:endParaRPr>
          </a:p>
        </p:txBody>
      </p:sp>
      <p:sp>
        <p:nvSpPr>
          <p:cNvPr id="36" name="Graphic 32">
            <a:extLst>
              <a:ext uri="{FF2B5EF4-FFF2-40B4-BE49-F238E27FC236}">
                <a16:creationId xmlns:a16="http://schemas.microsoft.com/office/drawing/2014/main" id="{224F7BC5-19BC-E4EE-14ED-BA2AE793EEE8}"/>
              </a:ext>
            </a:extLst>
          </p:cNvPr>
          <p:cNvSpPr/>
          <p:nvPr/>
        </p:nvSpPr>
        <p:spPr>
          <a:xfrm>
            <a:off x="3534039" y="4285982"/>
            <a:ext cx="171600" cy="95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87" extrusionOk="0">
                <a:moveTo>
                  <a:pt x="8214" y="21487"/>
                </a:moveTo>
                <a:cubicBezTo>
                  <a:pt x="8025" y="21487"/>
                  <a:pt x="7843" y="21371"/>
                  <a:pt x="7709" y="21164"/>
                </a:cubicBezTo>
                <a:lnTo>
                  <a:pt x="200" y="9602"/>
                </a:lnTo>
                <a:cubicBezTo>
                  <a:pt x="-74" y="9164"/>
                  <a:pt x="-66" y="8467"/>
                  <a:pt x="218" y="8045"/>
                </a:cubicBezTo>
                <a:cubicBezTo>
                  <a:pt x="495" y="7633"/>
                  <a:pt x="934" y="7633"/>
                  <a:pt x="1212" y="8045"/>
                </a:cubicBezTo>
                <a:lnTo>
                  <a:pt x="8214" y="18829"/>
                </a:lnTo>
                <a:lnTo>
                  <a:pt x="20223" y="337"/>
                </a:lnTo>
                <a:cubicBezTo>
                  <a:pt x="20497" y="-101"/>
                  <a:pt x="20950" y="-113"/>
                  <a:pt x="21234" y="310"/>
                </a:cubicBezTo>
                <a:cubicBezTo>
                  <a:pt x="21518" y="732"/>
                  <a:pt x="21526" y="1429"/>
                  <a:pt x="21252" y="1867"/>
                </a:cubicBezTo>
                <a:cubicBezTo>
                  <a:pt x="21246" y="1876"/>
                  <a:pt x="21240" y="1885"/>
                  <a:pt x="21234" y="1894"/>
                </a:cubicBezTo>
                <a:lnTo>
                  <a:pt x="8720" y="21164"/>
                </a:lnTo>
                <a:cubicBezTo>
                  <a:pt x="8586" y="21371"/>
                  <a:pt x="8404" y="21487"/>
                  <a:pt x="8214" y="2148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l" defTabSz="91440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1100">
              <a:latin typeface="Aptos" panose="020B0004020202020204" pitchFamily="34" charset="0"/>
            </a:endParaRPr>
          </a:p>
        </p:txBody>
      </p:sp>
      <p:pic>
        <p:nvPicPr>
          <p:cNvPr id="1026" name="Picture 2" descr="Heal Logo">
            <a:extLst>
              <a:ext uri="{FF2B5EF4-FFF2-40B4-BE49-F238E27FC236}">
                <a16:creationId xmlns:a16="http://schemas.microsoft.com/office/drawing/2014/main" id="{6D90B76A-CD5D-ABCB-C9F4-686EC345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975" y="282708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ealx Logo">
            <a:extLst>
              <a:ext uri="{FF2B5EF4-FFF2-40B4-BE49-F238E27FC236}">
                <a16:creationId xmlns:a16="http://schemas.microsoft.com/office/drawing/2014/main" id="{CDBC688A-59B5-049E-B566-52B255C3F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975" y="326750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ight.md Logo">
            <a:extLst>
              <a:ext uri="{FF2B5EF4-FFF2-40B4-BE49-F238E27FC236}">
                <a16:creationId xmlns:a16="http://schemas.microsoft.com/office/drawing/2014/main" id="{EFD89D2B-70CB-56A2-86D7-035D1F7D9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975" y="371401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yclica Logo">
            <a:extLst>
              <a:ext uri="{FF2B5EF4-FFF2-40B4-BE49-F238E27FC236}">
                <a16:creationId xmlns:a16="http://schemas.microsoft.com/office/drawing/2014/main" id="{8440C996-8510-620F-69E6-C8C106A58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86" y="41483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22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84368B2-94D0-4AFD-8C01-B1C46A23AD5B}"/>
              </a:ext>
            </a:extLst>
          </p:cNvPr>
          <p:cNvSpPr/>
          <p:nvPr/>
        </p:nvSpPr>
        <p:spPr>
          <a:xfrm>
            <a:off x="0" y="0"/>
            <a:ext cx="8810171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16C3BCA-8D86-44B5-980F-21C2C466AFEF}"/>
              </a:ext>
            </a:extLst>
          </p:cNvPr>
          <p:cNvSpPr/>
          <p:nvPr/>
        </p:nvSpPr>
        <p:spPr>
          <a:xfrm>
            <a:off x="6017478" y="574988"/>
            <a:ext cx="5584701" cy="5584701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7F7EE0-39AD-44C9-A263-F738CD39A7A9}"/>
              </a:ext>
            </a:extLst>
          </p:cNvPr>
          <p:cNvSpPr txBox="1"/>
          <p:nvPr/>
        </p:nvSpPr>
        <p:spPr>
          <a:xfrm>
            <a:off x="369471" y="1289169"/>
            <a:ext cx="57265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Inter Semi Bold" panose="02000703000000020004" pitchFamily="50" charset="0"/>
                <a:cs typeface="Poppins SemiBold" panose="00000700000000000000" pitchFamily="2" charset="0"/>
              </a:rPr>
              <a:t>Medical AI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0064FF"/>
              </a:solidFill>
              <a:effectLst/>
              <a:uLnTx/>
              <a:uFillTx/>
              <a:latin typeface="Poppins SemiBold" panose="00000700000000000000" pitchFamily="2" charset="0"/>
              <a:ea typeface="Inter Semi Bold" panose="02000703000000020004" pitchFamily="50" charset="0"/>
              <a:cs typeface="Poppins SemiBold" panose="000007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D2F3D7-B4EF-42E3-9415-6FA5E44A8002}"/>
              </a:ext>
            </a:extLst>
          </p:cNvPr>
          <p:cNvSpPr txBox="1"/>
          <p:nvPr/>
        </p:nvSpPr>
        <p:spPr>
          <a:xfrm>
            <a:off x="431055" y="4034420"/>
            <a:ext cx="172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 Medium" panose="02000503000000020004" pitchFamily="2" charset="0"/>
                <a:ea typeface="Inter Medium" panose="02000503000000020004" pitchFamily="2" charset="0"/>
                <a:cs typeface="Roboto" panose="02000000000000000000" pitchFamily="2" charset="0"/>
              </a:rPr>
              <a:t>GK Palem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362E5D-ED98-4746-AF2C-F1AD6397A3C7}"/>
              </a:ext>
            </a:extLst>
          </p:cNvPr>
          <p:cNvSpPr txBox="1"/>
          <p:nvPr/>
        </p:nvSpPr>
        <p:spPr>
          <a:xfrm>
            <a:off x="436047" y="4419103"/>
            <a:ext cx="3589302" cy="44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AI-driven Clinical Decision Support for Evidence-based Personalized Care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3BE4594-04E1-40CC-9A30-08C375F7D62C}"/>
              </a:ext>
            </a:extLst>
          </p:cNvPr>
          <p:cNvCxnSpPr>
            <a:cxnSpLocks/>
          </p:cNvCxnSpPr>
          <p:nvPr/>
        </p:nvCxnSpPr>
        <p:spPr>
          <a:xfrm>
            <a:off x="11191599" y="6156220"/>
            <a:ext cx="281668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1D5A16-AD38-45FA-8C01-F3E03C3CAE92}"/>
              </a:ext>
            </a:extLst>
          </p:cNvPr>
          <p:cNvSpPr txBox="1"/>
          <p:nvPr/>
        </p:nvSpPr>
        <p:spPr>
          <a:xfrm>
            <a:off x="11078307" y="6185404"/>
            <a:ext cx="942240" cy="260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30-Apr-2024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35D393-1A90-41DC-B1E3-79E201CB2400}"/>
              </a:ext>
            </a:extLst>
          </p:cNvPr>
          <p:cNvSpPr txBox="1"/>
          <p:nvPr/>
        </p:nvSpPr>
        <p:spPr>
          <a:xfrm>
            <a:off x="428722" y="5982377"/>
            <a:ext cx="27967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re Barcode 39 Text" pitchFamily="2" charset="0"/>
                <a:ea typeface="Inter Medium" panose="02000503000000020004" pitchFamily="2" charset="0"/>
                <a:cs typeface="Roboto" panose="02000000000000000000" pitchFamily="2" charset="0"/>
              </a:rPr>
              <a:t>MEDICALAI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FF266E-29FC-4211-B6E6-033311815BDF}"/>
              </a:ext>
            </a:extLst>
          </p:cNvPr>
          <p:cNvCxnSpPr>
            <a:cxnSpLocks/>
          </p:cNvCxnSpPr>
          <p:nvPr/>
        </p:nvCxnSpPr>
        <p:spPr>
          <a:xfrm>
            <a:off x="523857" y="5032270"/>
            <a:ext cx="65169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>
            <a:extLst>
              <a:ext uri="{FF2B5EF4-FFF2-40B4-BE49-F238E27FC236}">
                <a16:creationId xmlns:a16="http://schemas.microsoft.com/office/drawing/2014/main" id="{743ED0B2-D9CD-40C3-A88B-B7C5D48AAAE7}"/>
              </a:ext>
            </a:extLst>
          </p:cNvPr>
          <p:cNvSpPr>
            <a:spLocks/>
          </p:cNvSpPr>
          <p:nvPr/>
        </p:nvSpPr>
        <p:spPr bwMode="auto">
          <a:xfrm>
            <a:off x="580839" y="3030241"/>
            <a:ext cx="1429122" cy="664336"/>
          </a:xfrm>
          <a:custGeom>
            <a:avLst/>
            <a:gdLst>
              <a:gd name="T0" fmla="*/ 926 w 926"/>
              <a:gd name="T1" fmla="*/ 400 h 744"/>
              <a:gd name="T2" fmla="*/ 926 w 926"/>
              <a:gd name="T3" fmla="*/ 469 h 744"/>
              <a:gd name="T4" fmla="*/ 778 w 926"/>
              <a:gd name="T5" fmla="*/ 469 h 744"/>
              <a:gd name="T6" fmla="*/ 701 w 926"/>
              <a:gd name="T7" fmla="*/ 616 h 744"/>
              <a:gd name="T8" fmla="*/ 666 w 926"/>
              <a:gd name="T9" fmla="*/ 634 h 744"/>
              <a:gd name="T10" fmla="*/ 636 w 926"/>
              <a:gd name="T11" fmla="*/ 611 h 744"/>
              <a:gd name="T12" fmla="*/ 578 w 926"/>
              <a:gd name="T13" fmla="*/ 442 h 744"/>
              <a:gd name="T14" fmla="*/ 527 w 926"/>
              <a:gd name="T15" fmla="*/ 566 h 744"/>
              <a:gd name="T16" fmla="*/ 489 w 926"/>
              <a:gd name="T17" fmla="*/ 587 h 744"/>
              <a:gd name="T18" fmla="*/ 459 w 926"/>
              <a:gd name="T19" fmla="*/ 557 h 744"/>
              <a:gd name="T20" fmla="*/ 411 w 926"/>
              <a:gd name="T21" fmla="*/ 257 h 744"/>
              <a:gd name="T22" fmla="*/ 352 w 926"/>
              <a:gd name="T23" fmla="*/ 714 h 744"/>
              <a:gd name="T24" fmla="*/ 319 w 926"/>
              <a:gd name="T25" fmla="*/ 744 h 744"/>
              <a:gd name="T26" fmla="*/ 318 w 926"/>
              <a:gd name="T27" fmla="*/ 744 h 744"/>
              <a:gd name="T28" fmla="*/ 284 w 926"/>
              <a:gd name="T29" fmla="*/ 716 h 744"/>
              <a:gd name="T30" fmla="*/ 217 w 926"/>
              <a:gd name="T31" fmla="*/ 363 h 744"/>
              <a:gd name="T32" fmla="*/ 175 w 926"/>
              <a:gd name="T33" fmla="*/ 450 h 744"/>
              <a:gd name="T34" fmla="*/ 144 w 926"/>
              <a:gd name="T35" fmla="*/ 469 h 744"/>
              <a:gd name="T36" fmla="*/ 0 w 926"/>
              <a:gd name="T37" fmla="*/ 469 h 744"/>
              <a:gd name="T38" fmla="*/ 0 w 926"/>
              <a:gd name="T39" fmla="*/ 400 h 744"/>
              <a:gd name="T40" fmla="*/ 121 w 926"/>
              <a:gd name="T41" fmla="*/ 400 h 744"/>
              <a:gd name="T42" fmla="*/ 200 w 926"/>
              <a:gd name="T43" fmla="*/ 237 h 744"/>
              <a:gd name="T44" fmla="*/ 235 w 926"/>
              <a:gd name="T45" fmla="*/ 217 h 744"/>
              <a:gd name="T46" fmla="*/ 265 w 926"/>
              <a:gd name="T47" fmla="*/ 246 h 744"/>
              <a:gd name="T48" fmla="*/ 312 w 926"/>
              <a:gd name="T49" fmla="*/ 494 h 744"/>
              <a:gd name="T50" fmla="*/ 372 w 926"/>
              <a:gd name="T51" fmla="*/ 30 h 744"/>
              <a:gd name="T52" fmla="*/ 405 w 926"/>
              <a:gd name="T53" fmla="*/ 2 h 744"/>
              <a:gd name="T54" fmla="*/ 441 w 926"/>
              <a:gd name="T55" fmla="*/ 30 h 744"/>
              <a:gd name="T56" fmla="*/ 507 w 926"/>
              <a:gd name="T57" fmla="*/ 430 h 744"/>
              <a:gd name="T58" fmla="*/ 549 w 926"/>
              <a:gd name="T59" fmla="*/ 330 h 744"/>
              <a:gd name="T60" fmla="*/ 582 w 926"/>
              <a:gd name="T61" fmla="*/ 309 h 744"/>
              <a:gd name="T62" fmla="*/ 615 w 926"/>
              <a:gd name="T63" fmla="*/ 332 h 744"/>
              <a:gd name="T64" fmla="*/ 676 w 926"/>
              <a:gd name="T65" fmla="*/ 513 h 744"/>
              <a:gd name="T66" fmla="*/ 726 w 926"/>
              <a:gd name="T67" fmla="*/ 419 h 744"/>
              <a:gd name="T68" fmla="*/ 756 w 926"/>
              <a:gd name="T69" fmla="*/ 400 h 744"/>
              <a:gd name="T70" fmla="*/ 926 w 926"/>
              <a:gd name="T71" fmla="*/ 40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26" h="744">
                <a:moveTo>
                  <a:pt x="926" y="400"/>
                </a:moveTo>
                <a:cubicBezTo>
                  <a:pt x="926" y="469"/>
                  <a:pt x="926" y="469"/>
                  <a:pt x="926" y="469"/>
                </a:cubicBezTo>
                <a:cubicBezTo>
                  <a:pt x="778" y="469"/>
                  <a:pt x="778" y="469"/>
                  <a:pt x="778" y="469"/>
                </a:cubicBezTo>
                <a:cubicBezTo>
                  <a:pt x="701" y="616"/>
                  <a:pt x="701" y="616"/>
                  <a:pt x="701" y="616"/>
                </a:cubicBezTo>
                <a:cubicBezTo>
                  <a:pt x="694" y="629"/>
                  <a:pt x="681" y="636"/>
                  <a:pt x="666" y="634"/>
                </a:cubicBezTo>
                <a:cubicBezTo>
                  <a:pt x="652" y="634"/>
                  <a:pt x="641" y="624"/>
                  <a:pt x="636" y="611"/>
                </a:cubicBezTo>
                <a:cubicBezTo>
                  <a:pt x="578" y="442"/>
                  <a:pt x="578" y="442"/>
                  <a:pt x="578" y="442"/>
                </a:cubicBezTo>
                <a:cubicBezTo>
                  <a:pt x="527" y="566"/>
                  <a:pt x="527" y="566"/>
                  <a:pt x="527" y="566"/>
                </a:cubicBezTo>
                <a:cubicBezTo>
                  <a:pt x="519" y="579"/>
                  <a:pt x="505" y="587"/>
                  <a:pt x="489" y="587"/>
                </a:cubicBezTo>
                <a:cubicBezTo>
                  <a:pt x="475" y="584"/>
                  <a:pt x="462" y="573"/>
                  <a:pt x="459" y="557"/>
                </a:cubicBezTo>
                <a:cubicBezTo>
                  <a:pt x="411" y="257"/>
                  <a:pt x="411" y="257"/>
                  <a:pt x="411" y="257"/>
                </a:cubicBezTo>
                <a:cubicBezTo>
                  <a:pt x="352" y="714"/>
                  <a:pt x="352" y="714"/>
                  <a:pt x="352" y="714"/>
                </a:cubicBezTo>
                <a:cubicBezTo>
                  <a:pt x="351" y="731"/>
                  <a:pt x="337" y="744"/>
                  <a:pt x="319" y="744"/>
                </a:cubicBezTo>
                <a:cubicBezTo>
                  <a:pt x="319" y="744"/>
                  <a:pt x="319" y="744"/>
                  <a:pt x="318" y="744"/>
                </a:cubicBezTo>
                <a:cubicBezTo>
                  <a:pt x="302" y="744"/>
                  <a:pt x="288" y="731"/>
                  <a:pt x="284" y="716"/>
                </a:cubicBezTo>
                <a:cubicBezTo>
                  <a:pt x="217" y="363"/>
                  <a:pt x="217" y="363"/>
                  <a:pt x="217" y="363"/>
                </a:cubicBezTo>
                <a:cubicBezTo>
                  <a:pt x="175" y="450"/>
                  <a:pt x="175" y="450"/>
                  <a:pt x="175" y="450"/>
                </a:cubicBezTo>
                <a:cubicBezTo>
                  <a:pt x="170" y="461"/>
                  <a:pt x="157" y="469"/>
                  <a:pt x="144" y="469"/>
                </a:cubicBezTo>
                <a:cubicBezTo>
                  <a:pt x="0" y="469"/>
                  <a:pt x="0" y="469"/>
                  <a:pt x="0" y="469"/>
                </a:cubicBezTo>
                <a:cubicBezTo>
                  <a:pt x="0" y="400"/>
                  <a:pt x="0" y="400"/>
                  <a:pt x="0" y="400"/>
                </a:cubicBezTo>
                <a:cubicBezTo>
                  <a:pt x="121" y="400"/>
                  <a:pt x="121" y="400"/>
                  <a:pt x="121" y="400"/>
                </a:cubicBezTo>
                <a:cubicBezTo>
                  <a:pt x="200" y="237"/>
                  <a:pt x="200" y="237"/>
                  <a:pt x="200" y="237"/>
                </a:cubicBezTo>
                <a:cubicBezTo>
                  <a:pt x="207" y="223"/>
                  <a:pt x="221" y="216"/>
                  <a:pt x="235" y="217"/>
                </a:cubicBezTo>
                <a:cubicBezTo>
                  <a:pt x="251" y="220"/>
                  <a:pt x="262" y="230"/>
                  <a:pt x="265" y="246"/>
                </a:cubicBezTo>
                <a:cubicBezTo>
                  <a:pt x="312" y="494"/>
                  <a:pt x="312" y="494"/>
                  <a:pt x="312" y="494"/>
                </a:cubicBezTo>
                <a:cubicBezTo>
                  <a:pt x="372" y="30"/>
                  <a:pt x="372" y="30"/>
                  <a:pt x="372" y="30"/>
                </a:cubicBezTo>
                <a:cubicBezTo>
                  <a:pt x="374" y="13"/>
                  <a:pt x="388" y="2"/>
                  <a:pt x="405" y="2"/>
                </a:cubicBezTo>
                <a:cubicBezTo>
                  <a:pt x="422" y="0"/>
                  <a:pt x="437" y="13"/>
                  <a:pt x="441" y="30"/>
                </a:cubicBezTo>
                <a:cubicBezTo>
                  <a:pt x="507" y="430"/>
                  <a:pt x="507" y="430"/>
                  <a:pt x="507" y="430"/>
                </a:cubicBezTo>
                <a:cubicBezTo>
                  <a:pt x="549" y="330"/>
                  <a:pt x="549" y="330"/>
                  <a:pt x="549" y="330"/>
                </a:cubicBezTo>
                <a:cubicBezTo>
                  <a:pt x="555" y="317"/>
                  <a:pt x="568" y="307"/>
                  <a:pt x="582" y="309"/>
                </a:cubicBezTo>
                <a:cubicBezTo>
                  <a:pt x="598" y="309"/>
                  <a:pt x="609" y="319"/>
                  <a:pt x="615" y="332"/>
                </a:cubicBezTo>
                <a:cubicBezTo>
                  <a:pt x="676" y="513"/>
                  <a:pt x="676" y="513"/>
                  <a:pt x="676" y="513"/>
                </a:cubicBezTo>
                <a:cubicBezTo>
                  <a:pt x="726" y="419"/>
                  <a:pt x="726" y="419"/>
                  <a:pt x="726" y="419"/>
                </a:cubicBezTo>
                <a:cubicBezTo>
                  <a:pt x="732" y="407"/>
                  <a:pt x="744" y="400"/>
                  <a:pt x="756" y="400"/>
                </a:cubicBezTo>
                <a:lnTo>
                  <a:pt x="926" y="40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6AE6AC5-E8E8-13F8-29B1-4A21847165E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0" r="216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23998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2BF9D06-44B3-4C50-89DA-99BC338A58AA}"/>
              </a:ext>
            </a:extLst>
          </p:cNvPr>
          <p:cNvSpPr txBox="1"/>
          <p:nvPr/>
        </p:nvSpPr>
        <p:spPr>
          <a:xfrm>
            <a:off x="423023" y="1039256"/>
            <a:ext cx="35901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Inter Semi Bold" panose="02000703000000020004" pitchFamily="50" charset="0"/>
                <a:cs typeface="Poppins SemiBold" panose="00000700000000000000" pitchFamily="2" charset="0"/>
              </a:rPr>
              <a:t>Competitive Landscape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38A6B-2AE0-49F1-0C46-A26959CFADD6}"/>
              </a:ext>
            </a:extLst>
          </p:cNvPr>
          <p:cNvSpPr txBox="1"/>
          <p:nvPr/>
        </p:nvSpPr>
        <p:spPr>
          <a:xfrm>
            <a:off x="4694663" y="1774777"/>
            <a:ext cx="7368706" cy="505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ptos" panose="020B0004020202020204" pitchFamily="34" charset="0"/>
              </a:rPr>
              <a:t>Bright.MD</a:t>
            </a:r>
            <a:endParaRPr lang="en-US" dirty="0">
              <a:latin typeface="Aptos" panose="020B00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Aptos" panose="020B0004020202020204" pitchFamily="34" charset="0"/>
              </a:rPr>
              <a:t>Bright.md</a:t>
            </a:r>
            <a:r>
              <a:rPr lang="en-US" sz="1600" dirty="0">
                <a:latin typeface="Aptos" panose="020B0004020202020204" pitchFamily="34" charset="0"/>
              </a:rPr>
              <a:t> is AI-powered virtual-care platform designed to modernize direct-to-patient telehealth for healthcare systems.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Last Funding Type: Series-C</a:t>
            </a:r>
          </a:p>
          <a:p>
            <a:pPr marL="742950" lvl="1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Amount raised: USD 29.2M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Differentiation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Aptos" panose="020B0004020202020204" pitchFamily="34" charset="0"/>
              </a:rPr>
              <a:t>Bright.MD</a:t>
            </a:r>
            <a:r>
              <a:rPr lang="en-US" sz="1600" dirty="0">
                <a:latin typeface="Aptos" panose="020B0004020202020204" pitchFamily="34" charset="0"/>
              </a:rPr>
              <a:t> is a telehealth platform that provides virtual care solutions for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Their key focus is </a:t>
            </a:r>
            <a:r>
              <a:rPr lang="en-US" sz="1600" dirty="0">
                <a:solidFill>
                  <a:srgbClr val="7030A0"/>
                </a:solidFill>
                <a:latin typeface="Aptos" panose="020B0004020202020204" pitchFamily="34" charset="0"/>
              </a:rPr>
              <a:t>AI-powered </a:t>
            </a:r>
            <a:r>
              <a:rPr lang="en-US" sz="1600" dirty="0">
                <a:latin typeface="Aptos" panose="020B0004020202020204" pitchFamily="34" charset="0"/>
              </a:rPr>
              <a:t>direct-to-patient </a:t>
            </a:r>
            <a:r>
              <a:rPr lang="en-US" sz="1600" dirty="0">
                <a:solidFill>
                  <a:srgbClr val="7030A0"/>
                </a:solidFill>
                <a:latin typeface="Aptos" panose="020B0004020202020204" pitchFamily="34" charset="0"/>
              </a:rPr>
              <a:t>telehealth </a:t>
            </a:r>
            <a:r>
              <a:rPr lang="en-US" sz="1600" dirty="0">
                <a:latin typeface="Aptos" panose="020B0004020202020204" pitchFamily="34" charset="0"/>
              </a:rPr>
              <a:t>for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They partner with healthcare organizations to offer telehealth for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Whereas we partner with healthcare organizations to offer </a:t>
            </a:r>
            <a:r>
              <a:rPr lang="en-US" sz="1600" dirty="0">
                <a:solidFill>
                  <a:srgbClr val="7030A0"/>
                </a:solidFill>
                <a:latin typeface="Aptos" panose="020B0004020202020204" pitchFamily="34" charset="0"/>
              </a:rPr>
              <a:t>AI-powered decision support </a:t>
            </a:r>
            <a:r>
              <a:rPr lang="en-US" sz="1600" dirty="0">
                <a:latin typeface="Aptos" panose="020B0004020202020204" pitchFamily="34" charset="0"/>
              </a:rPr>
              <a:t>for Clinicians (for both in-patient and tele-health scenarios).</a:t>
            </a:r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FD8774F8-8BFF-1EC4-6E65-971E1C97CAF0}"/>
              </a:ext>
            </a:extLst>
          </p:cNvPr>
          <p:cNvSpPr/>
          <p:nvPr/>
        </p:nvSpPr>
        <p:spPr>
          <a:xfrm>
            <a:off x="548081" y="2827089"/>
            <a:ext cx="3318894" cy="360000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23" name="Subtitle demo text info">
            <a:extLst>
              <a:ext uri="{FF2B5EF4-FFF2-40B4-BE49-F238E27FC236}">
                <a16:creationId xmlns:a16="http://schemas.microsoft.com/office/drawing/2014/main" id="{08E2F4BF-B55F-7E18-1880-43D6C91B0B06}"/>
              </a:ext>
            </a:extLst>
          </p:cNvPr>
          <p:cNvSpPr txBox="1"/>
          <p:nvPr/>
        </p:nvSpPr>
        <p:spPr>
          <a:xfrm>
            <a:off x="716630" y="2858441"/>
            <a:ext cx="233188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</a:lstStyle>
          <a:p>
            <a:r>
              <a:rPr lang="en-US" sz="1400" dirty="0">
                <a:latin typeface="Aptos" panose="020B0004020202020204" pitchFamily="34" charset="0"/>
              </a:rPr>
              <a:t>Heal</a:t>
            </a:r>
            <a:endParaRPr sz="1400" dirty="0">
              <a:latin typeface="Aptos" panose="020B0004020202020204" pitchFamily="34" charset="0"/>
            </a:endParaRPr>
          </a:p>
        </p:txBody>
      </p:sp>
      <p:sp>
        <p:nvSpPr>
          <p:cNvPr id="24" name="Graphic 32">
            <a:extLst>
              <a:ext uri="{FF2B5EF4-FFF2-40B4-BE49-F238E27FC236}">
                <a16:creationId xmlns:a16="http://schemas.microsoft.com/office/drawing/2014/main" id="{38730A4E-ABAF-BC89-79D2-43DBC2D1CBC5}"/>
              </a:ext>
            </a:extLst>
          </p:cNvPr>
          <p:cNvSpPr/>
          <p:nvPr/>
        </p:nvSpPr>
        <p:spPr>
          <a:xfrm>
            <a:off x="3534039" y="2956356"/>
            <a:ext cx="171600" cy="95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87" extrusionOk="0">
                <a:moveTo>
                  <a:pt x="8214" y="21487"/>
                </a:moveTo>
                <a:cubicBezTo>
                  <a:pt x="8025" y="21487"/>
                  <a:pt x="7843" y="21371"/>
                  <a:pt x="7709" y="21164"/>
                </a:cubicBezTo>
                <a:lnTo>
                  <a:pt x="200" y="9602"/>
                </a:lnTo>
                <a:cubicBezTo>
                  <a:pt x="-74" y="9164"/>
                  <a:pt x="-66" y="8467"/>
                  <a:pt x="218" y="8045"/>
                </a:cubicBezTo>
                <a:cubicBezTo>
                  <a:pt x="495" y="7633"/>
                  <a:pt x="934" y="7633"/>
                  <a:pt x="1212" y="8045"/>
                </a:cubicBezTo>
                <a:lnTo>
                  <a:pt x="8214" y="18829"/>
                </a:lnTo>
                <a:lnTo>
                  <a:pt x="20223" y="337"/>
                </a:lnTo>
                <a:cubicBezTo>
                  <a:pt x="20497" y="-101"/>
                  <a:pt x="20950" y="-113"/>
                  <a:pt x="21234" y="310"/>
                </a:cubicBezTo>
                <a:cubicBezTo>
                  <a:pt x="21518" y="732"/>
                  <a:pt x="21526" y="1429"/>
                  <a:pt x="21252" y="1867"/>
                </a:cubicBezTo>
                <a:cubicBezTo>
                  <a:pt x="21246" y="1876"/>
                  <a:pt x="21240" y="1885"/>
                  <a:pt x="21234" y="1894"/>
                </a:cubicBezTo>
                <a:lnTo>
                  <a:pt x="8720" y="21164"/>
                </a:lnTo>
                <a:cubicBezTo>
                  <a:pt x="8586" y="21371"/>
                  <a:pt x="8404" y="21487"/>
                  <a:pt x="8214" y="2148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l" defTabSz="91440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1100">
              <a:latin typeface="Aptos" panose="020B0004020202020204" pitchFamily="34" charset="0"/>
            </a:endParaRPr>
          </a:p>
        </p:txBody>
      </p:sp>
      <p:sp>
        <p:nvSpPr>
          <p:cNvPr id="26" name="Rectangle">
            <a:extLst>
              <a:ext uri="{FF2B5EF4-FFF2-40B4-BE49-F238E27FC236}">
                <a16:creationId xmlns:a16="http://schemas.microsoft.com/office/drawing/2014/main" id="{CA8ED6D2-37C4-B78A-B72E-5127EFEA9DA6}"/>
              </a:ext>
            </a:extLst>
          </p:cNvPr>
          <p:cNvSpPr/>
          <p:nvPr/>
        </p:nvSpPr>
        <p:spPr>
          <a:xfrm>
            <a:off x="548081" y="3267501"/>
            <a:ext cx="3318894" cy="360000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27" name="Subtitle demo text info">
            <a:extLst>
              <a:ext uri="{FF2B5EF4-FFF2-40B4-BE49-F238E27FC236}">
                <a16:creationId xmlns:a16="http://schemas.microsoft.com/office/drawing/2014/main" id="{5EE8E1E8-2D0E-AC66-D407-18AEF2732D63}"/>
              </a:ext>
            </a:extLst>
          </p:cNvPr>
          <p:cNvSpPr txBox="1"/>
          <p:nvPr/>
        </p:nvSpPr>
        <p:spPr>
          <a:xfrm>
            <a:off x="716630" y="3302859"/>
            <a:ext cx="233188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</a:lstStyle>
          <a:p>
            <a:r>
              <a:rPr lang="en-US" sz="1400" dirty="0">
                <a:latin typeface="Aptos" panose="020B0004020202020204" pitchFamily="34" charset="0"/>
              </a:rPr>
              <a:t>Heal X</a:t>
            </a:r>
            <a:endParaRPr sz="1400" dirty="0">
              <a:latin typeface="Aptos" panose="020B0004020202020204" pitchFamily="34" charset="0"/>
            </a:endParaRPr>
          </a:p>
        </p:txBody>
      </p:sp>
      <p:sp>
        <p:nvSpPr>
          <p:cNvPr id="28" name="Graphic 32">
            <a:extLst>
              <a:ext uri="{FF2B5EF4-FFF2-40B4-BE49-F238E27FC236}">
                <a16:creationId xmlns:a16="http://schemas.microsoft.com/office/drawing/2014/main" id="{E4774D51-0A6D-7295-A952-AC116A391281}"/>
              </a:ext>
            </a:extLst>
          </p:cNvPr>
          <p:cNvSpPr/>
          <p:nvPr/>
        </p:nvSpPr>
        <p:spPr>
          <a:xfrm>
            <a:off x="3534039" y="3434330"/>
            <a:ext cx="171600" cy="95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87" extrusionOk="0">
                <a:moveTo>
                  <a:pt x="8214" y="21487"/>
                </a:moveTo>
                <a:cubicBezTo>
                  <a:pt x="8025" y="21487"/>
                  <a:pt x="7843" y="21371"/>
                  <a:pt x="7709" y="21164"/>
                </a:cubicBezTo>
                <a:lnTo>
                  <a:pt x="200" y="9602"/>
                </a:lnTo>
                <a:cubicBezTo>
                  <a:pt x="-74" y="9164"/>
                  <a:pt x="-66" y="8467"/>
                  <a:pt x="218" y="8045"/>
                </a:cubicBezTo>
                <a:cubicBezTo>
                  <a:pt x="495" y="7633"/>
                  <a:pt x="934" y="7633"/>
                  <a:pt x="1212" y="8045"/>
                </a:cubicBezTo>
                <a:lnTo>
                  <a:pt x="8214" y="18829"/>
                </a:lnTo>
                <a:lnTo>
                  <a:pt x="20223" y="337"/>
                </a:lnTo>
                <a:cubicBezTo>
                  <a:pt x="20497" y="-101"/>
                  <a:pt x="20950" y="-113"/>
                  <a:pt x="21234" y="310"/>
                </a:cubicBezTo>
                <a:cubicBezTo>
                  <a:pt x="21518" y="732"/>
                  <a:pt x="21526" y="1429"/>
                  <a:pt x="21252" y="1867"/>
                </a:cubicBezTo>
                <a:cubicBezTo>
                  <a:pt x="21246" y="1876"/>
                  <a:pt x="21240" y="1885"/>
                  <a:pt x="21234" y="1894"/>
                </a:cubicBezTo>
                <a:lnTo>
                  <a:pt x="8720" y="21164"/>
                </a:lnTo>
                <a:cubicBezTo>
                  <a:pt x="8586" y="21371"/>
                  <a:pt x="8404" y="21487"/>
                  <a:pt x="8214" y="2148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l" defTabSz="91440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1100">
              <a:latin typeface="Aptos" panose="020B0004020202020204" pitchFamily="34" charset="0"/>
            </a:endParaRPr>
          </a:p>
        </p:txBody>
      </p:sp>
      <p:sp>
        <p:nvSpPr>
          <p:cNvPr id="30" name="Rectangle">
            <a:extLst>
              <a:ext uri="{FF2B5EF4-FFF2-40B4-BE49-F238E27FC236}">
                <a16:creationId xmlns:a16="http://schemas.microsoft.com/office/drawing/2014/main" id="{946A6089-C852-5E89-9028-863194A73494}"/>
              </a:ext>
            </a:extLst>
          </p:cNvPr>
          <p:cNvSpPr/>
          <p:nvPr/>
        </p:nvSpPr>
        <p:spPr>
          <a:xfrm>
            <a:off x="548081" y="3707913"/>
            <a:ext cx="3318894" cy="360000"/>
          </a:xfrm>
          <a:prstGeom prst="rect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31" name="Subtitle demo text info">
            <a:extLst>
              <a:ext uri="{FF2B5EF4-FFF2-40B4-BE49-F238E27FC236}">
                <a16:creationId xmlns:a16="http://schemas.microsoft.com/office/drawing/2014/main" id="{8372D09F-CD86-0C04-0ADE-9313CB4C0638}"/>
              </a:ext>
            </a:extLst>
          </p:cNvPr>
          <p:cNvSpPr txBox="1"/>
          <p:nvPr/>
        </p:nvSpPr>
        <p:spPr>
          <a:xfrm>
            <a:off x="708241" y="3741268"/>
            <a:ext cx="233188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</a:lstStyle>
          <a:p>
            <a:r>
              <a:rPr lang="en-US" sz="1400" dirty="0" err="1">
                <a:solidFill>
                  <a:schemeClr val="tx1"/>
                </a:solidFill>
                <a:latin typeface="Aptos" panose="020B0004020202020204" pitchFamily="34" charset="0"/>
              </a:rPr>
              <a:t>Bright.MD</a:t>
            </a:r>
            <a:endParaRPr sz="14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2" name="Graphic 32">
            <a:extLst>
              <a:ext uri="{FF2B5EF4-FFF2-40B4-BE49-F238E27FC236}">
                <a16:creationId xmlns:a16="http://schemas.microsoft.com/office/drawing/2014/main" id="{339FF8D3-BDE5-929F-BF60-A04AA0A4FA5D}"/>
              </a:ext>
            </a:extLst>
          </p:cNvPr>
          <p:cNvSpPr/>
          <p:nvPr/>
        </p:nvSpPr>
        <p:spPr>
          <a:xfrm>
            <a:off x="3534039" y="3864350"/>
            <a:ext cx="171600" cy="95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87" extrusionOk="0">
                <a:moveTo>
                  <a:pt x="8214" y="21487"/>
                </a:moveTo>
                <a:cubicBezTo>
                  <a:pt x="8025" y="21487"/>
                  <a:pt x="7843" y="21371"/>
                  <a:pt x="7709" y="21164"/>
                </a:cubicBezTo>
                <a:lnTo>
                  <a:pt x="200" y="9602"/>
                </a:lnTo>
                <a:cubicBezTo>
                  <a:pt x="-74" y="9164"/>
                  <a:pt x="-66" y="8467"/>
                  <a:pt x="218" y="8045"/>
                </a:cubicBezTo>
                <a:cubicBezTo>
                  <a:pt x="495" y="7633"/>
                  <a:pt x="934" y="7633"/>
                  <a:pt x="1212" y="8045"/>
                </a:cubicBezTo>
                <a:lnTo>
                  <a:pt x="8214" y="18829"/>
                </a:lnTo>
                <a:lnTo>
                  <a:pt x="20223" y="337"/>
                </a:lnTo>
                <a:cubicBezTo>
                  <a:pt x="20497" y="-101"/>
                  <a:pt x="20950" y="-113"/>
                  <a:pt x="21234" y="310"/>
                </a:cubicBezTo>
                <a:cubicBezTo>
                  <a:pt x="21518" y="732"/>
                  <a:pt x="21526" y="1429"/>
                  <a:pt x="21252" y="1867"/>
                </a:cubicBezTo>
                <a:cubicBezTo>
                  <a:pt x="21246" y="1876"/>
                  <a:pt x="21240" y="1885"/>
                  <a:pt x="21234" y="1894"/>
                </a:cubicBezTo>
                <a:lnTo>
                  <a:pt x="8720" y="21164"/>
                </a:lnTo>
                <a:cubicBezTo>
                  <a:pt x="8586" y="21371"/>
                  <a:pt x="8404" y="21487"/>
                  <a:pt x="8214" y="2148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l" defTabSz="91440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1100">
              <a:latin typeface="Aptos" panose="020B0004020202020204" pitchFamily="34" charset="0"/>
            </a:endParaRPr>
          </a:p>
        </p:txBody>
      </p:sp>
      <p:sp>
        <p:nvSpPr>
          <p:cNvPr id="34" name="Rectangle">
            <a:extLst>
              <a:ext uri="{FF2B5EF4-FFF2-40B4-BE49-F238E27FC236}">
                <a16:creationId xmlns:a16="http://schemas.microsoft.com/office/drawing/2014/main" id="{EAFAB6C9-CAF6-6B3D-8B44-FA29F49A0790}"/>
              </a:ext>
            </a:extLst>
          </p:cNvPr>
          <p:cNvSpPr/>
          <p:nvPr/>
        </p:nvSpPr>
        <p:spPr>
          <a:xfrm>
            <a:off x="548081" y="4148326"/>
            <a:ext cx="3318894" cy="360000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35" name="Subtitle demo text info">
            <a:extLst>
              <a:ext uri="{FF2B5EF4-FFF2-40B4-BE49-F238E27FC236}">
                <a16:creationId xmlns:a16="http://schemas.microsoft.com/office/drawing/2014/main" id="{CFF0C2EF-A610-041D-A373-B748CB8F58ED}"/>
              </a:ext>
            </a:extLst>
          </p:cNvPr>
          <p:cNvSpPr txBox="1"/>
          <p:nvPr/>
        </p:nvSpPr>
        <p:spPr>
          <a:xfrm>
            <a:off x="716630" y="4171289"/>
            <a:ext cx="233188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</a:lstStyle>
          <a:p>
            <a:r>
              <a:rPr lang="en-US" sz="1400" dirty="0" err="1">
                <a:latin typeface="Aptos" panose="020B0004020202020204" pitchFamily="34" charset="0"/>
              </a:rPr>
              <a:t>Cyclica</a:t>
            </a:r>
            <a:endParaRPr sz="1400" dirty="0">
              <a:latin typeface="Aptos" panose="020B0004020202020204" pitchFamily="34" charset="0"/>
            </a:endParaRPr>
          </a:p>
        </p:txBody>
      </p:sp>
      <p:sp>
        <p:nvSpPr>
          <p:cNvPr id="36" name="Graphic 32">
            <a:extLst>
              <a:ext uri="{FF2B5EF4-FFF2-40B4-BE49-F238E27FC236}">
                <a16:creationId xmlns:a16="http://schemas.microsoft.com/office/drawing/2014/main" id="{224F7BC5-19BC-E4EE-14ED-BA2AE793EEE8}"/>
              </a:ext>
            </a:extLst>
          </p:cNvPr>
          <p:cNvSpPr/>
          <p:nvPr/>
        </p:nvSpPr>
        <p:spPr>
          <a:xfrm>
            <a:off x="3534039" y="4285982"/>
            <a:ext cx="171600" cy="95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87" extrusionOk="0">
                <a:moveTo>
                  <a:pt x="8214" y="21487"/>
                </a:moveTo>
                <a:cubicBezTo>
                  <a:pt x="8025" y="21487"/>
                  <a:pt x="7843" y="21371"/>
                  <a:pt x="7709" y="21164"/>
                </a:cubicBezTo>
                <a:lnTo>
                  <a:pt x="200" y="9602"/>
                </a:lnTo>
                <a:cubicBezTo>
                  <a:pt x="-74" y="9164"/>
                  <a:pt x="-66" y="8467"/>
                  <a:pt x="218" y="8045"/>
                </a:cubicBezTo>
                <a:cubicBezTo>
                  <a:pt x="495" y="7633"/>
                  <a:pt x="934" y="7633"/>
                  <a:pt x="1212" y="8045"/>
                </a:cubicBezTo>
                <a:lnTo>
                  <a:pt x="8214" y="18829"/>
                </a:lnTo>
                <a:lnTo>
                  <a:pt x="20223" y="337"/>
                </a:lnTo>
                <a:cubicBezTo>
                  <a:pt x="20497" y="-101"/>
                  <a:pt x="20950" y="-113"/>
                  <a:pt x="21234" y="310"/>
                </a:cubicBezTo>
                <a:cubicBezTo>
                  <a:pt x="21518" y="732"/>
                  <a:pt x="21526" y="1429"/>
                  <a:pt x="21252" y="1867"/>
                </a:cubicBezTo>
                <a:cubicBezTo>
                  <a:pt x="21246" y="1876"/>
                  <a:pt x="21240" y="1885"/>
                  <a:pt x="21234" y="1894"/>
                </a:cubicBezTo>
                <a:lnTo>
                  <a:pt x="8720" y="21164"/>
                </a:lnTo>
                <a:cubicBezTo>
                  <a:pt x="8586" y="21371"/>
                  <a:pt x="8404" y="21487"/>
                  <a:pt x="8214" y="2148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l" defTabSz="91440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1100">
              <a:latin typeface="Aptos" panose="020B0004020202020204" pitchFamily="34" charset="0"/>
            </a:endParaRPr>
          </a:p>
        </p:txBody>
      </p:sp>
      <p:pic>
        <p:nvPicPr>
          <p:cNvPr id="1026" name="Picture 2" descr="Heal Logo">
            <a:extLst>
              <a:ext uri="{FF2B5EF4-FFF2-40B4-BE49-F238E27FC236}">
                <a16:creationId xmlns:a16="http://schemas.microsoft.com/office/drawing/2014/main" id="{6D90B76A-CD5D-ABCB-C9F4-686EC345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975" y="282708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ealx Logo">
            <a:extLst>
              <a:ext uri="{FF2B5EF4-FFF2-40B4-BE49-F238E27FC236}">
                <a16:creationId xmlns:a16="http://schemas.microsoft.com/office/drawing/2014/main" id="{CDBC688A-59B5-049E-B566-52B255C3F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975" y="326750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ight.md Logo">
            <a:extLst>
              <a:ext uri="{FF2B5EF4-FFF2-40B4-BE49-F238E27FC236}">
                <a16:creationId xmlns:a16="http://schemas.microsoft.com/office/drawing/2014/main" id="{EFD89D2B-70CB-56A2-86D7-035D1F7D9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975" y="371401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yclica Logo">
            <a:extLst>
              <a:ext uri="{FF2B5EF4-FFF2-40B4-BE49-F238E27FC236}">
                <a16:creationId xmlns:a16="http://schemas.microsoft.com/office/drawing/2014/main" id="{8440C996-8510-620F-69E6-C8C106A58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86" y="41483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958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2BF9D06-44B3-4C50-89DA-99BC338A58AA}"/>
              </a:ext>
            </a:extLst>
          </p:cNvPr>
          <p:cNvSpPr txBox="1"/>
          <p:nvPr/>
        </p:nvSpPr>
        <p:spPr>
          <a:xfrm>
            <a:off x="423023" y="1039256"/>
            <a:ext cx="35901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Inter Semi Bold" panose="02000703000000020004" pitchFamily="50" charset="0"/>
                <a:cs typeface="Poppins SemiBold" panose="00000700000000000000" pitchFamily="2" charset="0"/>
              </a:rPr>
              <a:t>Competitive Landscape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38A6B-2AE0-49F1-0C46-A26959CFADD6}"/>
              </a:ext>
            </a:extLst>
          </p:cNvPr>
          <p:cNvSpPr txBox="1"/>
          <p:nvPr/>
        </p:nvSpPr>
        <p:spPr>
          <a:xfrm>
            <a:off x="4694663" y="1774777"/>
            <a:ext cx="6949256" cy="505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ptos" panose="020B0004020202020204" pitchFamily="34" charset="0"/>
              </a:rPr>
              <a:t>Cyclica</a:t>
            </a:r>
            <a:endParaRPr lang="en-US" dirty="0">
              <a:latin typeface="Aptos" panose="020B00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Aptos" panose="020B0004020202020204" pitchFamily="34" charset="0"/>
              </a:rPr>
              <a:t>Cyclica</a:t>
            </a:r>
            <a:r>
              <a:rPr lang="en-US" sz="1600" dirty="0">
                <a:latin typeface="Aptos" panose="020B0004020202020204" pitchFamily="34" charset="0"/>
              </a:rPr>
              <a:t> provides tools for the entire pre-clinical drug discovery process.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Last Funding Type: Series-B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Amount raised: USD 25.6M</a:t>
            </a:r>
          </a:p>
          <a:p>
            <a:pPr marL="742950" lvl="1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Differentiation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Aptos" panose="020B0004020202020204" pitchFamily="34" charset="0"/>
              </a:rPr>
              <a:t>Cyclica</a:t>
            </a:r>
            <a:r>
              <a:rPr lang="en-US" sz="1600" dirty="0">
                <a:latin typeface="Aptos" panose="020B0004020202020204" pitchFamily="34" charset="0"/>
              </a:rPr>
              <a:t> uses </a:t>
            </a:r>
            <a:r>
              <a:rPr lang="en-US" sz="1600" dirty="0" err="1">
                <a:latin typeface="Aptos" panose="020B0004020202020204" pitchFamily="34" charset="0"/>
              </a:rPr>
              <a:t>BioPhysics</a:t>
            </a:r>
            <a:r>
              <a:rPr lang="en-US" sz="1600" dirty="0">
                <a:latin typeface="Aptos" panose="020B0004020202020204" pitchFamily="34" charset="0"/>
              </a:rPr>
              <a:t> and AI to improve drug discovery practices.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Their key focus area is </a:t>
            </a:r>
            <a:r>
              <a:rPr lang="en-US" sz="1600" dirty="0">
                <a:solidFill>
                  <a:srgbClr val="7030A0"/>
                </a:solidFill>
                <a:latin typeface="Aptos" panose="020B0004020202020204" pitchFamily="34" charset="0"/>
              </a:rPr>
              <a:t>AI-powered drug discovery</a:t>
            </a:r>
            <a:r>
              <a:rPr lang="en-US" sz="1600" dirty="0">
                <a:latin typeface="Aptos" panose="020B0004020202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Their primary target audience: Pharma.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Where as our CDSS platform is </a:t>
            </a:r>
            <a:r>
              <a:rPr lang="en-US" sz="1600" dirty="0">
                <a:solidFill>
                  <a:srgbClr val="7030A0"/>
                </a:solidFill>
                <a:latin typeface="Aptos" panose="020B0004020202020204" pitchFamily="34" charset="0"/>
              </a:rPr>
              <a:t>AI-powered decision support </a:t>
            </a:r>
            <a:r>
              <a:rPr lang="en-US" sz="1600" dirty="0">
                <a:latin typeface="Aptos" panose="020B0004020202020204" pitchFamily="34" charset="0"/>
              </a:rPr>
              <a:t>for Clinicians at the point of care with real-time knowledge and patient specific health records.</a:t>
            </a:r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FD8774F8-8BFF-1EC4-6E65-971E1C97CAF0}"/>
              </a:ext>
            </a:extLst>
          </p:cNvPr>
          <p:cNvSpPr/>
          <p:nvPr/>
        </p:nvSpPr>
        <p:spPr>
          <a:xfrm>
            <a:off x="548081" y="2827089"/>
            <a:ext cx="3318894" cy="360000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23" name="Subtitle demo text info">
            <a:extLst>
              <a:ext uri="{FF2B5EF4-FFF2-40B4-BE49-F238E27FC236}">
                <a16:creationId xmlns:a16="http://schemas.microsoft.com/office/drawing/2014/main" id="{08E2F4BF-B55F-7E18-1880-43D6C91B0B06}"/>
              </a:ext>
            </a:extLst>
          </p:cNvPr>
          <p:cNvSpPr txBox="1"/>
          <p:nvPr/>
        </p:nvSpPr>
        <p:spPr>
          <a:xfrm>
            <a:off x="716630" y="2858441"/>
            <a:ext cx="233188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</a:lstStyle>
          <a:p>
            <a:r>
              <a:rPr lang="en-US" sz="1400" dirty="0">
                <a:latin typeface="Aptos" panose="020B0004020202020204" pitchFamily="34" charset="0"/>
              </a:rPr>
              <a:t>Heal</a:t>
            </a:r>
            <a:endParaRPr sz="1400" dirty="0">
              <a:latin typeface="Aptos" panose="020B0004020202020204" pitchFamily="34" charset="0"/>
            </a:endParaRPr>
          </a:p>
        </p:txBody>
      </p:sp>
      <p:sp>
        <p:nvSpPr>
          <p:cNvPr id="24" name="Graphic 32">
            <a:extLst>
              <a:ext uri="{FF2B5EF4-FFF2-40B4-BE49-F238E27FC236}">
                <a16:creationId xmlns:a16="http://schemas.microsoft.com/office/drawing/2014/main" id="{38730A4E-ABAF-BC89-79D2-43DBC2D1CBC5}"/>
              </a:ext>
            </a:extLst>
          </p:cNvPr>
          <p:cNvSpPr/>
          <p:nvPr/>
        </p:nvSpPr>
        <p:spPr>
          <a:xfrm>
            <a:off x="3534039" y="2956356"/>
            <a:ext cx="171600" cy="95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87" extrusionOk="0">
                <a:moveTo>
                  <a:pt x="8214" y="21487"/>
                </a:moveTo>
                <a:cubicBezTo>
                  <a:pt x="8025" y="21487"/>
                  <a:pt x="7843" y="21371"/>
                  <a:pt x="7709" y="21164"/>
                </a:cubicBezTo>
                <a:lnTo>
                  <a:pt x="200" y="9602"/>
                </a:lnTo>
                <a:cubicBezTo>
                  <a:pt x="-74" y="9164"/>
                  <a:pt x="-66" y="8467"/>
                  <a:pt x="218" y="8045"/>
                </a:cubicBezTo>
                <a:cubicBezTo>
                  <a:pt x="495" y="7633"/>
                  <a:pt x="934" y="7633"/>
                  <a:pt x="1212" y="8045"/>
                </a:cubicBezTo>
                <a:lnTo>
                  <a:pt x="8214" y="18829"/>
                </a:lnTo>
                <a:lnTo>
                  <a:pt x="20223" y="337"/>
                </a:lnTo>
                <a:cubicBezTo>
                  <a:pt x="20497" y="-101"/>
                  <a:pt x="20950" y="-113"/>
                  <a:pt x="21234" y="310"/>
                </a:cubicBezTo>
                <a:cubicBezTo>
                  <a:pt x="21518" y="732"/>
                  <a:pt x="21526" y="1429"/>
                  <a:pt x="21252" y="1867"/>
                </a:cubicBezTo>
                <a:cubicBezTo>
                  <a:pt x="21246" y="1876"/>
                  <a:pt x="21240" y="1885"/>
                  <a:pt x="21234" y="1894"/>
                </a:cubicBezTo>
                <a:lnTo>
                  <a:pt x="8720" y="21164"/>
                </a:lnTo>
                <a:cubicBezTo>
                  <a:pt x="8586" y="21371"/>
                  <a:pt x="8404" y="21487"/>
                  <a:pt x="8214" y="2148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l" defTabSz="91440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1100">
              <a:latin typeface="Aptos" panose="020B0004020202020204" pitchFamily="34" charset="0"/>
            </a:endParaRPr>
          </a:p>
        </p:txBody>
      </p:sp>
      <p:sp>
        <p:nvSpPr>
          <p:cNvPr id="26" name="Rectangle">
            <a:extLst>
              <a:ext uri="{FF2B5EF4-FFF2-40B4-BE49-F238E27FC236}">
                <a16:creationId xmlns:a16="http://schemas.microsoft.com/office/drawing/2014/main" id="{CA8ED6D2-37C4-B78A-B72E-5127EFEA9DA6}"/>
              </a:ext>
            </a:extLst>
          </p:cNvPr>
          <p:cNvSpPr/>
          <p:nvPr/>
        </p:nvSpPr>
        <p:spPr>
          <a:xfrm>
            <a:off x="548081" y="3267501"/>
            <a:ext cx="3318894" cy="360000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27" name="Subtitle demo text info">
            <a:extLst>
              <a:ext uri="{FF2B5EF4-FFF2-40B4-BE49-F238E27FC236}">
                <a16:creationId xmlns:a16="http://schemas.microsoft.com/office/drawing/2014/main" id="{5EE8E1E8-2D0E-AC66-D407-18AEF2732D63}"/>
              </a:ext>
            </a:extLst>
          </p:cNvPr>
          <p:cNvSpPr txBox="1"/>
          <p:nvPr/>
        </p:nvSpPr>
        <p:spPr>
          <a:xfrm>
            <a:off x="716630" y="3302859"/>
            <a:ext cx="233188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</a:lstStyle>
          <a:p>
            <a:r>
              <a:rPr lang="en-US" sz="1400" dirty="0">
                <a:latin typeface="Aptos" panose="020B0004020202020204" pitchFamily="34" charset="0"/>
              </a:rPr>
              <a:t>Heal X</a:t>
            </a:r>
            <a:endParaRPr sz="1400" dirty="0">
              <a:latin typeface="Aptos" panose="020B0004020202020204" pitchFamily="34" charset="0"/>
            </a:endParaRPr>
          </a:p>
        </p:txBody>
      </p:sp>
      <p:sp>
        <p:nvSpPr>
          <p:cNvPr id="28" name="Graphic 32">
            <a:extLst>
              <a:ext uri="{FF2B5EF4-FFF2-40B4-BE49-F238E27FC236}">
                <a16:creationId xmlns:a16="http://schemas.microsoft.com/office/drawing/2014/main" id="{E4774D51-0A6D-7295-A952-AC116A391281}"/>
              </a:ext>
            </a:extLst>
          </p:cNvPr>
          <p:cNvSpPr/>
          <p:nvPr/>
        </p:nvSpPr>
        <p:spPr>
          <a:xfrm>
            <a:off x="3534039" y="3434330"/>
            <a:ext cx="171600" cy="95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87" extrusionOk="0">
                <a:moveTo>
                  <a:pt x="8214" y="21487"/>
                </a:moveTo>
                <a:cubicBezTo>
                  <a:pt x="8025" y="21487"/>
                  <a:pt x="7843" y="21371"/>
                  <a:pt x="7709" y="21164"/>
                </a:cubicBezTo>
                <a:lnTo>
                  <a:pt x="200" y="9602"/>
                </a:lnTo>
                <a:cubicBezTo>
                  <a:pt x="-74" y="9164"/>
                  <a:pt x="-66" y="8467"/>
                  <a:pt x="218" y="8045"/>
                </a:cubicBezTo>
                <a:cubicBezTo>
                  <a:pt x="495" y="7633"/>
                  <a:pt x="934" y="7633"/>
                  <a:pt x="1212" y="8045"/>
                </a:cubicBezTo>
                <a:lnTo>
                  <a:pt x="8214" y="18829"/>
                </a:lnTo>
                <a:lnTo>
                  <a:pt x="20223" y="337"/>
                </a:lnTo>
                <a:cubicBezTo>
                  <a:pt x="20497" y="-101"/>
                  <a:pt x="20950" y="-113"/>
                  <a:pt x="21234" y="310"/>
                </a:cubicBezTo>
                <a:cubicBezTo>
                  <a:pt x="21518" y="732"/>
                  <a:pt x="21526" y="1429"/>
                  <a:pt x="21252" y="1867"/>
                </a:cubicBezTo>
                <a:cubicBezTo>
                  <a:pt x="21246" y="1876"/>
                  <a:pt x="21240" y="1885"/>
                  <a:pt x="21234" y="1894"/>
                </a:cubicBezTo>
                <a:lnTo>
                  <a:pt x="8720" y="21164"/>
                </a:lnTo>
                <a:cubicBezTo>
                  <a:pt x="8586" y="21371"/>
                  <a:pt x="8404" y="21487"/>
                  <a:pt x="8214" y="2148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l" defTabSz="91440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1100">
              <a:latin typeface="Aptos" panose="020B0004020202020204" pitchFamily="34" charset="0"/>
            </a:endParaRPr>
          </a:p>
        </p:txBody>
      </p:sp>
      <p:sp>
        <p:nvSpPr>
          <p:cNvPr id="30" name="Rectangle">
            <a:extLst>
              <a:ext uri="{FF2B5EF4-FFF2-40B4-BE49-F238E27FC236}">
                <a16:creationId xmlns:a16="http://schemas.microsoft.com/office/drawing/2014/main" id="{946A6089-C852-5E89-9028-863194A73494}"/>
              </a:ext>
            </a:extLst>
          </p:cNvPr>
          <p:cNvSpPr/>
          <p:nvPr/>
        </p:nvSpPr>
        <p:spPr>
          <a:xfrm>
            <a:off x="548081" y="3707913"/>
            <a:ext cx="3318894" cy="360000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31" name="Subtitle demo text info">
            <a:extLst>
              <a:ext uri="{FF2B5EF4-FFF2-40B4-BE49-F238E27FC236}">
                <a16:creationId xmlns:a16="http://schemas.microsoft.com/office/drawing/2014/main" id="{8372D09F-CD86-0C04-0ADE-9313CB4C0638}"/>
              </a:ext>
            </a:extLst>
          </p:cNvPr>
          <p:cNvSpPr txBox="1"/>
          <p:nvPr/>
        </p:nvSpPr>
        <p:spPr>
          <a:xfrm>
            <a:off x="708241" y="3741268"/>
            <a:ext cx="233188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</a:lstStyle>
          <a:p>
            <a:r>
              <a:rPr lang="en-US" sz="1400" dirty="0" err="1">
                <a:latin typeface="Aptos" panose="020B0004020202020204" pitchFamily="34" charset="0"/>
              </a:rPr>
              <a:t>Bright.MD</a:t>
            </a:r>
            <a:endParaRPr sz="1400" dirty="0">
              <a:latin typeface="Aptos" panose="020B0004020202020204" pitchFamily="34" charset="0"/>
            </a:endParaRPr>
          </a:p>
        </p:txBody>
      </p:sp>
      <p:sp>
        <p:nvSpPr>
          <p:cNvPr id="32" name="Graphic 32">
            <a:extLst>
              <a:ext uri="{FF2B5EF4-FFF2-40B4-BE49-F238E27FC236}">
                <a16:creationId xmlns:a16="http://schemas.microsoft.com/office/drawing/2014/main" id="{339FF8D3-BDE5-929F-BF60-A04AA0A4FA5D}"/>
              </a:ext>
            </a:extLst>
          </p:cNvPr>
          <p:cNvSpPr/>
          <p:nvPr/>
        </p:nvSpPr>
        <p:spPr>
          <a:xfrm>
            <a:off x="3534039" y="3864350"/>
            <a:ext cx="171600" cy="95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87" extrusionOk="0">
                <a:moveTo>
                  <a:pt x="8214" y="21487"/>
                </a:moveTo>
                <a:cubicBezTo>
                  <a:pt x="8025" y="21487"/>
                  <a:pt x="7843" y="21371"/>
                  <a:pt x="7709" y="21164"/>
                </a:cubicBezTo>
                <a:lnTo>
                  <a:pt x="200" y="9602"/>
                </a:lnTo>
                <a:cubicBezTo>
                  <a:pt x="-74" y="9164"/>
                  <a:pt x="-66" y="8467"/>
                  <a:pt x="218" y="8045"/>
                </a:cubicBezTo>
                <a:cubicBezTo>
                  <a:pt x="495" y="7633"/>
                  <a:pt x="934" y="7633"/>
                  <a:pt x="1212" y="8045"/>
                </a:cubicBezTo>
                <a:lnTo>
                  <a:pt x="8214" y="18829"/>
                </a:lnTo>
                <a:lnTo>
                  <a:pt x="20223" y="337"/>
                </a:lnTo>
                <a:cubicBezTo>
                  <a:pt x="20497" y="-101"/>
                  <a:pt x="20950" y="-113"/>
                  <a:pt x="21234" y="310"/>
                </a:cubicBezTo>
                <a:cubicBezTo>
                  <a:pt x="21518" y="732"/>
                  <a:pt x="21526" y="1429"/>
                  <a:pt x="21252" y="1867"/>
                </a:cubicBezTo>
                <a:cubicBezTo>
                  <a:pt x="21246" y="1876"/>
                  <a:pt x="21240" y="1885"/>
                  <a:pt x="21234" y="1894"/>
                </a:cubicBezTo>
                <a:lnTo>
                  <a:pt x="8720" y="21164"/>
                </a:lnTo>
                <a:cubicBezTo>
                  <a:pt x="8586" y="21371"/>
                  <a:pt x="8404" y="21487"/>
                  <a:pt x="8214" y="2148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l" defTabSz="91440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1100">
              <a:latin typeface="Aptos" panose="020B0004020202020204" pitchFamily="34" charset="0"/>
            </a:endParaRPr>
          </a:p>
        </p:txBody>
      </p:sp>
      <p:sp>
        <p:nvSpPr>
          <p:cNvPr id="34" name="Rectangle">
            <a:extLst>
              <a:ext uri="{FF2B5EF4-FFF2-40B4-BE49-F238E27FC236}">
                <a16:creationId xmlns:a16="http://schemas.microsoft.com/office/drawing/2014/main" id="{EAFAB6C9-CAF6-6B3D-8B44-FA29F49A0790}"/>
              </a:ext>
            </a:extLst>
          </p:cNvPr>
          <p:cNvSpPr/>
          <p:nvPr/>
        </p:nvSpPr>
        <p:spPr>
          <a:xfrm>
            <a:off x="548081" y="4148326"/>
            <a:ext cx="3318894" cy="360000"/>
          </a:xfrm>
          <a:prstGeom prst="rect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35" name="Subtitle demo text info">
            <a:extLst>
              <a:ext uri="{FF2B5EF4-FFF2-40B4-BE49-F238E27FC236}">
                <a16:creationId xmlns:a16="http://schemas.microsoft.com/office/drawing/2014/main" id="{CFF0C2EF-A610-041D-A373-B748CB8F58ED}"/>
              </a:ext>
            </a:extLst>
          </p:cNvPr>
          <p:cNvSpPr txBox="1"/>
          <p:nvPr/>
        </p:nvSpPr>
        <p:spPr>
          <a:xfrm>
            <a:off x="716630" y="4171289"/>
            <a:ext cx="233188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</a:lstStyle>
          <a:p>
            <a:r>
              <a:rPr lang="en-US" sz="1400" dirty="0" err="1">
                <a:solidFill>
                  <a:schemeClr val="tx1"/>
                </a:solidFill>
                <a:latin typeface="Aptos" panose="020B0004020202020204" pitchFamily="34" charset="0"/>
              </a:rPr>
              <a:t>Cyclica</a:t>
            </a:r>
            <a:endParaRPr sz="14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6" name="Graphic 32">
            <a:extLst>
              <a:ext uri="{FF2B5EF4-FFF2-40B4-BE49-F238E27FC236}">
                <a16:creationId xmlns:a16="http://schemas.microsoft.com/office/drawing/2014/main" id="{224F7BC5-19BC-E4EE-14ED-BA2AE793EEE8}"/>
              </a:ext>
            </a:extLst>
          </p:cNvPr>
          <p:cNvSpPr/>
          <p:nvPr/>
        </p:nvSpPr>
        <p:spPr>
          <a:xfrm>
            <a:off x="3534039" y="4285982"/>
            <a:ext cx="171600" cy="95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87" extrusionOk="0">
                <a:moveTo>
                  <a:pt x="8214" y="21487"/>
                </a:moveTo>
                <a:cubicBezTo>
                  <a:pt x="8025" y="21487"/>
                  <a:pt x="7843" y="21371"/>
                  <a:pt x="7709" y="21164"/>
                </a:cubicBezTo>
                <a:lnTo>
                  <a:pt x="200" y="9602"/>
                </a:lnTo>
                <a:cubicBezTo>
                  <a:pt x="-74" y="9164"/>
                  <a:pt x="-66" y="8467"/>
                  <a:pt x="218" y="8045"/>
                </a:cubicBezTo>
                <a:cubicBezTo>
                  <a:pt x="495" y="7633"/>
                  <a:pt x="934" y="7633"/>
                  <a:pt x="1212" y="8045"/>
                </a:cubicBezTo>
                <a:lnTo>
                  <a:pt x="8214" y="18829"/>
                </a:lnTo>
                <a:lnTo>
                  <a:pt x="20223" y="337"/>
                </a:lnTo>
                <a:cubicBezTo>
                  <a:pt x="20497" y="-101"/>
                  <a:pt x="20950" y="-113"/>
                  <a:pt x="21234" y="310"/>
                </a:cubicBezTo>
                <a:cubicBezTo>
                  <a:pt x="21518" y="732"/>
                  <a:pt x="21526" y="1429"/>
                  <a:pt x="21252" y="1867"/>
                </a:cubicBezTo>
                <a:cubicBezTo>
                  <a:pt x="21246" y="1876"/>
                  <a:pt x="21240" y="1885"/>
                  <a:pt x="21234" y="1894"/>
                </a:cubicBezTo>
                <a:lnTo>
                  <a:pt x="8720" y="21164"/>
                </a:lnTo>
                <a:cubicBezTo>
                  <a:pt x="8586" y="21371"/>
                  <a:pt x="8404" y="21487"/>
                  <a:pt x="8214" y="2148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l" defTabSz="91440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1100">
              <a:latin typeface="Aptos" panose="020B0004020202020204" pitchFamily="34" charset="0"/>
            </a:endParaRPr>
          </a:p>
        </p:txBody>
      </p:sp>
      <p:pic>
        <p:nvPicPr>
          <p:cNvPr id="1026" name="Picture 2" descr="Heal Logo">
            <a:extLst>
              <a:ext uri="{FF2B5EF4-FFF2-40B4-BE49-F238E27FC236}">
                <a16:creationId xmlns:a16="http://schemas.microsoft.com/office/drawing/2014/main" id="{6D90B76A-CD5D-ABCB-C9F4-686EC345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975" y="282708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ealx Logo">
            <a:extLst>
              <a:ext uri="{FF2B5EF4-FFF2-40B4-BE49-F238E27FC236}">
                <a16:creationId xmlns:a16="http://schemas.microsoft.com/office/drawing/2014/main" id="{CDBC688A-59B5-049E-B566-52B255C3F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975" y="326750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ight.md Logo">
            <a:extLst>
              <a:ext uri="{FF2B5EF4-FFF2-40B4-BE49-F238E27FC236}">
                <a16:creationId xmlns:a16="http://schemas.microsoft.com/office/drawing/2014/main" id="{EFD89D2B-70CB-56A2-86D7-035D1F7D9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975" y="371401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yclica Logo">
            <a:extLst>
              <a:ext uri="{FF2B5EF4-FFF2-40B4-BE49-F238E27FC236}">
                <a16:creationId xmlns:a16="http://schemas.microsoft.com/office/drawing/2014/main" id="{8440C996-8510-620F-69E6-C8C106A58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86" y="41483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869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2BF9D06-44B3-4C50-89DA-99BC338A58AA}"/>
              </a:ext>
            </a:extLst>
          </p:cNvPr>
          <p:cNvSpPr txBox="1"/>
          <p:nvPr/>
        </p:nvSpPr>
        <p:spPr>
          <a:xfrm>
            <a:off x="423023" y="1039256"/>
            <a:ext cx="3590177" cy="1012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Inter Semi Bold" panose="02000703000000020004" pitchFamily="50" charset="0"/>
                <a:cs typeface="Poppins SemiBold" panose="00000700000000000000" pitchFamily="2" charset="0"/>
              </a:rPr>
              <a:t>Business Model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0B479E-DDBF-4F94-A5AA-AADA7EFF2A5E}"/>
              </a:ext>
            </a:extLst>
          </p:cNvPr>
          <p:cNvSpPr txBox="1"/>
          <p:nvPr/>
        </p:nvSpPr>
        <p:spPr>
          <a:xfrm>
            <a:off x="423023" y="2822471"/>
            <a:ext cx="2726577" cy="72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Inter Semi Bold" panose="02000703000000020004" pitchFamily="50" charset="0"/>
                <a:cs typeface="Poppins" panose="00000500000000000000" pitchFamily="2" charset="0"/>
              </a:rPr>
              <a:t>Subscription-based</a:t>
            </a:r>
          </a:p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Inter Semi Bold" panose="02000703000000020004" pitchFamily="50" charset="0"/>
                <a:cs typeface="Poppins SemiBold" panose="00000700000000000000" pitchFamily="2" charset="0"/>
              </a:rPr>
              <a:t>SaaS Model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160DD2-89B5-BB17-F239-BE17B04D832A}"/>
              </a:ext>
            </a:extLst>
          </p:cNvPr>
          <p:cNvSpPr txBox="1"/>
          <p:nvPr/>
        </p:nvSpPr>
        <p:spPr>
          <a:xfrm>
            <a:off x="4694663" y="1145602"/>
            <a:ext cx="6655642" cy="5431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Aptos" panose="020B0004020202020204" pitchFamily="34" charset="0"/>
              </a:rPr>
              <a:t>Revenue Streams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3"/>
                </a:solidFill>
                <a:latin typeface="Aptos" panose="020B0004020202020204" pitchFamily="34" charset="0"/>
              </a:rPr>
              <a:t>Recurring Revenue Model</a:t>
            </a:r>
            <a:r>
              <a:rPr lang="en-IN" dirty="0">
                <a:latin typeface="Aptos" panose="020B0004020202020204" pitchFamily="34" charset="0"/>
              </a:rPr>
              <a:t>: </a:t>
            </a:r>
            <a:r>
              <a:rPr lang="en-IN" sz="1400" dirty="0">
                <a:latin typeface="Aptos" panose="020B0004020202020204" pitchFamily="34" charset="0"/>
              </a:rPr>
              <a:t>A subscription-based SaaS model, offering </a:t>
            </a:r>
            <a:r>
              <a:rPr lang="en-IN" sz="1400" dirty="0">
                <a:solidFill>
                  <a:srgbClr val="7030A0"/>
                </a:solidFill>
                <a:latin typeface="Aptos" panose="020B0004020202020204" pitchFamily="34" charset="0"/>
              </a:rPr>
              <a:t>tiered pricing </a:t>
            </a:r>
            <a:r>
              <a:rPr lang="en-IN" sz="1400" dirty="0">
                <a:latin typeface="Aptos" panose="020B0004020202020204" pitchFamily="34" charset="0"/>
              </a:rPr>
              <a:t>plans based on: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Aptos" panose="020B0004020202020204" pitchFamily="34" charset="0"/>
              </a:rPr>
              <a:t>Number of users (e.g., physicians, nurses)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Aptos" panose="020B0004020202020204" pitchFamily="34" charset="0"/>
              </a:rPr>
              <a:t>Facility size and complexity</a:t>
            </a:r>
          </a:p>
          <a:p>
            <a:pPr marL="1200150" lvl="2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latin typeface="Aptos" panose="020B0004020202020204" pitchFamily="34" charset="0"/>
              </a:rPr>
              <a:t>Level of customization required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3"/>
                </a:solidFill>
                <a:latin typeface="Aptos" panose="020B0004020202020204" pitchFamily="34" charset="0"/>
              </a:rPr>
              <a:t>Value-added Services</a:t>
            </a:r>
            <a:r>
              <a:rPr lang="en-IN" sz="1400" dirty="0">
                <a:latin typeface="Aptos" panose="020B0004020202020204" pitchFamily="34" charset="0"/>
              </a:rPr>
              <a:t>: Offer </a:t>
            </a:r>
            <a:r>
              <a:rPr lang="en-IN" sz="1400" dirty="0">
                <a:solidFill>
                  <a:srgbClr val="7030A0"/>
                </a:solidFill>
                <a:latin typeface="Aptos" panose="020B0004020202020204" pitchFamily="34" charset="0"/>
              </a:rPr>
              <a:t>value-added services </a:t>
            </a:r>
            <a:r>
              <a:rPr lang="en-IN" sz="1400" dirty="0">
                <a:latin typeface="Aptos" panose="020B0004020202020204" pitchFamily="34" charset="0"/>
              </a:rPr>
              <a:t>such as patient data analytics, predictive modelling, and population health management tools to optimize clinical works flows and optimize resource utilization.</a:t>
            </a:r>
          </a:p>
          <a:p>
            <a:pPr marL="1200150" lvl="2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latin typeface="Aptos" panose="020B0004020202020204" pitchFamily="34" charset="0"/>
              </a:rPr>
              <a:t>Monetized through </a:t>
            </a:r>
            <a:r>
              <a:rPr lang="en-IN" sz="1400" dirty="0">
                <a:solidFill>
                  <a:srgbClr val="7030A0"/>
                </a:solidFill>
                <a:latin typeface="Aptos" panose="020B0004020202020204" pitchFamily="34" charset="0"/>
              </a:rPr>
              <a:t>add-on fees </a:t>
            </a:r>
            <a:r>
              <a:rPr lang="en-IN" sz="1400" dirty="0">
                <a:latin typeface="Aptos" panose="020B0004020202020204" pitchFamily="34" charset="0"/>
              </a:rPr>
              <a:t>and consulting arrangements.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3"/>
                </a:solidFill>
                <a:latin typeface="Aptos" panose="020B0004020202020204" pitchFamily="34" charset="0"/>
              </a:rPr>
              <a:t>Partnerships and Integrations</a:t>
            </a:r>
            <a:r>
              <a:rPr lang="en-IN" sz="1400" dirty="0">
                <a:latin typeface="Aptos" panose="020B0004020202020204" pitchFamily="34" charset="0"/>
              </a:rPr>
              <a:t>: Collaborate with electronic health record (EHR) vendors, telemedicine providers, and healthcare technology companies to </a:t>
            </a:r>
            <a:r>
              <a:rPr lang="en-IN" sz="1400" dirty="0">
                <a:solidFill>
                  <a:srgbClr val="7030A0"/>
                </a:solidFill>
                <a:latin typeface="Aptos" panose="020B0004020202020204" pitchFamily="34" charset="0"/>
              </a:rPr>
              <a:t>integrate our CDSS </a:t>
            </a:r>
            <a:r>
              <a:rPr lang="en-IN" sz="1400" dirty="0">
                <a:latin typeface="Aptos" panose="020B0004020202020204" pitchFamily="34" charset="0"/>
              </a:rPr>
              <a:t>AI capabilities into their systems.</a:t>
            </a:r>
          </a:p>
          <a:p>
            <a:pPr marL="1200150" lvl="2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latin typeface="Aptos" panose="020B0004020202020204" pitchFamily="34" charset="0"/>
              </a:rPr>
              <a:t>Revenue generated through licensing fees, integration charges, and revenue-sharing agreements.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133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2BF9D06-44B3-4C50-89DA-99BC338A58AA}"/>
              </a:ext>
            </a:extLst>
          </p:cNvPr>
          <p:cNvSpPr txBox="1"/>
          <p:nvPr/>
        </p:nvSpPr>
        <p:spPr>
          <a:xfrm>
            <a:off x="423023" y="1039256"/>
            <a:ext cx="3590177" cy="563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Inter Semi Bold" panose="02000703000000020004" pitchFamily="50" charset="0"/>
                <a:cs typeface="Poppins SemiBold" panose="00000700000000000000" pitchFamily="2" charset="0"/>
              </a:rPr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160DD2-89B5-BB17-F239-BE17B04D832A}"/>
              </a:ext>
            </a:extLst>
          </p:cNvPr>
          <p:cNvSpPr txBox="1"/>
          <p:nvPr/>
        </p:nvSpPr>
        <p:spPr>
          <a:xfrm>
            <a:off x="4694663" y="1145602"/>
            <a:ext cx="6655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Aptos" panose="020B0004020202020204" pitchFamily="34" charset="0"/>
              </a:rPr>
              <a:t>O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ur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 CDSS SaaS platform presents a transformative opportunity to improve healthcare delivery and patient outcomes.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DF91CE-5B2C-C730-3C74-DFB2FDB833CA}"/>
              </a:ext>
            </a:extLst>
          </p:cNvPr>
          <p:cNvSpPr txBox="1"/>
          <p:nvPr/>
        </p:nvSpPr>
        <p:spPr>
          <a:xfrm>
            <a:off x="4694663" y="2360806"/>
            <a:ext cx="64511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Poppins SemiBold" pitchFamily="2" charset="77"/>
                <a:cs typeface="Poppins SemiBold" pitchFamily="2" charset="77"/>
              </a:rPr>
              <a:t>Next Steps:</a:t>
            </a:r>
          </a:p>
          <a:p>
            <a:r>
              <a:rPr lang="en-IN" dirty="0">
                <a:latin typeface="Aptos" panose="020B0004020202020204" pitchFamily="34" charset="0"/>
              </a:rPr>
              <a:t>We welcome the opportunity to discuss our vision and business model in further detail.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BBAF0-58E2-3D20-C653-5C6515BD728C}"/>
              </a:ext>
            </a:extLst>
          </p:cNvPr>
          <p:cNvSpPr txBox="1"/>
          <p:nvPr/>
        </p:nvSpPr>
        <p:spPr>
          <a:xfrm>
            <a:off x="4694663" y="3798328"/>
            <a:ext cx="6096000" cy="15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ptos" panose="020B0004020202020204" pitchFamily="34" charset="0"/>
              </a:rPr>
              <a:t>Contact: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Aptos" panose="020B0004020202020204" pitchFamily="34" charset="0"/>
              </a:rPr>
              <a:t>Name</a:t>
            </a:r>
            <a:r>
              <a:rPr lang="en-IN" dirty="0">
                <a:latin typeface="Aptos" panose="020B0004020202020204" pitchFamily="34" charset="0"/>
              </a:rPr>
              <a:t>: GK Palem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Aptos" panose="020B0004020202020204" pitchFamily="34" charset="0"/>
              </a:rPr>
              <a:t>LinkedIn</a:t>
            </a:r>
            <a:r>
              <a:rPr lang="en-IN" dirty="0">
                <a:latin typeface="Aptos" panose="020B0004020202020204" pitchFamily="34" charset="0"/>
              </a:rPr>
              <a:t>: </a:t>
            </a:r>
            <a:r>
              <a:rPr lang="en-IN" sz="1400" dirty="0">
                <a:latin typeface="Aptos" panose="020B0004020202020204" pitchFamily="34" charset="0"/>
                <a:hlinkClick r:id="rId2"/>
              </a:rPr>
              <a:t>https://</a:t>
            </a:r>
            <a:r>
              <a:rPr lang="en-IN" sz="1400" dirty="0" err="1">
                <a:latin typeface="Aptos" panose="020B0004020202020204" pitchFamily="34" charset="0"/>
                <a:hlinkClick r:id="rId2"/>
              </a:rPr>
              <a:t>linkedin.com</a:t>
            </a:r>
            <a:r>
              <a:rPr lang="en-IN" sz="1400" dirty="0">
                <a:latin typeface="Aptos" panose="020B0004020202020204" pitchFamily="34" charset="0"/>
                <a:hlinkClick r:id="rId2"/>
              </a:rPr>
              <a:t>/in/</a:t>
            </a:r>
            <a:r>
              <a:rPr lang="en-IN" sz="1400" dirty="0" err="1">
                <a:latin typeface="Aptos" panose="020B0004020202020204" pitchFamily="34" charset="0"/>
                <a:hlinkClick r:id="rId2"/>
              </a:rPr>
              <a:t>gpalem</a:t>
            </a:r>
            <a:r>
              <a:rPr lang="en-IN" sz="1400" dirty="0">
                <a:latin typeface="Aptos" panose="020B0004020202020204" pitchFamily="34" charset="0"/>
                <a:hlinkClick r:id="rId2"/>
              </a:rPr>
              <a:t> </a:t>
            </a:r>
            <a:endParaRPr lang="en-IN" dirty="0">
              <a:latin typeface="Aptos" panose="020B00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Aptos" panose="020B0004020202020204" pitchFamily="34" charset="0"/>
              </a:rPr>
              <a:t>Email</a:t>
            </a:r>
            <a:r>
              <a:rPr lang="en-IN" dirty="0">
                <a:latin typeface="Aptos" panose="020B0004020202020204" pitchFamily="34" charset="0"/>
              </a:rPr>
              <a:t>: </a:t>
            </a:r>
            <a:r>
              <a:rPr lang="en-IN" sz="1400" dirty="0" err="1">
                <a:latin typeface="Aptos" panose="020B0004020202020204" pitchFamily="34" charset="0"/>
              </a:rPr>
              <a:t>GK.Palem@Yahoo.com</a:t>
            </a:r>
            <a:endParaRPr lang="en-US" dirty="0">
              <a:latin typeface="Aptos" panose="020B00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559235-4BE8-1EC3-9CB9-134696FA7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05" y="2561781"/>
            <a:ext cx="1444710" cy="144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5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2BF9D06-44B3-4C50-89DA-99BC338A58AA}"/>
              </a:ext>
            </a:extLst>
          </p:cNvPr>
          <p:cNvSpPr txBox="1"/>
          <p:nvPr/>
        </p:nvSpPr>
        <p:spPr>
          <a:xfrm>
            <a:off x="423023" y="1039256"/>
            <a:ext cx="3590177" cy="1012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Inter Semi Bold" panose="02000703000000020004" pitchFamily="50" charset="0"/>
                <a:cs typeface="Poppins SemiBold" panose="00000700000000000000" pitchFamily="2" charset="0"/>
              </a:rPr>
              <a:t>What is the Problem?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0B479E-DDBF-4F94-A5AA-AADA7EFF2A5E}"/>
              </a:ext>
            </a:extLst>
          </p:cNvPr>
          <p:cNvSpPr txBox="1"/>
          <p:nvPr/>
        </p:nvSpPr>
        <p:spPr>
          <a:xfrm>
            <a:off x="4732712" y="3066401"/>
            <a:ext cx="2726577" cy="72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Inter Semi Bold" panose="02000703000000020004" pitchFamily="50" charset="0"/>
                <a:cs typeface="Poppins" panose="00000500000000000000" pitchFamily="2" charset="0"/>
              </a:rPr>
              <a:t>Patient Safety in</a:t>
            </a:r>
          </a:p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Inter Semi Bold" panose="02000703000000020004" pitchFamily="50" charset="0"/>
                <a:cs typeface="Poppins SemiBold" panose="00000700000000000000" pitchFamily="2" charset="0"/>
              </a:rPr>
              <a:t>Modern healthcare</a:t>
            </a:r>
          </a:p>
        </p:txBody>
      </p:sp>
    </p:spTree>
    <p:extLst>
      <p:ext uri="{BB962C8B-B14F-4D97-AF65-F5344CB8AC3E}">
        <p14:creationId xmlns:p14="http://schemas.microsoft.com/office/powerpoint/2010/main" val="1652741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2BF9D06-44B3-4C50-89DA-99BC338A58AA}"/>
              </a:ext>
            </a:extLst>
          </p:cNvPr>
          <p:cNvSpPr txBox="1"/>
          <p:nvPr/>
        </p:nvSpPr>
        <p:spPr>
          <a:xfrm>
            <a:off x="423023" y="1039256"/>
            <a:ext cx="3590177" cy="1012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Inter Semi Bold" panose="02000703000000020004" pitchFamily="50" charset="0"/>
                <a:cs typeface="Poppins SemiBold" panose="00000700000000000000" pitchFamily="2" charset="0"/>
              </a:rPr>
              <a:t>What is the Problem?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0B479E-DDBF-4F94-A5AA-AADA7EFF2A5E}"/>
              </a:ext>
            </a:extLst>
          </p:cNvPr>
          <p:cNvSpPr txBox="1"/>
          <p:nvPr/>
        </p:nvSpPr>
        <p:spPr>
          <a:xfrm>
            <a:off x="423023" y="2822471"/>
            <a:ext cx="2726577" cy="72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Inter Semi Bold" panose="02000703000000020004" pitchFamily="50" charset="0"/>
                <a:cs typeface="Poppins" panose="00000500000000000000" pitchFamily="2" charset="0"/>
              </a:rPr>
              <a:t>Patient Safety in</a:t>
            </a:r>
          </a:p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Inter Semi Bold" panose="02000703000000020004" pitchFamily="50" charset="0"/>
                <a:cs typeface="Poppins SemiBold" panose="00000700000000000000" pitchFamily="2" charset="0"/>
              </a:rPr>
              <a:t>Modern healthcare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160DD2-89B5-BB17-F239-BE17B04D832A}"/>
              </a:ext>
            </a:extLst>
          </p:cNvPr>
          <p:cNvSpPr txBox="1"/>
          <p:nvPr/>
        </p:nvSpPr>
        <p:spPr>
          <a:xfrm>
            <a:off x="4694663" y="1774777"/>
            <a:ext cx="66126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Around 1 in every 10 patients is </a:t>
            </a:r>
            <a:r>
              <a:rPr lang="en-US" dirty="0">
                <a:solidFill>
                  <a:srgbClr val="C00000"/>
                </a:solidFill>
                <a:latin typeface="Aptos" panose="020B0004020202020204" pitchFamily="34" charset="0"/>
              </a:rPr>
              <a:t>harmed</a:t>
            </a:r>
            <a:r>
              <a:rPr lang="en-US" dirty="0">
                <a:latin typeface="Aptos" panose="020B0004020202020204" pitchFamily="34" charset="0"/>
              </a:rPr>
              <a:t> in health care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More than 3 million </a:t>
            </a:r>
            <a:r>
              <a:rPr lang="en-US" dirty="0">
                <a:solidFill>
                  <a:srgbClr val="C00000"/>
                </a:solidFill>
                <a:latin typeface="Aptos" panose="020B0004020202020204" pitchFamily="34" charset="0"/>
              </a:rPr>
              <a:t>deaths</a:t>
            </a:r>
            <a:r>
              <a:rPr lang="en-US" dirty="0">
                <a:latin typeface="Aptos" panose="020B0004020202020204" pitchFamily="34" charset="0"/>
              </a:rPr>
              <a:t> occur annually due to unsafe care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50% of harm (1 in every 20 patients) 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ptos" panose="020B0004020202020204" pitchFamily="34" charset="0"/>
              </a:rPr>
              <a:t>preventable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half of this harm is attributed to </a:t>
            </a:r>
            <a:r>
              <a:rPr lang="en-US" dirty="0">
                <a:solidFill>
                  <a:srgbClr val="7030A0"/>
                </a:solidFill>
                <a:latin typeface="Aptos" panose="020B0004020202020204" pitchFamily="34" charset="0"/>
              </a:rPr>
              <a:t>medications</a:t>
            </a:r>
            <a:r>
              <a:rPr lang="en-US" dirty="0">
                <a:latin typeface="Aptos" panose="020B0004020202020204" pitchFamily="34" charset="0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25489E-2FE8-58DD-FB91-4DBCCED62E7A}"/>
              </a:ext>
            </a:extLst>
          </p:cNvPr>
          <p:cNvSpPr txBox="1"/>
          <p:nvPr/>
        </p:nvSpPr>
        <p:spPr>
          <a:xfrm>
            <a:off x="4694662" y="3897139"/>
            <a:ext cx="661267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Medication Errors: affects 1 out of every 30 patients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Diagnostic Errors: occur in 5–20% of physician–patient encounters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31FB7-A0AC-22F2-9CF8-697F473AEF1A}"/>
              </a:ext>
            </a:extLst>
          </p:cNvPr>
          <p:cNvSpPr txBox="1"/>
          <p:nvPr/>
        </p:nvSpPr>
        <p:spPr>
          <a:xfrm>
            <a:off x="4694662" y="5444481"/>
            <a:ext cx="661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Source: W.H.O. (</a:t>
            </a:r>
            <a:r>
              <a:rPr lang="en-US" sz="1600" dirty="0">
                <a:latin typeface="Aptos" panose="020B0004020202020204" pitchFamily="34" charset="0"/>
                <a:hlinkClick r:id="rId2"/>
              </a:rPr>
              <a:t>Reference</a:t>
            </a:r>
            <a:r>
              <a:rPr lang="en-US" sz="1600" dirty="0">
                <a:latin typeface="Aptos" panose="020B0004020202020204" pitchFamily="34" charset="0"/>
              </a:rPr>
              <a:t>) </a:t>
            </a:r>
            <a:r>
              <a:rPr lang="en-US" sz="1200" dirty="0">
                <a:latin typeface="Aptos" panose="020B0004020202020204" pitchFamily="34" charset="0"/>
              </a:rPr>
              <a:t>11-Sep-2023</a:t>
            </a:r>
            <a:endParaRPr lang="en-US" sz="16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26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2BF9D06-44B3-4C50-89DA-99BC338A58AA}"/>
              </a:ext>
            </a:extLst>
          </p:cNvPr>
          <p:cNvSpPr txBox="1"/>
          <p:nvPr/>
        </p:nvSpPr>
        <p:spPr>
          <a:xfrm>
            <a:off x="423023" y="1039256"/>
            <a:ext cx="3590177" cy="1012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Inter Semi Bold" panose="02000703000000020004" pitchFamily="50" charset="0"/>
                <a:cs typeface="Poppins SemiBold" panose="00000700000000000000" pitchFamily="2" charset="0"/>
              </a:rPr>
              <a:t>What is the Problem?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0B479E-DDBF-4F94-A5AA-AADA7EFF2A5E}"/>
              </a:ext>
            </a:extLst>
          </p:cNvPr>
          <p:cNvSpPr txBox="1"/>
          <p:nvPr/>
        </p:nvSpPr>
        <p:spPr>
          <a:xfrm>
            <a:off x="423023" y="2822471"/>
            <a:ext cx="2726577" cy="72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Inter Semi Bold" panose="02000703000000020004" pitchFamily="50" charset="0"/>
                <a:cs typeface="Poppins" panose="00000500000000000000" pitchFamily="2" charset="0"/>
              </a:rPr>
              <a:t>Patient Safety in</a:t>
            </a:r>
          </a:p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Inter Semi Bold" panose="02000703000000020004" pitchFamily="50" charset="0"/>
                <a:cs typeface="Poppins SemiBold" panose="00000700000000000000" pitchFamily="2" charset="0"/>
              </a:rPr>
              <a:t>Modern healthcare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160DD2-89B5-BB17-F239-BE17B04D832A}"/>
              </a:ext>
            </a:extLst>
          </p:cNvPr>
          <p:cNvSpPr txBox="1"/>
          <p:nvPr/>
        </p:nvSpPr>
        <p:spPr>
          <a:xfrm>
            <a:off x="4694663" y="1774777"/>
            <a:ext cx="661267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Clinicians working under pressure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25489E-2FE8-58DD-FB91-4DBCCED62E7A}"/>
              </a:ext>
            </a:extLst>
          </p:cNvPr>
          <p:cNvSpPr txBox="1"/>
          <p:nvPr/>
        </p:nvSpPr>
        <p:spPr>
          <a:xfrm>
            <a:off x="4694663" y="3547670"/>
            <a:ext cx="661267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Challenges in the Modern Healthcare Setting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Diagnostic Errors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Treatment Delays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Data Overload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00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2BF9D06-44B3-4C50-89DA-99BC338A58AA}"/>
              </a:ext>
            </a:extLst>
          </p:cNvPr>
          <p:cNvSpPr txBox="1"/>
          <p:nvPr/>
        </p:nvSpPr>
        <p:spPr>
          <a:xfrm>
            <a:off x="423023" y="1039256"/>
            <a:ext cx="3590177" cy="1012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Inter Semi Bold" panose="02000703000000020004" pitchFamily="50" charset="0"/>
                <a:cs typeface="Poppins SemiBold" panose="00000700000000000000" pitchFamily="2" charset="0"/>
              </a:rPr>
              <a:t>What is the Solution?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0B479E-DDBF-4F94-A5AA-AADA7EFF2A5E}"/>
              </a:ext>
            </a:extLst>
          </p:cNvPr>
          <p:cNvSpPr txBox="1"/>
          <p:nvPr/>
        </p:nvSpPr>
        <p:spPr>
          <a:xfrm>
            <a:off x="4732712" y="3066401"/>
            <a:ext cx="2726577" cy="72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Inter Semi Bold" panose="02000703000000020004" pitchFamily="50" charset="0"/>
                <a:cs typeface="Poppins" panose="00000500000000000000" pitchFamily="2" charset="0"/>
              </a:rPr>
              <a:t>AI driven</a:t>
            </a:r>
          </a:p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Inter Semi Bold" panose="02000703000000020004" pitchFamily="50" charset="0"/>
                <a:cs typeface="Poppins SemiBold" panose="00000700000000000000" pitchFamily="2" charset="0"/>
              </a:rPr>
              <a:t>Decision Support</a:t>
            </a:r>
          </a:p>
        </p:txBody>
      </p:sp>
    </p:spTree>
    <p:extLst>
      <p:ext uri="{BB962C8B-B14F-4D97-AF65-F5344CB8AC3E}">
        <p14:creationId xmlns:p14="http://schemas.microsoft.com/office/powerpoint/2010/main" val="393159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2BF9D06-44B3-4C50-89DA-99BC338A58AA}"/>
              </a:ext>
            </a:extLst>
          </p:cNvPr>
          <p:cNvSpPr txBox="1"/>
          <p:nvPr/>
        </p:nvSpPr>
        <p:spPr>
          <a:xfrm>
            <a:off x="423023" y="1039256"/>
            <a:ext cx="3590177" cy="1012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Inter Semi Bold" panose="02000703000000020004" pitchFamily="50" charset="0"/>
                <a:cs typeface="Poppins SemiBold" panose="00000700000000000000" pitchFamily="2" charset="0"/>
              </a:rPr>
              <a:t>What is our Solution?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0B479E-DDBF-4F94-A5AA-AADA7EFF2A5E}"/>
              </a:ext>
            </a:extLst>
          </p:cNvPr>
          <p:cNvSpPr txBox="1"/>
          <p:nvPr/>
        </p:nvSpPr>
        <p:spPr>
          <a:xfrm>
            <a:off x="423023" y="2822471"/>
            <a:ext cx="2726577" cy="72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Inter Semi Bold" panose="02000703000000020004" pitchFamily="50" charset="0"/>
                <a:cs typeface="Poppins" panose="00000500000000000000" pitchFamily="2" charset="0"/>
              </a:rPr>
              <a:t>AI driven</a:t>
            </a:r>
          </a:p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Inter Semi Bold" panose="02000703000000020004" pitchFamily="50" charset="0"/>
                <a:cs typeface="Poppins SemiBold" panose="00000700000000000000" pitchFamily="2" charset="0"/>
              </a:rPr>
              <a:t>Decision Support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160DD2-89B5-BB17-F239-BE17B04D832A}"/>
              </a:ext>
            </a:extLst>
          </p:cNvPr>
          <p:cNvSpPr txBox="1"/>
          <p:nvPr/>
        </p:nvSpPr>
        <p:spPr>
          <a:xfrm>
            <a:off x="4694663" y="1774777"/>
            <a:ext cx="6612673" cy="125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Aptos" panose="020B0004020202020204" pitchFamily="34" charset="0"/>
              </a:rPr>
              <a:t>Clinical Decision Support System </a:t>
            </a:r>
            <a:r>
              <a:rPr lang="en-US" dirty="0">
                <a:latin typeface="Aptos" panose="020B0004020202020204" pitchFamily="34" charset="0"/>
              </a:rPr>
              <a:t>(CDSS) integrated into the Provider’s EHR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Provides decision support to the Doctors at the point-of-care</a:t>
            </a:r>
          </a:p>
        </p:txBody>
      </p:sp>
    </p:spTree>
    <p:extLst>
      <p:ext uri="{BB962C8B-B14F-4D97-AF65-F5344CB8AC3E}">
        <p14:creationId xmlns:p14="http://schemas.microsoft.com/office/powerpoint/2010/main" val="2870597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2BF9D06-44B3-4C50-89DA-99BC338A58AA}"/>
              </a:ext>
            </a:extLst>
          </p:cNvPr>
          <p:cNvSpPr txBox="1"/>
          <p:nvPr/>
        </p:nvSpPr>
        <p:spPr>
          <a:xfrm>
            <a:off x="423023" y="1039256"/>
            <a:ext cx="3590177" cy="1012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Inter Semi Bold" panose="02000703000000020004" pitchFamily="50" charset="0"/>
                <a:cs typeface="Poppins SemiBold" panose="00000700000000000000" pitchFamily="2" charset="0"/>
              </a:rPr>
              <a:t>What is our Solution?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0B479E-DDBF-4F94-A5AA-AADA7EFF2A5E}"/>
              </a:ext>
            </a:extLst>
          </p:cNvPr>
          <p:cNvSpPr txBox="1"/>
          <p:nvPr/>
        </p:nvSpPr>
        <p:spPr>
          <a:xfrm>
            <a:off x="423023" y="2822471"/>
            <a:ext cx="2726577" cy="72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Inter Semi Bold" panose="02000703000000020004" pitchFamily="50" charset="0"/>
                <a:cs typeface="Poppins" panose="00000500000000000000" pitchFamily="2" charset="0"/>
              </a:rPr>
              <a:t>AI driven</a:t>
            </a:r>
          </a:p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Inter Semi Bold" panose="02000703000000020004" pitchFamily="50" charset="0"/>
                <a:cs typeface="Poppins SemiBold" panose="00000700000000000000" pitchFamily="2" charset="0"/>
              </a:rPr>
              <a:t>Decision Support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160DD2-89B5-BB17-F239-BE17B04D832A}"/>
              </a:ext>
            </a:extLst>
          </p:cNvPr>
          <p:cNvSpPr txBox="1"/>
          <p:nvPr/>
        </p:nvSpPr>
        <p:spPr>
          <a:xfrm>
            <a:off x="4694663" y="1774777"/>
            <a:ext cx="6612673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Clinical Decision Support System (CDSS) integrated into the Provider’s EHR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Provides decision support to the Doctors at the point-of-care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57BD20-9027-4D6E-BD9B-BDE5DA68A528}"/>
              </a:ext>
            </a:extLst>
          </p:cNvPr>
          <p:cNvSpPr txBox="1"/>
          <p:nvPr/>
        </p:nvSpPr>
        <p:spPr>
          <a:xfrm>
            <a:off x="4694663" y="3245769"/>
            <a:ext cx="6845696" cy="3350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Aptos" panose="020B0004020202020204" pitchFamily="34" charset="0"/>
              </a:rPr>
              <a:t>Reduces Diagnostic Errors</a:t>
            </a:r>
            <a:r>
              <a:rPr lang="en-US" dirty="0">
                <a:latin typeface="Aptos" panose="020B0004020202020204" pitchFamily="34" charset="0"/>
              </a:rPr>
              <a:t>: </a:t>
            </a:r>
            <a:r>
              <a:rPr lang="en-US" sz="1600" dirty="0">
                <a:latin typeface="Aptos" panose="020B0004020202020204" pitchFamily="34" charset="0"/>
              </a:rPr>
              <a:t>provides real-time, evidence-based recommendations minimizing the risk of misdiagnosis</a:t>
            </a:r>
            <a:r>
              <a:rPr lang="en-US" dirty="0">
                <a:latin typeface="Aptos" panose="020B00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Aptos" panose="020B0004020202020204" pitchFamily="34" charset="0"/>
              </a:rPr>
              <a:t>Accelerates Treatment Delivery</a:t>
            </a:r>
            <a:r>
              <a:rPr lang="en-US" dirty="0">
                <a:latin typeface="Aptos" panose="020B0004020202020204" pitchFamily="34" charset="0"/>
              </a:rPr>
              <a:t>: </a:t>
            </a:r>
            <a:r>
              <a:rPr lang="en-US" sz="1600" dirty="0">
                <a:latin typeface="Aptos" panose="020B0004020202020204" pitchFamily="34" charset="0"/>
              </a:rPr>
              <a:t>offers immediate suggestions for treatment options based on the latest research and specific patient conditions, significantly reducing the time to treatment initiation.</a:t>
            </a:r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Aptos" panose="020B0004020202020204" pitchFamily="34" charset="0"/>
              </a:rPr>
              <a:t>Manages Data Overload</a:t>
            </a:r>
            <a:r>
              <a:rPr lang="en-US" dirty="0">
                <a:latin typeface="Aptos" panose="020B0004020202020204" pitchFamily="34" charset="0"/>
              </a:rPr>
              <a:t>: </a:t>
            </a:r>
            <a:r>
              <a:rPr lang="en-US" sz="1600" dirty="0">
                <a:latin typeface="Aptos" panose="020B0004020202020204" pitchFamily="34" charset="0"/>
              </a:rPr>
              <a:t>filters and prioritizes the relevant patient information and clinical guidelines, enabling the clinicians to focus on the critical decision-making without getting overwhelmed by the data.</a:t>
            </a:r>
            <a:endParaRPr 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7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2BF9D06-44B3-4C50-89DA-99BC338A58AA}"/>
              </a:ext>
            </a:extLst>
          </p:cNvPr>
          <p:cNvSpPr txBox="1"/>
          <p:nvPr/>
        </p:nvSpPr>
        <p:spPr>
          <a:xfrm>
            <a:off x="423023" y="1039256"/>
            <a:ext cx="3590177" cy="1012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Inter Semi Bold" panose="02000703000000020004" pitchFamily="50" charset="0"/>
                <a:cs typeface="Poppins SemiBold" panose="00000700000000000000" pitchFamily="2" charset="0"/>
              </a:rPr>
              <a:t>What is our Solution?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0B479E-DDBF-4F94-A5AA-AADA7EFF2A5E}"/>
              </a:ext>
            </a:extLst>
          </p:cNvPr>
          <p:cNvSpPr txBox="1"/>
          <p:nvPr/>
        </p:nvSpPr>
        <p:spPr>
          <a:xfrm>
            <a:off x="423023" y="2822471"/>
            <a:ext cx="2726577" cy="72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Inter Semi Bold" panose="02000703000000020004" pitchFamily="50" charset="0"/>
                <a:cs typeface="Poppins" panose="00000500000000000000" pitchFamily="2" charset="0"/>
              </a:rPr>
              <a:t>AI driven</a:t>
            </a:r>
          </a:p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Inter Semi Bold" panose="02000703000000020004" pitchFamily="50" charset="0"/>
                <a:cs typeface="Poppins SemiBold" panose="00000700000000000000" pitchFamily="2" charset="0"/>
              </a:rPr>
              <a:t>Decision Support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160DD2-89B5-BB17-F239-BE17B04D832A}"/>
              </a:ext>
            </a:extLst>
          </p:cNvPr>
          <p:cNvSpPr txBox="1"/>
          <p:nvPr/>
        </p:nvSpPr>
        <p:spPr>
          <a:xfrm>
            <a:off x="4694663" y="1774777"/>
            <a:ext cx="6612673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Clinical Decision Support System (CDSS) integrated into the Provider’s EHR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Provides decision support to the Doctors at the point-of-care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57BD20-9027-4D6E-BD9B-BDE5DA68A528}"/>
              </a:ext>
            </a:extLst>
          </p:cNvPr>
          <p:cNvSpPr txBox="1"/>
          <p:nvPr/>
        </p:nvSpPr>
        <p:spPr>
          <a:xfrm>
            <a:off x="4694663" y="3245769"/>
            <a:ext cx="6845696" cy="3350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Aptos" panose="020B0004020202020204" pitchFamily="34" charset="0"/>
              </a:rPr>
              <a:t>Reduces Diagnostic Errors</a:t>
            </a:r>
            <a:r>
              <a:rPr lang="en-US" dirty="0">
                <a:latin typeface="Aptos" panose="020B0004020202020204" pitchFamily="34" charset="0"/>
              </a:rPr>
              <a:t>: </a:t>
            </a:r>
            <a:r>
              <a:rPr lang="en-US" sz="1600" dirty="0">
                <a:latin typeface="Aptos" panose="020B0004020202020204" pitchFamily="34" charset="0"/>
              </a:rPr>
              <a:t>provides real-time, evidence-based recommendations minimizing the risk of misdiagnosis</a:t>
            </a:r>
            <a:r>
              <a:rPr lang="en-US" dirty="0">
                <a:latin typeface="Aptos" panose="020B00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Aptos" panose="020B0004020202020204" pitchFamily="34" charset="0"/>
              </a:rPr>
              <a:t>Accelerates Treatment Delivery</a:t>
            </a:r>
            <a:r>
              <a:rPr lang="en-US" dirty="0">
                <a:latin typeface="Aptos" panose="020B0004020202020204" pitchFamily="34" charset="0"/>
              </a:rPr>
              <a:t>: </a:t>
            </a:r>
            <a:r>
              <a:rPr lang="en-US" sz="1600" dirty="0">
                <a:latin typeface="Aptos" panose="020B0004020202020204" pitchFamily="34" charset="0"/>
              </a:rPr>
              <a:t>offers immediate suggestions for treatment options based on the latest research and specific patient conditions, significantly reducing the time to treatment initiation.</a:t>
            </a:r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Aptos" panose="020B0004020202020204" pitchFamily="34" charset="0"/>
              </a:rPr>
              <a:t>Manages Data Overload</a:t>
            </a:r>
            <a:r>
              <a:rPr lang="en-US" dirty="0">
                <a:latin typeface="Aptos" panose="020B0004020202020204" pitchFamily="34" charset="0"/>
              </a:rPr>
              <a:t>: </a:t>
            </a:r>
            <a:r>
              <a:rPr lang="en-US" sz="1600" dirty="0">
                <a:latin typeface="Aptos" panose="020B0004020202020204" pitchFamily="34" charset="0"/>
              </a:rPr>
              <a:t>filters and prioritizes the relevant patient information and clinical guidelines, enabling the clinicians to focus on the critical decision-making without getting overwhelmed by the data.</a:t>
            </a:r>
            <a:endParaRPr lang="en-US" dirty="0">
              <a:latin typeface="Aptos" panose="020B0004020202020204" pitchFamily="34" charset="0"/>
            </a:endParaRP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F8DAAB55-A85E-845D-6094-F73ACD646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23" y="4241829"/>
            <a:ext cx="2785937" cy="15769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FFB62D-74A1-7712-2B3C-DE452882D237}"/>
              </a:ext>
            </a:extLst>
          </p:cNvPr>
          <p:cNvSpPr txBox="1"/>
          <p:nvPr/>
        </p:nvSpPr>
        <p:spPr>
          <a:xfrm>
            <a:off x="1409781" y="5924555"/>
            <a:ext cx="75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9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3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BA0C9"/>
      </a:accent1>
      <a:accent2>
        <a:srgbClr val="7CBAA7"/>
      </a:accent2>
      <a:accent3>
        <a:srgbClr val="009785"/>
      </a:accent3>
      <a:accent4>
        <a:srgbClr val="0064FF"/>
      </a:accent4>
      <a:accent5>
        <a:srgbClr val="B0B5AC"/>
      </a:accent5>
      <a:accent6>
        <a:srgbClr val="D5D6D4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1485</Words>
  <Application>Microsoft Macintosh PowerPoint</Application>
  <PresentationFormat>Widescreen</PresentationFormat>
  <Paragraphs>230</Paragraphs>
  <Slides>23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Aptos</vt:lpstr>
      <vt:lpstr>Aptos Display</vt:lpstr>
      <vt:lpstr>Arial</vt:lpstr>
      <vt:lpstr>Calibri</vt:lpstr>
      <vt:lpstr>Inter</vt:lpstr>
      <vt:lpstr>Inter Medium</vt:lpstr>
      <vt:lpstr>Libre Barcode 39 Text</vt:lpstr>
      <vt:lpstr>Noto Sans</vt:lpstr>
      <vt:lpstr>Poppins</vt:lpstr>
      <vt:lpstr>Poppins SemiBold</vt:lpstr>
      <vt:lpstr>Office Theme</vt:lpstr>
      <vt:lpstr>1_Office Theme</vt:lpstr>
      <vt:lpstr>Medical AI as Service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GK Palem</dc:creator>
  <cp:lastModifiedBy>GK Palem</cp:lastModifiedBy>
  <cp:revision>20</cp:revision>
  <dcterms:created xsi:type="dcterms:W3CDTF">2024-04-30T01:24:50Z</dcterms:created>
  <dcterms:modified xsi:type="dcterms:W3CDTF">2024-04-30T14:03:18Z</dcterms:modified>
</cp:coreProperties>
</file>