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8" d="100"/>
          <a:sy n="98" d="100"/>
        </p:scale>
        <p:origin x="36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88c92aef5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88c92aef5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10/7/2023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551983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10/7/2023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186064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10/7/2023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521155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0" y="1085850"/>
            <a:ext cx="5999486" cy="1742531"/>
          </a:xfrm>
        </p:spPr>
        <p:txBody>
          <a:bodyPr/>
          <a:lstStyle>
            <a:lvl1pPr>
              <a:defRPr sz="3600"/>
            </a:lvl1pPr>
          </a:lstStyle>
          <a:p>
            <a:r>
              <a:rPr lang="en-US"/>
              <a:t>Click to edit Master title style</a:t>
            </a:r>
            <a:endParaRPr lang="en-US" dirty="0"/>
          </a:p>
        </p:txBody>
      </p:sp>
      <p:sp>
        <p:nvSpPr>
          <p:cNvPr id="14" name="Text Placeholder 3"/>
          <p:cNvSpPr>
            <a:spLocks noGrp="1"/>
          </p:cNvSpPr>
          <p:nvPr>
            <p:ph type="body" sz="half" idx="13"/>
          </p:nvPr>
        </p:nvSpPr>
        <p:spPr>
          <a:xfrm>
            <a:off x="1447800" y="2828380"/>
            <a:ext cx="5459737" cy="256631"/>
          </a:xfrm>
        </p:spPr>
        <p:txBody>
          <a:bodyPr anchor="t">
            <a:normAutofit/>
          </a:bodyPr>
          <a:lstStyle>
            <a:lvl1pPr marL="0" indent="0">
              <a:buNone/>
              <a:defRPr lang="en-US" sz="1050" b="0" i="0" kern="1200" cap="small" dirty="0">
                <a:solidFill>
                  <a:schemeClr val="accent1">
                    <a:lumMod val="60000"/>
                    <a:lumOff val="4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2" name="TextBox 11"/>
          <p:cNvSpPr txBox="1"/>
          <p:nvPr/>
        </p:nvSpPr>
        <p:spPr>
          <a:xfrm>
            <a:off x="673721" y="728440"/>
            <a:ext cx="601434" cy="1500411"/>
          </a:xfrm>
          <a:prstGeom prst="rect">
            <a:avLst/>
          </a:prstGeom>
          <a:noFill/>
        </p:spPr>
        <p:txBody>
          <a:bodyPr wrap="square" rtlCol="0">
            <a:spAutoFit/>
          </a:bodyPr>
          <a:lstStyle/>
          <a:p>
            <a:pPr algn="r"/>
            <a:r>
              <a:rPr lang="en-US" sz="9150" b="0" i="0" dirty="0">
                <a:solidFill>
                  <a:schemeClr val="accent1">
                    <a:lumMod val="60000"/>
                    <a:lumOff val="40000"/>
                  </a:schemeClr>
                </a:solidFill>
                <a:latin typeface="Arial"/>
                <a:ea typeface="+mj-ea"/>
                <a:cs typeface="+mj-cs"/>
              </a:rPr>
              <a:t>“</a:t>
            </a:r>
          </a:p>
        </p:txBody>
      </p:sp>
      <p:sp>
        <p:nvSpPr>
          <p:cNvPr id="11" name="TextBox 10"/>
          <p:cNvSpPr txBox="1"/>
          <p:nvPr/>
        </p:nvSpPr>
        <p:spPr>
          <a:xfrm>
            <a:off x="6997868" y="1960341"/>
            <a:ext cx="601434" cy="1500411"/>
          </a:xfrm>
          <a:prstGeom prst="rect">
            <a:avLst/>
          </a:prstGeom>
          <a:noFill/>
        </p:spPr>
        <p:txBody>
          <a:bodyPr wrap="square" rtlCol="0">
            <a:spAutoFit/>
          </a:bodyPr>
          <a:lstStyle/>
          <a:p>
            <a:pPr algn="r"/>
            <a:r>
              <a:rPr lang="en-US" sz="915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72371107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4"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10/7/2023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359145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E86839-B9D8-4651-8783-F325ECE74E65}" type="datetimeFigureOut">
              <a:rPr lang="en-US" smtClean="0"/>
              <a:t>10/7/2023</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0778534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484F64-32F6-45C5-931F-ADC1662401D0}" type="datetimeFigureOut">
              <a:rPr lang="en-US" smtClean="0"/>
              <a:t>10/7/2023</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9606436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10/7/2023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4869498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10/7/2023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3474385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893578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10/7/2023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6039552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10/7/2023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0486204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10/7/2023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2606422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10/7/2023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0344995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10/7/2023</a:t>
            </a:fld>
            <a:endParaRPr lang="en-US" dirty="0"/>
          </a:p>
        </p:txBody>
      </p:sp>
      <p:sp>
        <p:nvSpPr>
          <p:cNvPr id="5" name="Footer Placeholder 3"/>
          <p:cNvSpPr>
            <a:spLocks noGrp="1"/>
          </p:cNvSpPr>
          <p:nvPr>
            <p:ph type="ftr" sz="quarter" idx="11"/>
          </p:nvPr>
        </p:nvSpPr>
        <p:spPr/>
        <p:txBody>
          <a:bodyPr/>
          <a:lstStyle/>
          <a:p>
            <a:r>
              <a:rPr lang="en-US"/>
              <a:t>
              </a:t>
            </a:r>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5596466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10/7/2023</a:t>
            </a:fld>
            <a:endParaRPr lang="en-US" dirty="0"/>
          </a:p>
        </p:txBody>
      </p:sp>
      <p:sp>
        <p:nvSpPr>
          <p:cNvPr id="5" name="Footer Placeholder 2"/>
          <p:cNvSpPr>
            <a:spLocks noGrp="1"/>
          </p:cNvSpPr>
          <p:nvPr>
            <p:ph type="ftr" sz="quarter" idx="11"/>
          </p:nvPr>
        </p:nvSpPr>
        <p:spPr/>
        <p:txBody>
          <a:bodyPr/>
          <a:lstStyle/>
          <a:p>
            <a:r>
              <a:rPr lang="en-US"/>
              <a:t>
              </a:t>
            </a:r>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80000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2550797"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6"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76E86A4C-8E40-4F87-A4F0-01A0687C5742}" type="datetimeFigureOut">
              <a:rPr lang="en-US" smtClean="0"/>
              <a:t>10/7/2023</a:t>
            </a:fld>
            <a:endParaRPr lang="en-US" dirty="0"/>
          </a:p>
        </p:txBody>
      </p:sp>
      <p:sp>
        <p:nvSpPr>
          <p:cNvPr id="5" name="Footer Placeholder 5"/>
          <p:cNvSpPr>
            <a:spLocks noGrp="1"/>
          </p:cNvSpPr>
          <p:nvPr>
            <p:ph type="ftr" sz="quarter" idx="11"/>
          </p:nvPr>
        </p:nvSpPr>
        <p:spPr/>
        <p:txBody>
          <a:bodyPr/>
          <a:lstStyle/>
          <a:p>
            <a:r>
              <a:rPr lang="en-US"/>
              <a:t>
              </a:t>
            </a:r>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8743298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10/7/2023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4594838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44"/>
          <a:stretch/>
        </p:blipFill>
        <p:spPr>
          <a:xfrm>
            <a:off x="0" y="2002264"/>
            <a:ext cx="3026752"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6759"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2BE451C3-0FF4-47C4-B829-773ADF60F88C}" type="datetimeFigureOut">
              <a:rPr lang="en-US" smtClean="0"/>
              <a:t>10/7/2023</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r>
              <a:rPr lang="en-US"/>
              <a:t>
              </a:t>
            </a:r>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3998717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56" name="Google Shape;56;p13"/>
          <p:cNvPicPr preferRelativeResize="0"/>
          <p:nvPr/>
        </p:nvPicPr>
        <p:blipFill>
          <a:blip r:embed="rId3">
            <a:alphaModFix/>
          </a:blip>
          <a:stretch>
            <a:fillRect/>
          </a:stretch>
        </p:blipFill>
        <p:spPr>
          <a:xfrm>
            <a:off x="0" y="0"/>
            <a:ext cx="9144003" cy="5143500"/>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4"/>
            <a:ext cx="8520600" cy="3844478"/>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sz="3200" dirty="0">
                <a:latin typeface="Arial" panose="020B0604020202020204" pitchFamily="34" charset="0"/>
                <a:cs typeface="Arial" panose="020B0604020202020204" pitchFamily="34" charset="0"/>
              </a:rPr>
              <a:t>Team Name: FLANKERS</a:t>
            </a:r>
            <a:br>
              <a:rPr lang="en-US" sz="3200" dirty="0">
                <a:latin typeface="Arial" panose="020B0604020202020204" pitchFamily="34" charset="0"/>
                <a:cs typeface="Arial" panose="020B0604020202020204" pitchFamily="34" charset="0"/>
              </a:rPr>
            </a:b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Team Members: Krishna Pandya, </a:t>
            </a:r>
            <a:r>
              <a:rPr lang="en-US" sz="3200" dirty="0" err="1">
                <a:latin typeface="Arial" panose="020B0604020202020204" pitchFamily="34" charset="0"/>
                <a:cs typeface="Arial" panose="020B0604020202020204" pitchFamily="34" charset="0"/>
              </a:rPr>
              <a:t>Hardiksinh</a:t>
            </a:r>
            <a:r>
              <a:rPr lang="en-US" sz="3200" dirty="0">
                <a:latin typeface="Arial" panose="020B0604020202020204" pitchFamily="34" charset="0"/>
                <a:cs typeface="Arial" panose="020B0604020202020204" pitchFamily="34" charset="0"/>
              </a:rPr>
              <a:t> Rathod, Niv Doshi</a:t>
            </a:r>
            <a:br>
              <a:rPr lang="en-US" sz="3200" dirty="0">
                <a:latin typeface="Arial" panose="020B0604020202020204" pitchFamily="34" charset="0"/>
                <a:cs typeface="Arial" panose="020B0604020202020204" pitchFamily="34" charset="0"/>
              </a:rPr>
            </a:b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Problem Statement: Rice Leaf Disease Detection System</a:t>
            </a:r>
            <a:br>
              <a:rPr lang="en-US" sz="3200" dirty="0">
                <a:latin typeface="Arial" panose="020B0604020202020204" pitchFamily="34" charset="0"/>
                <a:cs typeface="Arial" panose="020B0604020202020204" pitchFamily="34" charset="0"/>
              </a:rPr>
            </a:br>
            <a:endParaRPr sz="32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3766-BC71-1190-9400-25D649CB226B}"/>
              </a:ext>
            </a:extLst>
          </p:cNvPr>
          <p:cNvSpPr>
            <a:spLocks noGrp="1"/>
          </p:cNvSpPr>
          <p:nvPr>
            <p:ph type="title"/>
          </p:nvPr>
        </p:nvSpPr>
        <p:spPr/>
        <p:txBody>
          <a:bodyPr>
            <a:noAutofit/>
          </a:bodyPr>
          <a:lstStyle/>
          <a:p>
            <a:r>
              <a:rPr lang="en-US" sz="2800" dirty="0">
                <a:latin typeface="Arial" panose="020B0604020202020204" pitchFamily="34" charset="0"/>
                <a:cs typeface="Arial" panose="020B0604020202020204" pitchFamily="34" charset="0"/>
              </a:rPr>
              <a:t>Brief Idea On Problem Statement:-</a:t>
            </a:r>
            <a:endParaRPr lang="en-IN" sz="28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01623D47-05EF-A9B6-F507-B8C54D3D4922}"/>
              </a:ext>
            </a:extLst>
          </p:cNvPr>
          <p:cNvSpPr>
            <a:spLocks noGrp="1"/>
          </p:cNvSpPr>
          <p:nvPr>
            <p:ph type="body" idx="1"/>
          </p:nvPr>
        </p:nvSpPr>
        <p:spPr/>
        <p:txBody>
          <a:bodyPr>
            <a:normAutofit/>
          </a:bodyPr>
          <a:lstStyle/>
          <a:p>
            <a:pPr marL="114300" indent="0">
              <a:buNone/>
            </a:pPr>
            <a:r>
              <a:rPr lang="en-US" sz="1600" dirty="0">
                <a:latin typeface="Arial" panose="020B0604020202020204" pitchFamily="34" charset="0"/>
                <a:cs typeface="Arial" panose="020B0604020202020204" pitchFamily="34" charset="0"/>
              </a:rPr>
              <a:t>Rice is a staple food crop for billions of people worldwide, and diseases can significantly reduce crop yields and quality. So it is essential to monitor and manage these diseases.</a:t>
            </a:r>
          </a:p>
          <a:p>
            <a:pPr marL="114300" indent="0">
              <a:buNone/>
            </a:pPr>
            <a:endParaRPr lang="en-US" sz="1600" dirty="0">
              <a:latin typeface="Arial" panose="020B0604020202020204" pitchFamily="34" charset="0"/>
              <a:cs typeface="Arial" panose="020B0604020202020204" pitchFamily="34" charset="0"/>
            </a:endParaRPr>
          </a:p>
          <a:p>
            <a:pPr marL="114300" indent="0">
              <a:buNone/>
            </a:pPr>
            <a:r>
              <a:rPr lang="en-US" sz="1600" dirty="0">
                <a:latin typeface="Arial" panose="020B0604020202020204" pitchFamily="34" charset="0"/>
                <a:cs typeface="Arial" panose="020B0604020202020204" pitchFamily="34" charset="0"/>
              </a:rPr>
              <a:t>For that, A Rice Leaf Disease System can be used it is typically refers to a system or platform designed to monitor, diagnose, and manage diseases that affect rice plants.</a:t>
            </a:r>
          </a:p>
          <a:p>
            <a:pPr marL="114300" indent="0">
              <a:buNone/>
            </a:pPr>
            <a:endParaRPr lang="en-US" sz="1600" dirty="0">
              <a:latin typeface="Arial" panose="020B0604020202020204" pitchFamily="34" charset="0"/>
              <a:cs typeface="Arial" panose="020B0604020202020204" pitchFamily="34" charset="0"/>
            </a:endParaRPr>
          </a:p>
          <a:p>
            <a:pPr marL="114300" indent="0">
              <a:buNone/>
            </a:pPr>
            <a:r>
              <a:rPr lang="en-US" sz="1600" b="1" dirty="0">
                <a:latin typeface="Arial" panose="020B0604020202020204" pitchFamily="34" charset="0"/>
                <a:cs typeface="Arial" panose="020B0604020202020204" pitchFamily="34" charset="0"/>
              </a:rPr>
              <a:t>Steps:</a:t>
            </a:r>
          </a:p>
          <a:p>
            <a:pPr marL="114300" indent="0">
              <a:buNone/>
            </a:pPr>
            <a:r>
              <a:rPr lang="en-US" sz="1600" dirty="0">
                <a:latin typeface="Arial" panose="020B0604020202020204" pitchFamily="34" charset="0"/>
                <a:cs typeface="Arial" panose="020B0604020202020204" pitchFamily="34" charset="0"/>
              </a:rPr>
              <a:t>Data Collection</a:t>
            </a:r>
          </a:p>
          <a:p>
            <a:pPr marL="114300" indent="0">
              <a:buNone/>
            </a:pPr>
            <a:r>
              <a:rPr lang="en-US" sz="1600" dirty="0">
                <a:latin typeface="Arial" panose="020B0604020202020204" pitchFamily="34" charset="0"/>
                <a:cs typeface="Arial" panose="020B0604020202020204" pitchFamily="34" charset="0"/>
              </a:rPr>
              <a:t>Image Analysis</a:t>
            </a:r>
          </a:p>
          <a:p>
            <a:pPr marL="114300" indent="0">
              <a:buNone/>
            </a:pPr>
            <a:r>
              <a:rPr lang="en-US" sz="1600" dirty="0">
                <a:latin typeface="Arial" panose="020B0604020202020204" pitchFamily="34" charset="0"/>
                <a:cs typeface="Arial" panose="020B0604020202020204" pitchFamily="34" charset="0"/>
              </a:rPr>
              <a:t>Diagnosis and Identification</a:t>
            </a:r>
          </a:p>
          <a:p>
            <a:pPr marL="114300" indent="0">
              <a:buNone/>
            </a:pPr>
            <a:r>
              <a:rPr lang="en-US" sz="1600" dirty="0">
                <a:latin typeface="Arial" panose="020B0604020202020204" pitchFamily="34" charset="0"/>
                <a:cs typeface="Arial" panose="020B0604020202020204" pitchFamily="34" charset="0"/>
              </a:rPr>
              <a:t>Treatment/Farmer’s Education</a:t>
            </a:r>
          </a:p>
          <a:p>
            <a:pPr marL="114300" indent="0">
              <a:buNone/>
            </a:pPr>
            <a:r>
              <a:rPr lang="en-US" sz="1600" dirty="0">
                <a:latin typeface="Arial" panose="020B0604020202020204" pitchFamily="34" charset="0"/>
                <a:cs typeface="Arial" panose="020B0604020202020204" pitchFamily="34" charset="0"/>
              </a:rPr>
              <a:t>Data Sharing and Reporting</a:t>
            </a:r>
          </a:p>
          <a:p>
            <a:pPr marL="114300" indent="0">
              <a:buNone/>
            </a:pPr>
            <a:r>
              <a:rPr lang="en-US" sz="1600" dirty="0">
                <a:latin typeface="Arial" panose="020B0604020202020204" pitchFamily="34" charset="0"/>
                <a:cs typeface="Arial" panose="020B0604020202020204" pitchFamily="34" charset="0"/>
              </a:rPr>
              <a:t>Remote Monitoring</a:t>
            </a:r>
          </a:p>
        </p:txBody>
      </p:sp>
    </p:spTree>
    <p:extLst>
      <p:ext uri="{BB962C8B-B14F-4D97-AF65-F5344CB8AC3E}">
        <p14:creationId xmlns:p14="http://schemas.microsoft.com/office/powerpoint/2010/main" val="242137460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4EEAB6B-53F5-1ADC-DFCD-2E02AA343B5A}"/>
              </a:ext>
            </a:extLst>
          </p:cNvPr>
          <p:cNvSpPr>
            <a:spLocks noGrp="1"/>
          </p:cNvSpPr>
          <p:nvPr>
            <p:ph type="body" idx="1"/>
          </p:nvPr>
        </p:nvSpPr>
        <p:spPr>
          <a:xfrm>
            <a:off x="311700" y="321602"/>
            <a:ext cx="8520600" cy="4500295"/>
          </a:xfrm>
        </p:spPr>
        <p:txBody>
          <a:bodyPr>
            <a:normAutofit/>
          </a:bodyPr>
          <a:lstStyle/>
          <a:p>
            <a:pPr marL="114300" indent="0">
              <a:buNone/>
            </a:pPr>
            <a:r>
              <a:rPr lang="en-US" sz="1600" b="1" dirty="0">
                <a:latin typeface="Arial" panose="020B0604020202020204" pitchFamily="34" charset="0"/>
                <a:cs typeface="Arial" panose="020B0604020202020204" pitchFamily="34" charset="0"/>
              </a:rPr>
              <a:t>Technologies and Dataset Used:-</a:t>
            </a:r>
          </a:p>
          <a:p>
            <a:pPr marL="114300" indent="0">
              <a:buNone/>
            </a:pPr>
            <a:endParaRPr lang="en-US" sz="1600" b="1" dirty="0">
              <a:latin typeface="Arial" panose="020B0604020202020204" pitchFamily="34" charset="0"/>
              <a:cs typeface="Arial" panose="020B0604020202020204" pitchFamily="34" charset="0"/>
            </a:endParaRPr>
          </a:p>
          <a:p>
            <a:pPr marL="114300" indent="0">
              <a:buNone/>
            </a:pPr>
            <a:r>
              <a:rPr lang="en-US" sz="1600" dirty="0">
                <a:latin typeface="Arial" panose="020B0604020202020204" pitchFamily="34" charset="0"/>
                <a:cs typeface="Arial" panose="020B0604020202020204" pitchFamily="34" charset="0"/>
              </a:rPr>
              <a:t>A Rice Leaf Disease Dataset, integrated with </a:t>
            </a:r>
            <a:r>
              <a:rPr lang="en-US" sz="1600" dirty="0" err="1">
                <a:latin typeface="Arial" panose="020B0604020202020204" pitchFamily="34" charset="0"/>
                <a:cs typeface="Arial" panose="020B0604020202020204" pitchFamily="34" charset="0"/>
              </a:rPr>
              <a:t>PyTorch</a:t>
            </a:r>
            <a:r>
              <a:rPr lang="en-US" sz="1600" dirty="0">
                <a:latin typeface="Arial" panose="020B0604020202020204" pitchFamily="34" charset="0"/>
                <a:cs typeface="Arial" panose="020B0604020202020204" pitchFamily="34" charset="0"/>
              </a:rPr>
              <a:t> and </a:t>
            </a:r>
            <a:r>
              <a:rPr lang="en-US" sz="1600" dirty="0" err="1">
                <a:latin typeface="Arial" panose="020B0604020202020204" pitchFamily="34" charset="0"/>
                <a:cs typeface="Arial" panose="020B0604020202020204" pitchFamily="34" charset="0"/>
              </a:rPr>
              <a:t>Tensorflow</a:t>
            </a:r>
            <a:r>
              <a:rPr lang="en-US" sz="1600" dirty="0">
                <a:latin typeface="Arial" panose="020B0604020202020204" pitchFamily="34" charset="0"/>
                <a:cs typeface="Arial" panose="020B0604020202020204" pitchFamily="34" charset="0"/>
              </a:rPr>
              <a:t> using the MONAI library to construct effective deep learning models for disease detection. Additionally, a user interface driven by </a:t>
            </a:r>
            <a:r>
              <a:rPr lang="en-US" sz="1600" dirty="0" err="1">
                <a:latin typeface="Arial" panose="020B0604020202020204" pitchFamily="34" charset="0"/>
                <a:cs typeface="Arial" panose="020B0604020202020204" pitchFamily="34" charset="0"/>
              </a:rPr>
              <a:t>Streamlit</a:t>
            </a:r>
            <a:r>
              <a:rPr lang="en-US" sz="1600" dirty="0">
                <a:latin typeface="Arial" panose="020B0604020202020204" pitchFamily="34" charset="0"/>
                <a:cs typeface="Arial" panose="020B0604020202020204" pitchFamily="34" charset="0"/>
              </a:rPr>
              <a:t> makes data exploration and model deployment more convenient. We have also used Explainable AI (XAI). </a:t>
            </a:r>
          </a:p>
          <a:p>
            <a:pPr marL="114300" indent="0">
              <a:buNone/>
            </a:pPr>
            <a:endParaRPr lang="en-US" sz="1600" dirty="0">
              <a:latin typeface="Arial" panose="020B0604020202020204" pitchFamily="34" charset="0"/>
              <a:cs typeface="Arial" panose="020B0604020202020204" pitchFamily="34" charset="0"/>
            </a:endParaRPr>
          </a:p>
          <a:p>
            <a:pPr marL="114300" indent="0">
              <a:buNone/>
            </a:pPr>
            <a:r>
              <a:rPr lang="en-US" sz="1600" dirty="0">
                <a:latin typeface="Arial" panose="020B0604020202020204" pitchFamily="34" charset="0"/>
                <a:cs typeface="Arial" panose="020B0604020202020204" pitchFamily="34" charset="0"/>
              </a:rPr>
              <a:t>The use of Explainable Artificial Intelligence (XAI) techniques in the Rice Leaf Disease Detection System can enhance its transparency and interpretability. By incorporating XAI, farmers and other users can gain insights into why a particular decision or diagnosis was made by the AI model, fostering trust and allowing for informed decision-making in crop management. This transparency is especially important in agricultural contexts, where practical and actionable insights are crucial for ensuring food security and sustainable farming practices.</a:t>
            </a:r>
          </a:p>
          <a:p>
            <a:pPr marL="114300" indent="0">
              <a:buNone/>
            </a:pPr>
            <a:endParaRPr lang="en-US" sz="1600" dirty="0">
              <a:latin typeface="Arial" panose="020B0604020202020204" pitchFamily="34" charset="0"/>
              <a:cs typeface="Arial" panose="020B0604020202020204" pitchFamily="34" charset="0"/>
            </a:endParaRPr>
          </a:p>
          <a:p>
            <a:pPr marL="114300" indent="0">
              <a:buNone/>
            </a:pPr>
            <a:endParaRPr lang="en-US" sz="1600" dirty="0">
              <a:latin typeface="Arial" panose="020B0604020202020204" pitchFamily="34" charset="0"/>
              <a:cs typeface="Arial" panose="020B0604020202020204" pitchFamily="34" charset="0"/>
            </a:endParaRPr>
          </a:p>
          <a:p>
            <a:pPr marL="114300" indent="0">
              <a:buNone/>
            </a:pPr>
            <a:endParaRPr lang="en-US" sz="1600" dirty="0">
              <a:latin typeface="Arial" panose="020B0604020202020204" pitchFamily="34" charset="0"/>
              <a:cs typeface="Arial" panose="020B0604020202020204" pitchFamily="34" charset="0"/>
            </a:endParaRPr>
          </a:p>
          <a:p>
            <a:pPr marL="114300" indent="0">
              <a:buNone/>
            </a:pP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742555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84297-DC7F-F0AD-C153-4909E4554215}"/>
              </a:ext>
            </a:extLst>
          </p:cNvPr>
          <p:cNvSpPr>
            <a:spLocks noGrp="1"/>
          </p:cNvSpPr>
          <p:nvPr>
            <p:ph type="title"/>
          </p:nvPr>
        </p:nvSpPr>
        <p:spPr/>
        <p:txBody>
          <a:bodyPr>
            <a:normAutofit fontScale="90000"/>
          </a:bodyPr>
          <a:lstStyle/>
          <a:p>
            <a:r>
              <a:rPr lang="en-IN" dirty="0">
                <a:latin typeface="Arial" panose="020B0604020202020204" pitchFamily="34" charset="0"/>
                <a:cs typeface="Arial" panose="020B0604020202020204" pitchFamily="34" charset="0"/>
              </a:rPr>
              <a:t>How it will work:-</a:t>
            </a:r>
          </a:p>
        </p:txBody>
      </p:sp>
      <p:sp>
        <p:nvSpPr>
          <p:cNvPr id="3" name="Text Placeholder 2">
            <a:extLst>
              <a:ext uri="{FF2B5EF4-FFF2-40B4-BE49-F238E27FC236}">
                <a16:creationId xmlns:a16="http://schemas.microsoft.com/office/drawing/2014/main" id="{95A4133E-F98A-BCB5-5E76-0DA412439787}"/>
              </a:ext>
            </a:extLst>
          </p:cNvPr>
          <p:cNvSpPr>
            <a:spLocks noGrp="1"/>
          </p:cNvSpPr>
          <p:nvPr>
            <p:ph type="body" idx="1"/>
          </p:nvPr>
        </p:nvSpPr>
        <p:spPr/>
        <p:txBody>
          <a:bodyPr>
            <a:normAutofit/>
          </a:bodyPr>
          <a:lstStyle/>
          <a:p>
            <a:pPr marL="114300" indent="0">
              <a:buNone/>
            </a:pPr>
            <a:r>
              <a:rPr lang="en-US" sz="1600" dirty="0">
                <a:latin typeface="Arial" panose="020B0604020202020204" pitchFamily="34" charset="0"/>
                <a:cs typeface="Arial" panose="020B0604020202020204" pitchFamily="34" charset="0"/>
              </a:rPr>
              <a:t>The model will undergo training using a specified dataset and subsequently generate results in the form of accuracy metrics, graphical representations, and a comprehensive report to illustrate its performance and findings.</a:t>
            </a:r>
          </a:p>
          <a:p>
            <a:pPr marL="114300" indent="0">
              <a:buNone/>
            </a:pPr>
            <a:endParaRPr lang="en-US" sz="1600" dirty="0">
              <a:latin typeface="Arial" panose="020B0604020202020204" pitchFamily="34" charset="0"/>
              <a:cs typeface="Arial" panose="020B0604020202020204" pitchFamily="34" charset="0"/>
            </a:endParaRPr>
          </a:p>
          <a:p>
            <a:pPr marL="114300" indent="0">
              <a:buNone/>
            </a:pPr>
            <a:r>
              <a:rPr lang="en-US" sz="1600" dirty="0">
                <a:latin typeface="Arial" panose="020B0604020202020204" pitchFamily="34" charset="0"/>
                <a:cs typeface="Arial" panose="020B0604020202020204" pitchFamily="34" charset="0"/>
              </a:rPr>
              <a:t>We've developed an intuitive website designed with our clients in mind, ensuring effortless access to our powerful rice leaf disease detection model. With a simple image upload of a rice leaf, our users can swiftly obtain accurate results, streamlining their experience and providing invaluable insights for crop health management.</a:t>
            </a:r>
          </a:p>
          <a:p>
            <a:pPr marL="114300" indent="0">
              <a:buNone/>
            </a:pPr>
            <a:endParaRPr lang="en-US" sz="1600" dirty="0">
              <a:latin typeface="Arial" panose="020B0604020202020204" pitchFamily="34" charset="0"/>
              <a:cs typeface="Arial" panose="020B0604020202020204" pitchFamily="34" charset="0"/>
            </a:endParaRPr>
          </a:p>
          <a:p>
            <a:pPr marL="114300" indent="0">
              <a:buNone/>
            </a:pPr>
            <a:r>
              <a:rPr lang="en-US" sz="1600" dirty="0">
                <a:latin typeface="Arial" panose="020B0604020202020204" pitchFamily="34" charset="0"/>
                <a:cs typeface="Arial" panose="020B0604020202020204" pitchFamily="34" charset="0"/>
              </a:rPr>
              <a:t>We'll create a strong database with past information about rice leaf diseases. This will help our system diagnose diseases correctly and give farmers specific advice on how to protect their rice plants. This use of historical data will ensure that rice farming remains strong and environmentally friendly in the long run.  </a:t>
            </a:r>
          </a:p>
          <a:p>
            <a:pPr marL="114300" indent="0">
              <a:buNone/>
            </a:pPr>
            <a:endParaRPr lang="en-US" sz="1600" dirty="0">
              <a:latin typeface="Arial" panose="020B0604020202020204" pitchFamily="34" charset="0"/>
              <a:cs typeface="Arial" panose="020B0604020202020204" pitchFamily="34" charset="0"/>
            </a:endParaRPr>
          </a:p>
          <a:p>
            <a:pPr marL="114300" indent="0">
              <a:buNone/>
            </a:pPr>
            <a:endParaRPr lang="en-US" sz="1600" dirty="0">
              <a:latin typeface="Arial" panose="020B0604020202020204" pitchFamily="34" charset="0"/>
              <a:cs typeface="Arial" panose="020B0604020202020204" pitchFamily="34" charset="0"/>
            </a:endParaRPr>
          </a:p>
          <a:p>
            <a:pPr marL="114300" indent="0">
              <a:buNone/>
            </a:pP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575675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32C92-49F6-6F79-8FC8-6D8974228E9C}"/>
              </a:ext>
            </a:extLst>
          </p:cNvPr>
          <p:cNvSpPr>
            <a:spLocks noGrp="1"/>
          </p:cNvSpPr>
          <p:nvPr>
            <p:ph type="title"/>
          </p:nvPr>
        </p:nvSpPr>
        <p:spPr/>
        <p:txBody>
          <a:bodyPr>
            <a:normAutofit fontScale="90000"/>
          </a:bodyPr>
          <a:lstStyle/>
          <a:p>
            <a:r>
              <a:rPr lang="en-IN" dirty="0">
                <a:latin typeface="Arial" panose="020B0604020202020204" pitchFamily="34" charset="0"/>
                <a:cs typeface="Arial" panose="020B0604020202020204" pitchFamily="34" charset="0"/>
              </a:rPr>
              <a:t>Customers:-</a:t>
            </a:r>
          </a:p>
        </p:txBody>
      </p:sp>
      <p:sp>
        <p:nvSpPr>
          <p:cNvPr id="3" name="Text Placeholder 2">
            <a:extLst>
              <a:ext uri="{FF2B5EF4-FFF2-40B4-BE49-F238E27FC236}">
                <a16:creationId xmlns:a16="http://schemas.microsoft.com/office/drawing/2014/main" id="{E2CC43F1-E9A2-4AF0-4634-95137873931C}"/>
              </a:ext>
            </a:extLst>
          </p:cNvPr>
          <p:cNvSpPr>
            <a:spLocks noGrp="1"/>
          </p:cNvSpPr>
          <p:nvPr>
            <p:ph type="body" idx="1"/>
          </p:nvPr>
        </p:nvSpPr>
        <p:spPr/>
        <p:txBody>
          <a:bodyPr>
            <a:normAutofit/>
          </a:bodyPr>
          <a:lstStyle/>
          <a:p>
            <a:r>
              <a:rPr lang="en-US" sz="1600" dirty="0">
                <a:latin typeface="Arial" panose="020B0604020202020204" pitchFamily="34" charset="0"/>
                <a:cs typeface="Arial" panose="020B0604020202020204" pitchFamily="34" charset="0"/>
              </a:rPr>
              <a:t>Farmers</a:t>
            </a:r>
          </a:p>
          <a:p>
            <a:r>
              <a:rPr lang="en-US" sz="1600" dirty="0">
                <a:latin typeface="Arial" panose="020B0604020202020204" pitchFamily="34" charset="0"/>
                <a:cs typeface="Arial" panose="020B0604020202020204" pitchFamily="34" charset="0"/>
              </a:rPr>
              <a:t>Agricultural Extension Services</a:t>
            </a:r>
          </a:p>
          <a:p>
            <a:r>
              <a:rPr lang="en-US" sz="1600" dirty="0">
                <a:latin typeface="Arial" panose="020B0604020202020204" pitchFamily="34" charset="0"/>
                <a:cs typeface="Arial" panose="020B0604020202020204" pitchFamily="34" charset="0"/>
              </a:rPr>
              <a:t>Agricultural Cooperatives</a:t>
            </a:r>
          </a:p>
          <a:p>
            <a:r>
              <a:rPr lang="en-US" sz="1600" dirty="0">
                <a:latin typeface="Arial" panose="020B0604020202020204" pitchFamily="34" charset="0"/>
                <a:cs typeface="Arial" panose="020B0604020202020204" pitchFamily="34" charset="0"/>
              </a:rPr>
              <a:t>Government Agricultural Departments</a:t>
            </a:r>
          </a:p>
          <a:p>
            <a:r>
              <a:rPr lang="en-US" sz="1600" dirty="0">
                <a:latin typeface="Arial" panose="020B0604020202020204" pitchFamily="34" charset="0"/>
                <a:cs typeface="Arial" panose="020B0604020202020204" pitchFamily="34" charset="0"/>
              </a:rPr>
              <a:t>Agricultural Technology Companies</a:t>
            </a:r>
          </a:p>
          <a:p>
            <a:r>
              <a:rPr lang="en-US" sz="1600" dirty="0">
                <a:latin typeface="Arial" panose="020B0604020202020204" pitchFamily="34" charset="0"/>
                <a:cs typeface="Arial" panose="020B0604020202020204" pitchFamily="34" charset="0"/>
              </a:rPr>
              <a:t>Research Institutions</a:t>
            </a:r>
          </a:p>
          <a:p>
            <a:r>
              <a:rPr lang="en-US" sz="1600" dirty="0">
                <a:latin typeface="Arial" panose="020B0604020202020204" pitchFamily="34" charset="0"/>
                <a:cs typeface="Arial" panose="020B0604020202020204" pitchFamily="34" charset="0"/>
              </a:rPr>
              <a:t>Non-Governmental Organizations (NGOs)</a:t>
            </a:r>
          </a:p>
          <a:p>
            <a:r>
              <a:rPr lang="en-US" sz="1600" dirty="0">
                <a:latin typeface="Arial" panose="020B0604020202020204" pitchFamily="34" charset="0"/>
                <a:cs typeface="Arial" panose="020B0604020202020204" pitchFamily="34" charset="0"/>
              </a:rPr>
              <a:t>Crop Insurance Providers Food Processing and Distribution Companies</a:t>
            </a:r>
          </a:p>
          <a:p>
            <a:r>
              <a:rPr lang="en-US" sz="1600" dirty="0">
                <a:latin typeface="Arial" panose="020B0604020202020204" pitchFamily="34" charset="0"/>
                <a:cs typeface="Arial" panose="020B0604020202020204" pitchFamily="34" charset="0"/>
              </a:rPr>
              <a:t>Environmental Agencies</a:t>
            </a:r>
          </a:p>
          <a:p>
            <a:r>
              <a:rPr lang="en-US" sz="1600" dirty="0">
                <a:latin typeface="Arial" panose="020B0604020202020204" pitchFamily="34" charset="0"/>
                <a:cs typeface="Arial" panose="020B0604020202020204" pitchFamily="34" charset="0"/>
              </a:rPr>
              <a:t>International Organizations</a:t>
            </a:r>
          </a:p>
        </p:txBody>
      </p:sp>
    </p:spTree>
    <p:extLst>
      <p:ext uri="{BB962C8B-B14F-4D97-AF65-F5344CB8AC3E}">
        <p14:creationId xmlns:p14="http://schemas.microsoft.com/office/powerpoint/2010/main" val="213879144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89D94-B767-F904-1D78-4F639B043E7C}"/>
              </a:ext>
            </a:extLst>
          </p:cNvPr>
          <p:cNvSpPr>
            <a:spLocks noGrp="1"/>
          </p:cNvSpPr>
          <p:nvPr>
            <p:ph type="title"/>
          </p:nvPr>
        </p:nvSpPr>
        <p:spPr/>
        <p:txBody>
          <a:bodyPr>
            <a:normAutofit fontScale="90000"/>
          </a:bodyPr>
          <a:lstStyle/>
          <a:p>
            <a:r>
              <a:rPr lang="en-IN" dirty="0">
                <a:latin typeface="Arial" panose="020B0604020202020204" pitchFamily="34" charset="0"/>
                <a:cs typeface="Arial" panose="020B0604020202020204" pitchFamily="34" charset="0"/>
              </a:rPr>
              <a:t>Future Innovations:-</a:t>
            </a:r>
          </a:p>
        </p:txBody>
      </p:sp>
      <p:sp>
        <p:nvSpPr>
          <p:cNvPr id="3" name="Text Placeholder 2">
            <a:extLst>
              <a:ext uri="{FF2B5EF4-FFF2-40B4-BE49-F238E27FC236}">
                <a16:creationId xmlns:a16="http://schemas.microsoft.com/office/drawing/2014/main" id="{9C6B73A2-D124-6410-7A9D-06AC50BD2C6D}"/>
              </a:ext>
            </a:extLst>
          </p:cNvPr>
          <p:cNvSpPr>
            <a:spLocks noGrp="1"/>
          </p:cNvSpPr>
          <p:nvPr>
            <p:ph type="body" idx="1"/>
          </p:nvPr>
        </p:nvSpPr>
        <p:spPr/>
        <p:txBody>
          <a:bodyPr>
            <a:normAutofit/>
          </a:bodyPr>
          <a:lstStyle/>
          <a:p>
            <a:pPr marL="114300" indent="0">
              <a:buNone/>
            </a:pPr>
            <a:endParaRPr lang="en-US" sz="1600" dirty="0">
              <a:latin typeface="Arial" panose="020B0604020202020204" pitchFamily="34" charset="0"/>
              <a:cs typeface="Arial" panose="020B0604020202020204" pitchFamily="34" charset="0"/>
            </a:endParaRPr>
          </a:p>
          <a:p>
            <a:pPr marL="114300" indent="0">
              <a:buNone/>
            </a:pPr>
            <a:r>
              <a:rPr lang="en-US" sz="1600" dirty="0">
                <a:latin typeface="Arial" panose="020B0604020202020204" pitchFamily="34" charset="0"/>
                <a:cs typeface="Arial" panose="020B0604020202020204" pitchFamily="34" charset="0"/>
              </a:rPr>
              <a:t>This project is versatile and not limited to rice leaf diseases; it can be adapted for various leaf and plant diseases as well. Furthermore, we can enhance the system's capabilities by integrating IoT devices, such as sensors, to capture images and make predictions, expanding its scope and utility in agriculture.</a:t>
            </a:r>
          </a:p>
          <a:p>
            <a:pPr marL="114300" indent="0">
              <a:buNone/>
            </a:pPr>
            <a:endParaRPr lang="en-US" sz="1600" dirty="0">
              <a:latin typeface="Arial" panose="020B0604020202020204" pitchFamily="34" charset="0"/>
              <a:cs typeface="Arial" panose="020B0604020202020204" pitchFamily="34" charset="0"/>
            </a:endParaRPr>
          </a:p>
          <a:p>
            <a:pPr marL="114300" indent="0" algn="ctr">
              <a:buNone/>
            </a:pP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390963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7B2F6-0D8F-F9F3-B48A-5F042EF54728}"/>
              </a:ext>
            </a:extLst>
          </p:cNvPr>
          <p:cNvSpPr>
            <a:spLocks noGrp="1"/>
          </p:cNvSpPr>
          <p:nvPr>
            <p:ph type="title"/>
          </p:nvPr>
        </p:nvSpPr>
        <p:spPr>
          <a:xfrm>
            <a:off x="311700" y="1748532"/>
            <a:ext cx="8520600" cy="572700"/>
          </a:xfrm>
        </p:spPr>
        <p:txBody>
          <a:bodyPr>
            <a:noAutofit/>
          </a:bodyPr>
          <a:lstStyle/>
          <a:p>
            <a:pPr algn="ctr"/>
            <a:r>
              <a:rPr lang="en-IN" sz="66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1087214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339</TotalTime>
  <Words>503</Words>
  <Application>Microsoft Office PowerPoint</Application>
  <PresentationFormat>On-screen Show (16:9)</PresentationFormat>
  <Paragraphs>42</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PowerPoint Presentation</vt:lpstr>
      <vt:lpstr>Team Name: FLANKERS  Team Members: Krishna Pandya, Hardiksinh Rathod, Niv Doshi  Problem Statement: Rice Leaf Disease Detection System </vt:lpstr>
      <vt:lpstr>Brief Idea On Problem Statement:-</vt:lpstr>
      <vt:lpstr>PowerPoint Presentation</vt:lpstr>
      <vt:lpstr>How it will work:-</vt:lpstr>
      <vt:lpstr>Customers:-</vt:lpstr>
      <vt:lpstr>Future Innovations:-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KrishnaPandya</cp:lastModifiedBy>
  <cp:revision>37</cp:revision>
  <dcterms:modified xsi:type="dcterms:W3CDTF">2023-10-07T03:46:46Z</dcterms:modified>
</cp:coreProperties>
</file>