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7" r:id="rId6"/>
    <p:sldId id="269" r:id="rId7"/>
    <p:sldId id="274" r:id="rId8"/>
    <p:sldId id="261" r:id="rId9"/>
    <p:sldId id="264" r:id="rId10"/>
    <p:sldId id="276" r:id="rId11"/>
    <p:sldId id="265" r:id="rId12"/>
    <p:sldId id="275" r:id="rId13"/>
    <p:sldId id="266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0067B4"/>
    <a:srgbClr val="0065B0"/>
    <a:srgbClr val="0062AC"/>
    <a:srgbClr val="FB0373"/>
    <a:srgbClr val="FF018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F73D1-9CD1-4D1E-8CAF-FD32BEE32033}" v="21" dt="2025-03-20T04:35:34.7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0" autoAdjust="0"/>
    <p:restoredTop sz="92005" autoAdjust="0"/>
  </p:normalViewPr>
  <p:slideViewPr>
    <p:cSldViewPr>
      <p:cViewPr varScale="1">
        <p:scale>
          <a:sx n="51" d="100"/>
          <a:sy n="51" d="100"/>
        </p:scale>
        <p:origin x="30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Patil" userId="9513150cda545443" providerId="LiveId" clId="{794F73D1-9CD1-4D1E-8CAF-FD32BEE32033}"/>
    <pc:docChg chg="custSel modSld modMainMaster">
      <pc:chgData name="Krishna Patil" userId="9513150cda545443" providerId="LiveId" clId="{794F73D1-9CD1-4D1E-8CAF-FD32BEE32033}" dt="2025-03-20T04:35:34.789" v="270"/>
      <pc:docMkLst>
        <pc:docMk/>
      </pc:docMkLst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56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57"/>
        </pc:sldMkLst>
      </pc:sldChg>
      <pc:sldChg chg="modTransition">
        <pc:chgData name="Krishna Patil" userId="9513150cda545443" providerId="LiveId" clId="{794F73D1-9CD1-4D1E-8CAF-FD32BEE32033}" dt="2025-03-20T04:35:34.789" v="270"/>
        <pc:sldMkLst>
          <pc:docMk/>
          <pc:sldMk cId="0" sldId="258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60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61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64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65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66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3958935079" sldId="267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69"/>
        </pc:sldMkLst>
      </pc:sldChg>
      <pc:sldChg chg="addSp delSp modSp mod modTransition">
        <pc:chgData name="Krishna Patil" userId="9513150cda545443" providerId="LiveId" clId="{794F73D1-9CD1-4D1E-8CAF-FD32BEE32033}" dt="2025-03-20T04:11:13.420" v="269"/>
        <pc:sldMkLst>
          <pc:docMk/>
          <pc:sldMk cId="256950054" sldId="274"/>
        </pc:sldMkLst>
        <pc:spChg chg="mod">
          <ac:chgData name="Krishna Patil" userId="9513150cda545443" providerId="LiveId" clId="{794F73D1-9CD1-4D1E-8CAF-FD32BEE32033}" dt="2025-03-20T04:05:48.054" v="250" actId="1076"/>
          <ac:spMkLst>
            <pc:docMk/>
            <pc:sldMk cId="256950054" sldId="274"/>
            <ac:spMk id="7" creationId="{15D47FC5-30E2-B21D-AC7A-5BED8028254A}"/>
          </ac:spMkLst>
        </pc:spChg>
        <pc:spChg chg="mod">
          <ac:chgData name="Krishna Patil" userId="9513150cda545443" providerId="LiveId" clId="{794F73D1-9CD1-4D1E-8CAF-FD32BEE32033}" dt="2025-03-20T04:05:43.310" v="249" actId="1076"/>
          <ac:spMkLst>
            <pc:docMk/>
            <pc:sldMk cId="256950054" sldId="274"/>
            <ac:spMk id="1048600" creationId="{130DF9B2-3067-E964-5609-A84AF944AE0F}"/>
          </ac:spMkLst>
        </pc:spChg>
        <pc:picChg chg="add mod">
          <ac:chgData name="Krishna Patil" userId="9513150cda545443" providerId="LiveId" clId="{794F73D1-9CD1-4D1E-8CAF-FD32BEE32033}" dt="2025-03-20T04:03:03.502" v="215" actId="1076"/>
          <ac:picMkLst>
            <pc:docMk/>
            <pc:sldMk cId="256950054" sldId="274"/>
            <ac:picMk id="3" creationId="{38AF5AA5-564B-E953-25B1-66E61575F00B}"/>
          </ac:picMkLst>
        </pc:picChg>
        <pc:picChg chg="del">
          <ac:chgData name="Krishna Patil" userId="9513150cda545443" providerId="LiveId" clId="{794F73D1-9CD1-4D1E-8CAF-FD32BEE32033}" dt="2025-03-20T04:00:50.227" v="0" actId="478"/>
          <ac:picMkLst>
            <pc:docMk/>
            <pc:sldMk cId="256950054" sldId="274"/>
            <ac:picMk id="4" creationId="{68A0A834-3BFD-2F9F-40A9-970CFAF16CDB}"/>
          </ac:picMkLst>
        </pc:picChg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2914699512" sldId="275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3972199518" sldId="276"/>
        </pc:sldMkLst>
      </pc:sldChg>
      <pc:sldMasterChg chg="modTransition modSldLayout">
        <pc:chgData name="Krishna Patil" userId="9513150cda545443" providerId="LiveId" clId="{794F73D1-9CD1-4D1E-8CAF-FD32BEE32033}" dt="2025-03-20T04:11:13.420" v="269"/>
        <pc:sldMasterMkLst>
          <pc:docMk/>
          <pc:sldMasterMk cId="0" sldId="2147483648"/>
        </pc:sldMasterMkLst>
        <pc:sldLayoutChg chg="modTransition">
          <pc:chgData name="Krishna Patil" userId="9513150cda545443" providerId="LiveId" clId="{794F73D1-9CD1-4D1E-8CAF-FD32BEE32033}" dt="2025-03-20T04:11:13.420" v="26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Krishna Patil" userId="9513150cda545443" providerId="LiveId" clId="{794F73D1-9CD1-4D1E-8CAF-FD32BEE32033}" dt="2025-03-20T04:11:13.420" v="269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Krishna Patil" userId="9513150cda545443" providerId="LiveId" clId="{794F73D1-9CD1-4D1E-8CAF-FD32BEE32033}" dt="2025-03-20T04:11:13.420" v="269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Krishna Patil" userId="9513150cda545443" providerId="LiveId" clId="{794F73D1-9CD1-4D1E-8CAF-FD32BEE32033}" dt="2025-03-20T04:11:13.420" v="269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Krishna Patil" userId="9513150cda545443" providerId="LiveId" clId="{794F73D1-9CD1-4D1E-8CAF-FD32BEE32033}" dt="2025-03-20T04:11:13.420" v="269"/>
          <pc:sldLayoutMkLst>
            <pc:docMk/>
            <pc:sldMasterMk cId="0" sldId="2147483648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711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71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3/20/2025</a:t>
            </a:fld>
            <a:endParaRPr lang="en-US"/>
          </a:p>
        </p:txBody>
      </p:sp>
      <p:sp>
        <p:nvSpPr>
          <p:cNvPr id="104871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3/20/2025</a:t>
            </a:fld>
            <a:endParaRPr lang="en-US"/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bg object 16"/>
          <p:cNvSpPr/>
          <p:nvPr/>
        </p:nvSpPr>
        <p:spPr>
          <a:xfrm>
            <a:off x="529158" y="11"/>
            <a:ext cx="17230090" cy="2981960"/>
          </a:xfrm>
          <a:custGeom>
            <a:avLst/>
            <a:gdLst/>
            <a:ahLst/>
            <a:cxnLst/>
            <a:rect l="l" t="t" r="r" b="b"/>
            <a:pathLst>
              <a:path w="17230090" h="2981960">
                <a:moveTo>
                  <a:pt x="17229671" y="1850491"/>
                </a:moveTo>
                <a:lnTo>
                  <a:pt x="16395434" y="847534"/>
                </a:lnTo>
                <a:lnTo>
                  <a:pt x="9893668" y="847534"/>
                </a:lnTo>
                <a:lnTo>
                  <a:pt x="10401617" y="0"/>
                </a:lnTo>
                <a:lnTo>
                  <a:pt x="6828053" y="0"/>
                </a:lnTo>
                <a:lnTo>
                  <a:pt x="7335990" y="847534"/>
                </a:lnTo>
                <a:lnTo>
                  <a:pt x="834250" y="847534"/>
                </a:lnTo>
                <a:lnTo>
                  <a:pt x="0" y="1850491"/>
                </a:lnTo>
                <a:lnTo>
                  <a:pt x="834250" y="2853436"/>
                </a:lnTo>
                <a:lnTo>
                  <a:pt x="8538172" y="2853436"/>
                </a:lnTo>
                <a:lnTo>
                  <a:pt x="8614829" y="2981337"/>
                </a:lnTo>
                <a:lnTo>
                  <a:pt x="8691474" y="2853436"/>
                </a:lnTo>
                <a:lnTo>
                  <a:pt x="16395434" y="2853436"/>
                </a:lnTo>
                <a:lnTo>
                  <a:pt x="17229671" y="1850491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0" name="bg object 17"/>
          <p:cNvSpPr/>
          <p:nvPr/>
        </p:nvSpPr>
        <p:spPr>
          <a:xfrm>
            <a:off x="7680832" y="0"/>
            <a:ext cx="2926715" cy="2981960"/>
          </a:xfrm>
          <a:custGeom>
            <a:avLst/>
            <a:gdLst/>
            <a:ahLst/>
            <a:cxnLst/>
            <a:rect l="l" t="t" r="r" b="b"/>
            <a:pathLst>
              <a:path w="2926715" h="2981960">
                <a:moveTo>
                  <a:pt x="1463165" y="2981349"/>
                </a:moveTo>
                <a:lnTo>
                  <a:pt x="0" y="0"/>
                </a:lnTo>
                <a:lnTo>
                  <a:pt x="2926330" y="0"/>
                </a:lnTo>
                <a:lnTo>
                  <a:pt x="1463165" y="2981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1" name="bg object 18"/>
          <p:cNvSpPr/>
          <p:nvPr/>
        </p:nvSpPr>
        <p:spPr>
          <a:xfrm>
            <a:off x="9058226" y="1241173"/>
            <a:ext cx="171450" cy="9046210"/>
          </a:xfrm>
          <a:custGeom>
            <a:avLst/>
            <a:gdLst/>
            <a:ahLst/>
            <a:cxnLst/>
            <a:rect l="l" t="t" r="r" b="b"/>
            <a:pathLst>
              <a:path w="171450" h="9046210">
                <a:moveTo>
                  <a:pt x="171449" y="0"/>
                </a:moveTo>
                <a:lnTo>
                  <a:pt x="171449" y="9045826"/>
                </a:lnTo>
                <a:lnTo>
                  <a:pt x="0" y="9045826"/>
                </a:lnTo>
                <a:lnTo>
                  <a:pt x="0" y="0"/>
                </a:lnTo>
                <a:lnTo>
                  <a:pt x="171449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2" name="bg object 19"/>
          <p:cNvSpPr/>
          <p:nvPr/>
        </p:nvSpPr>
        <p:spPr>
          <a:xfrm>
            <a:off x="0" y="73557"/>
            <a:ext cx="18288000" cy="10213975"/>
          </a:xfrm>
          <a:custGeom>
            <a:avLst/>
            <a:gdLst/>
            <a:ahLst/>
            <a:cxnLst/>
            <a:rect l="l" t="t" r="r" b="b"/>
            <a:pathLst>
              <a:path w="18288000" h="10213975">
                <a:moveTo>
                  <a:pt x="9737636" y="821804"/>
                </a:moveTo>
                <a:lnTo>
                  <a:pt x="9143987" y="0"/>
                </a:lnTo>
                <a:lnTo>
                  <a:pt x="8550338" y="821804"/>
                </a:lnTo>
                <a:lnTo>
                  <a:pt x="9142705" y="1641817"/>
                </a:lnTo>
                <a:lnTo>
                  <a:pt x="9145283" y="1641817"/>
                </a:lnTo>
                <a:lnTo>
                  <a:pt x="9737636" y="821804"/>
                </a:lnTo>
                <a:close/>
              </a:path>
              <a:path w="18288000" h="10213975">
                <a:moveTo>
                  <a:pt x="18288000" y="8664245"/>
                </a:moveTo>
                <a:lnTo>
                  <a:pt x="16386988" y="9913023"/>
                </a:lnTo>
                <a:lnTo>
                  <a:pt x="10323157" y="9913023"/>
                </a:lnTo>
                <a:lnTo>
                  <a:pt x="9144000" y="9138425"/>
                </a:lnTo>
                <a:lnTo>
                  <a:pt x="7964818" y="9913023"/>
                </a:lnTo>
                <a:lnTo>
                  <a:pt x="1900999" y="9913023"/>
                </a:lnTo>
                <a:lnTo>
                  <a:pt x="0" y="8664245"/>
                </a:lnTo>
                <a:lnTo>
                  <a:pt x="0" y="9913023"/>
                </a:lnTo>
                <a:lnTo>
                  <a:pt x="0" y="10213442"/>
                </a:lnTo>
                <a:lnTo>
                  <a:pt x="2358326" y="10213442"/>
                </a:lnTo>
                <a:lnTo>
                  <a:pt x="7507503" y="10213442"/>
                </a:lnTo>
                <a:lnTo>
                  <a:pt x="10780484" y="10213442"/>
                </a:lnTo>
                <a:lnTo>
                  <a:pt x="15929674" y="10213442"/>
                </a:lnTo>
                <a:lnTo>
                  <a:pt x="18288000" y="10213442"/>
                </a:lnTo>
                <a:lnTo>
                  <a:pt x="18288000" y="9913023"/>
                </a:lnTo>
                <a:lnTo>
                  <a:pt x="18288000" y="8664245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634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5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3/20/2025</a:t>
            </a:fld>
            <a:endParaRPr lang="en-US"/>
          </a:p>
        </p:txBody>
      </p:sp>
      <p:sp>
        <p:nvSpPr>
          <p:cNvPr id="104863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3/20/2025</a:t>
            </a:fld>
            <a:endParaRPr lang="en-US"/>
          </a:p>
        </p:txBody>
      </p:sp>
      <p:sp>
        <p:nvSpPr>
          <p:cNvPr id="104858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3/20/2025</a:t>
            </a:fld>
            <a:endParaRPr lang="en-US"/>
          </a:p>
        </p:txBody>
      </p:sp>
      <p:sp>
        <p:nvSpPr>
          <p:cNvPr id="104871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2099131" y="978937"/>
            <a:ext cx="13586282" cy="2090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990568" y="3112776"/>
            <a:ext cx="16306800" cy="5621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3/20/2025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memory.translated.net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304799" y="2256190"/>
            <a:ext cx="17526001" cy="4000224"/>
            <a:chOff x="0" y="0"/>
            <a:chExt cx="18288000" cy="3382412"/>
          </a:xfrm>
        </p:grpSpPr>
        <p:sp>
          <p:nvSpPr>
            <p:cNvPr id="1048656" name="object 3"/>
            <p:cNvSpPr/>
            <p:nvPr/>
          </p:nvSpPr>
          <p:spPr>
            <a:xfrm>
              <a:off x="0" y="0"/>
              <a:ext cx="18288000" cy="2103120"/>
            </a:xfrm>
            <a:custGeom>
              <a:avLst/>
              <a:gdLst/>
              <a:ahLst/>
              <a:cxnLst/>
              <a:rect l="l" t="t" r="r" b="b"/>
              <a:pathLst>
                <a:path w="18288000" h="2103120">
                  <a:moveTo>
                    <a:pt x="17479107" y="2102823"/>
                  </a:moveTo>
                  <a:lnTo>
                    <a:pt x="808891" y="2102823"/>
                  </a:lnTo>
                  <a:lnTo>
                    <a:pt x="0" y="395164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395162"/>
                  </a:lnTo>
                  <a:lnTo>
                    <a:pt x="17479107" y="2102823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4"/>
            <p:cNvSpPr/>
            <p:nvPr/>
          </p:nvSpPr>
          <p:spPr>
            <a:xfrm>
              <a:off x="330123" y="257725"/>
              <a:ext cx="17628235" cy="1644735"/>
            </a:xfrm>
            <a:custGeom>
              <a:avLst/>
              <a:gdLst/>
              <a:ahLst/>
              <a:cxnLst/>
              <a:rect l="l" t="t" r="r" b="b"/>
              <a:pathLst>
                <a:path w="17628235" h="1902460">
                  <a:moveTo>
                    <a:pt x="16726696" y="1902225"/>
                  </a:moveTo>
                  <a:lnTo>
                    <a:pt x="901054" y="1902225"/>
                  </a:lnTo>
                  <a:lnTo>
                    <a:pt x="0" y="0"/>
                  </a:lnTo>
                  <a:lnTo>
                    <a:pt x="17627751" y="0"/>
                  </a:lnTo>
                  <a:lnTo>
                    <a:pt x="16726696" y="1902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                        </a:t>
              </a:r>
              <a:endParaRPr/>
            </a:p>
          </p:txBody>
        </p:sp>
        <p:sp>
          <p:nvSpPr>
            <p:cNvPr id="1048658" name="object 5"/>
            <p:cNvSpPr/>
            <p:nvPr/>
          </p:nvSpPr>
          <p:spPr>
            <a:xfrm>
              <a:off x="1028699" y="747162"/>
              <a:ext cx="16198850" cy="2635250"/>
            </a:xfrm>
            <a:custGeom>
              <a:avLst/>
              <a:gdLst/>
              <a:ahLst/>
              <a:cxnLst/>
              <a:rect l="l" t="t" r="r" b="b"/>
              <a:pathLst>
                <a:path w="16198850" h="2635250">
                  <a:moveTo>
                    <a:pt x="14950561" y="2635120"/>
                  </a:moveTo>
                  <a:lnTo>
                    <a:pt x="1248214" y="2635120"/>
                  </a:lnTo>
                  <a:lnTo>
                    <a:pt x="0" y="0"/>
                  </a:lnTo>
                  <a:lnTo>
                    <a:pt x="16198776" y="0"/>
                  </a:lnTo>
                  <a:lnTo>
                    <a:pt x="14950561" y="2635120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59" name="object 6"/>
          <p:cNvSpPr/>
          <p:nvPr/>
        </p:nvSpPr>
        <p:spPr>
          <a:xfrm>
            <a:off x="0" y="9454082"/>
            <a:ext cx="18288000" cy="833119"/>
          </a:xfrm>
          <a:custGeom>
            <a:avLst/>
            <a:gdLst/>
            <a:ahLst/>
            <a:cxnLst/>
            <a:rect l="l" t="t" r="r" b="b"/>
            <a:pathLst>
              <a:path w="18288000" h="833120">
                <a:moveTo>
                  <a:pt x="18288000" y="532498"/>
                </a:moveTo>
                <a:lnTo>
                  <a:pt x="13168503" y="532498"/>
                </a:lnTo>
                <a:lnTo>
                  <a:pt x="12846698" y="0"/>
                </a:lnTo>
                <a:lnTo>
                  <a:pt x="5409476" y="0"/>
                </a:lnTo>
                <a:lnTo>
                  <a:pt x="5087645" y="532498"/>
                </a:lnTo>
                <a:lnTo>
                  <a:pt x="0" y="532498"/>
                </a:lnTo>
                <a:lnTo>
                  <a:pt x="0" y="832916"/>
                </a:lnTo>
                <a:lnTo>
                  <a:pt x="4906086" y="832916"/>
                </a:lnTo>
                <a:lnTo>
                  <a:pt x="13350075" y="832916"/>
                </a:lnTo>
                <a:lnTo>
                  <a:pt x="18288000" y="832916"/>
                </a:lnTo>
                <a:lnTo>
                  <a:pt x="18288000" y="532498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/>
          <p:nvPr/>
        </p:nvSpPr>
        <p:spPr>
          <a:xfrm>
            <a:off x="11392989" y="6770926"/>
            <a:ext cx="6121904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3600" b="1" i="1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Guide: Ms. Swati Badhe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2800" i="1" spc="-1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Computer Application</a:t>
            </a:r>
          </a:p>
        </p:txBody>
      </p:sp>
      <p:sp>
        <p:nvSpPr>
          <p:cNvPr id="1048661" name="object 3"/>
          <p:cNvSpPr txBox="1">
            <a:spLocks noGrp="1"/>
          </p:cNvSpPr>
          <p:nvPr>
            <p:ph type="title"/>
          </p:nvPr>
        </p:nvSpPr>
        <p:spPr>
          <a:xfrm>
            <a:off x="2442542" y="4014036"/>
            <a:ext cx="13006476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8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Language Translator</a:t>
            </a:r>
            <a:endParaRPr sz="8000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0" y="8855988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3"/>
          <p:cNvSpPr txBox="1"/>
          <p:nvPr/>
        </p:nvSpPr>
        <p:spPr>
          <a:xfrm>
            <a:off x="3683277" y="445535"/>
            <a:ext cx="13006476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Shram Sadhana Bombay Trust’s</a:t>
            </a:r>
          </a:p>
          <a:p>
            <a:pPr marL="12700" algn="l">
              <a:spcBef>
                <a:spcPts val="100"/>
              </a:spcBef>
            </a:pPr>
            <a:r>
              <a:rPr lang="en-US" sz="40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Arts, Commerce &amp; Science College </a:t>
            </a:r>
          </a:p>
          <a:p>
            <a:pPr marL="12700" algn="r">
              <a:spcBef>
                <a:spcPts val="10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Bambhori, Jalgaon (MS)</a:t>
            </a:r>
            <a:endParaRPr lang="en-US" sz="14400" dirty="0">
              <a:solidFill>
                <a:schemeClr val="tx1"/>
              </a:solidFill>
            </a:endParaRPr>
          </a:p>
        </p:txBody>
      </p:sp>
      <p:sp>
        <p:nvSpPr>
          <p:cNvPr id="1048664" name="Rectangle 8"/>
          <p:cNvSpPr/>
          <p:nvPr/>
        </p:nvSpPr>
        <p:spPr>
          <a:xfrm>
            <a:off x="1078394" y="8603075"/>
            <a:ext cx="16383000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Project Presentation</a:t>
            </a:r>
            <a:endParaRPr lang="en-IN" sz="2800" b="1" dirty="0">
              <a:solidFill>
                <a:srgbClr val="005A9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65" name="object 5"/>
          <p:cNvSpPr txBox="1"/>
          <p:nvPr/>
        </p:nvSpPr>
        <p:spPr>
          <a:xfrm>
            <a:off x="1071768" y="6396561"/>
            <a:ext cx="7843632" cy="308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3600" b="1" i="1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of students: Krishna Subhash Patil &amp; Ketan Dhanraj Patil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200" b="1" i="1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  <a:endParaRPr lang="en-IN" sz="3200" b="1" i="1" spc="-1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3200" i="1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(BCA)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3200" b="1" i="1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2024-25 Term II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2800" i="1" spc="-1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Computer Application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2DAD1B-A211-47AA-AB76-76F6348265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42" y="121857"/>
            <a:ext cx="2514600" cy="2100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37025-A93A-1297-8226-ECF3D4699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5">
            <a:extLst>
              <a:ext uri="{FF2B5EF4-FFF2-40B4-BE49-F238E27FC236}">
                <a16:creationId xmlns:a16="http://schemas.microsoft.com/office/drawing/2014/main" id="{2E187D0D-8EEA-9D20-6509-770F51AD00D6}"/>
              </a:ext>
            </a:extLst>
          </p:cNvPr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3">
            <a:extLst>
              <a:ext uri="{FF2B5EF4-FFF2-40B4-BE49-F238E27FC236}">
                <a16:creationId xmlns:a16="http://schemas.microsoft.com/office/drawing/2014/main" id="{2DA1945F-1DF1-BFC1-426C-5F2E84330150}"/>
              </a:ext>
            </a:extLst>
          </p:cNvPr>
          <p:cNvSpPr/>
          <p:nvPr/>
        </p:nvSpPr>
        <p:spPr>
          <a:xfrm>
            <a:off x="0" y="8855988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>
            <a:extLst>
              <a:ext uri="{FF2B5EF4-FFF2-40B4-BE49-F238E27FC236}">
                <a16:creationId xmlns:a16="http://schemas.microsoft.com/office/drawing/2014/main" id="{551071CC-0EFE-6064-7D1A-38A4424DD26C}"/>
              </a:ext>
            </a:extLst>
          </p:cNvPr>
          <p:cNvSpPr/>
          <p:nvPr/>
        </p:nvSpPr>
        <p:spPr>
          <a:xfrm>
            <a:off x="0" y="11"/>
            <a:ext cx="18288000" cy="156591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2">
            <a:extLst>
              <a:ext uri="{FF2B5EF4-FFF2-40B4-BE49-F238E27FC236}">
                <a16:creationId xmlns:a16="http://schemas.microsoft.com/office/drawing/2014/main" id="{8D6D809A-30EC-98E1-C84E-11CEC47D4232}"/>
              </a:ext>
            </a:extLst>
          </p:cNvPr>
          <p:cNvSpPr/>
          <p:nvPr/>
        </p:nvSpPr>
        <p:spPr>
          <a:xfrm>
            <a:off x="4381500" y="723900"/>
            <a:ext cx="9525000" cy="106680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marL="381000" algn="ctr">
              <a:spcBef>
                <a:spcPts val="5"/>
              </a:spcBef>
            </a:pPr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Scope </a:t>
            </a:r>
          </a:p>
        </p:txBody>
      </p:sp>
      <p:sp>
        <p:nvSpPr>
          <p:cNvPr id="1048648" name="Rectangle 2">
            <a:extLst>
              <a:ext uri="{FF2B5EF4-FFF2-40B4-BE49-F238E27FC236}">
                <a16:creationId xmlns:a16="http://schemas.microsoft.com/office/drawing/2014/main" id="{53A9426E-440E-2275-0643-65DAFA750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8120"/>
            <a:ext cx="1828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8649" name="TextBox 3">
            <a:extLst>
              <a:ext uri="{FF2B5EF4-FFF2-40B4-BE49-F238E27FC236}">
                <a16:creationId xmlns:a16="http://schemas.microsoft.com/office/drawing/2014/main" id="{DA639A0A-C665-F58A-2252-F8853B4AA19B}"/>
              </a:ext>
            </a:extLst>
          </p:cNvPr>
          <p:cNvSpPr txBox="1"/>
          <p:nvPr/>
        </p:nvSpPr>
        <p:spPr>
          <a:xfrm>
            <a:off x="2895600" y="2628900"/>
            <a:ext cx="1280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/>
              <a:t>. </a:t>
            </a:r>
          </a:p>
          <a:p>
            <a:pPr marL="457200" indent="-457200">
              <a:buAutoNum type="arabicPeriod"/>
            </a:pPr>
            <a:endParaRPr lang="en-US" sz="2800" dirty="0"/>
          </a:p>
          <a:p>
            <a:pPr marL="457200" indent="-457200"/>
            <a:endParaRPr lang="en-IN" sz="28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08ABB6C-8231-7BF4-12B6-80D87417E975}"/>
              </a:ext>
            </a:extLst>
          </p:cNvPr>
          <p:cNvSpPr/>
          <p:nvPr/>
        </p:nvSpPr>
        <p:spPr>
          <a:xfrm>
            <a:off x="0" y="0"/>
            <a:ext cx="18288000" cy="247649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4E597-E3BB-9D56-85E3-26ED66A9A605}"/>
              </a:ext>
            </a:extLst>
          </p:cNvPr>
          <p:cNvSpPr txBox="1"/>
          <p:nvPr/>
        </p:nvSpPr>
        <p:spPr>
          <a:xfrm>
            <a:off x="1257300" y="3051772"/>
            <a:ext cx="1577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Several enhancements can be incorporated to extend the capabilities of the </a:t>
            </a:r>
            <a:r>
              <a:rPr lang="en-US" sz="2400" b="1" dirty="0"/>
              <a:t>Language Translator:</a:t>
            </a:r>
          </a:p>
          <a:p>
            <a:pPr algn="just"/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Expanded Language Support:</a:t>
            </a:r>
            <a:r>
              <a:rPr lang="en-US" sz="2400" dirty="0"/>
              <a:t> Adding more languages and dialects.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Speech-to-Text and Text-to-Speech:</a:t>
            </a:r>
            <a:r>
              <a:rPr lang="en-US" sz="2400" dirty="0"/>
              <a:t> Enabling </a:t>
            </a:r>
            <a:r>
              <a:rPr lang="en-US" sz="2400" b="1" dirty="0"/>
              <a:t>voice input</a:t>
            </a:r>
            <a:r>
              <a:rPr lang="en-US" sz="2400" dirty="0"/>
              <a:t> and </a:t>
            </a:r>
            <a:r>
              <a:rPr lang="en-US" sz="2400" b="1" dirty="0"/>
              <a:t>output</a:t>
            </a:r>
            <a:r>
              <a:rPr lang="en-US" sz="2400" dirty="0"/>
              <a:t> for better accessibility.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Offline Translation:</a:t>
            </a:r>
            <a:r>
              <a:rPr lang="en-US" sz="2400" dirty="0"/>
              <a:t> Implementing </a:t>
            </a:r>
            <a:r>
              <a:rPr lang="en-US" sz="2400" b="1" dirty="0"/>
              <a:t>local storage solutions</a:t>
            </a:r>
            <a:r>
              <a:rPr lang="en-US" sz="2400" dirty="0"/>
              <a:t> to support translations without an internet connection.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AI-driven Contextual Accuracy:</a:t>
            </a:r>
            <a:r>
              <a:rPr lang="en-US" sz="2400" dirty="0"/>
              <a:t> Leveraging </a:t>
            </a:r>
            <a:r>
              <a:rPr lang="en-US" sz="2400" b="1" dirty="0"/>
              <a:t>machine learning</a:t>
            </a:r>
            <a:r>
              <a:rPr lang="en-US" sz="2400" dirty="0"/>
              <a:t> to enhance translation precision.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User Personalization:</a:t>
            </a:r>
            <a:r>
              <a:rPr lang="en-US" sz="2400" dirty="0"/>
              <a:t> Allowing users to </a:t>
            </a:r>
            <a:r>
              <a:rPr lang="en-US" sz="2400" b="1" dirty="0"/>
              <a:t>save phrases</a:t>
            </a:r>
            <a:r>
              <a:rPr lang="en-US" sz="2400" dirty="0"/>
              <a:t> and customize the UI.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Cross-Platform Optimization:</a:t>
            </a:r>
            <a:r>
              <a:rPr lang="en-US" sz="2400" dirty="0"/>
              <a:t> Improving performance on both </a:t>
            </a:r>
            <a:r>
              <a:rPr lang="en-US" sz="2400" b="1" dirty="0"/>
              <a:t>mobile</a:t>
            </a:r>
            <a:r>
              <a:rPr lang="en-US" sz="2400" dirty="0"/>
              <a:t> and </a:t>
            </a:r>
            <a:r>
              <a:rPr lang="en-US" sz="2400" b="1" dirty="0"/>
              <a:t>tablet</a:t>
            </a:r>
            <a:r>
              <a:rPr lang="en-US" sz="2400" dirty="0"/>
              <a:t> devices.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2199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ChangeArrowheads="1"/>
          </p:cNvSpPr>
          <p:nvPr/>
        </p:nvSpPr>
        <p:spPr bwMode="auto">
          <a:xfrm>
            <a:off x="304800" y="2171700"/>
            <a:ext cx="16306800" cy="2492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60238" indent="-160238" algn="l" defTabSz="197215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0" name="object 5"/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1" name="object 3"/>
          <p:cNvSpPr/>
          <p:nvPr/>
        </p:nvSpPr>
        <p:spPr>
          <a:xfrm>
            <a:off x="0" y="8648700"/>
            <a:ext cx="18288000" cy="1638578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2" name="object 4"/>
          <p:cNvSpPr/>
          <p:nvPr/>
        </p:nvSpPr>
        <p:spPr>
          <a:xfrm>
            <a:off x="0" y="10"/>
            <a:ext cx="18288000" cy="209549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3" name="object 2"/>
          <p:cNvSpPr/>
          <p:nvPr/>
        </p:nvSpPr>
        <p:spPr>
          <a:xfrm>
            <a:off x="4381500" y="723900"/>
            <a:ext cx="9525000" cy="129540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2857500"/>
            <a:ext cx="1402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4D214-C326-5C46-1764-FFA20EE32419}"/>
              </a:ext>
            </a:extLst>
          </p:cNvPr>
          <p:cNvSpPr txBox="1"/>
          <p:nvPr/>
        </p:nvSpPr>
        <p:spPr>
          <a:xfrm>
            <a:off x="3352800" y="3086115"/>
            <a:ext cx="1158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1" dirty="0"/>
              <a:t>Efficient Translation Solution:</a:t>
            </a:r>
            <a:r>
              <a:rPr lang="en-US" sz="2400" dirty="0"/>
              <a:t> The </a:t>
            </a:r>
            <a:r>
              <a:rPr lang="en-US" sz="2400" b="1" dirty="0"/>
              <a:t>Language Translator</a:t>
            </a:r>
            <a:r>
              <a:rPr lang="en-US" sz="2400" dirty="0"/>
              <a:t> project showcases how </a:t>
            </a:r>
            <a:r>
              <a:rPr lang="en-US" sz="2400" b="1" dirty="0"/>
              <a:t>HTML, CSS, and JavaScript</a:t>
            </a:r>
            <a:r>
              <a:rPr lang="en-US" sz="2400" dirty="0"/>
              <a:t> can create an </a:t>
            </a:r>
            <a:r>
              <a:rPr lang="en-US" sz="2400" b="1" dirty="0"/>
              <a:t>efficient and user-friendly </a:t>
            </a:r>
            <a:r>
              <a:rPr lang="en-US" sz="2400" dirty="0"/>
              <a:t>language translation application.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/>
              <a:t>Real-Time and Intuitive Interface:</a:t>
            </a:r>
            <a:r>
              <a:rPr lang="en-US" sz="2400" dirty="0"/>
              <a:t> The system provides </a:t>
            </a:r>
            <a:r>
              <a:rPr lang="en-US" sz="2400" b="1" dirty="0"/>
              <a:t>real-time translations </a:t>
            </a:r>
            <a:r>
              <a:rPr lang="en-US" sz="2400" dirty="0"/>
              <a:t>through an </a:t>
            </a:r>
            <a:r>
              <a:rPr lang="en-US" sz="2400" b="1" dirty="0"/>
              <a:t>intuitive interface</a:t>
            </a:r>
            <a:r>
              <a:rPr lang="en-US" sz="2400" dirty="0"/>
              <a:t>, ensuring </a:t>
            </a:r>
            <a:r>
              <a:rPr lang="en-US" sz="2400" b="1" dirty="0"/>
              <a:t>easy navigation</a:t>
            </a:r>
            <a:r>
              <a:rPr lang="en-US" sz="2400" dirty="0"/>
              <a:t> for users.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/>
              <a:t>Cross-Device Compatibility:</a:t>
            </a:r>
            <a:r>
              <a:rPr lang="en-US" sz="2400" dirty="0"/>
              <a:t> The application is </a:t>
            </a:r>
            <a:r>
              <a:rPr lang="en-US" sz="2400" b="1" dirty="0"/>
              <a:t>responsive</a:t>
            </a:r>
            <a:r>
              <a:rPr lang="en-US" sz="2400" dirty="0"/>
              <a:t> and works seamlessly across </a:t>
            </a:r>
            <a:r>
              <a:rPr lang="en-US" sz="2400" b="1" dirty="0"/>
              <a:t>various devices and browsers</a:t>
            </a:r>
            <a:r>
              <a:rPr lang="en-US" sz="2400" dirty="0"/>
              <a:t>, enhancing accessibility.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/>
              <a:t>Scalable and Future-Ready:</a:t>
            </a:r>
            <a:r>
              <a:rPr lang="en-US" sz="2400" dirty="0"/>
              <a:t> The project meets </a:t>
            </a:r>
            <a:r>
              <a:rPr lang="en-US" sz="2400" b="1" dirty="0"/>
              <a:t>functional requirements</a:t>
            </a:r>
            <a:r>
              <a:rPr lang="en-US" sz="2400" dirty="0"/>
              <a:t> and offers a </a:t>
            </a:r>
            <a:r>
              <a:rPr lang="en-US" sz="2400" b="1" dirty="0"/>
              <a:t>lightweight</a:t>
            </a:r>
            <a:r>
              <a:rPr lang="en-US" sz="2400" dirty="0"/>
              <a:t>, </a:t>
            </a:r>
            <a:r>
              <a:rPr lang="en-US" sz="2400" b="1" dirty="0"/>
              <a:t>scalable</a:t>
            </a:r>
            <a:r>
              <a:rPr lang="en-US" sz="2400" dirty="0"/>
              <a:t> solution, providing a foundation for </a:t>
            </a:r>
            <a:r>
              <a:rPr lang="en-US" sz="2400" b="1" dirty="0"/>
              <a:t>future enhancements</a:t>
            </a:r>
            <a:r>
              <a:rPr lang="en-US" sz="2400" dirty="0"/>
              <a:t> like </a:t>
            </a:r>
            <a:r>
              <a:rPr lang="en-US" sz="2400" b="1" dirty="0"/>
              <a:t>speech-based input</a:t>
            </a:r>
            <a:r>
              <a:rPr lang="en-US" sz="2400" dirty="0"/>
              <a:t> and </a:t>
            </a:r>
            <a:r>
              <a:rPr lang="en-US" sz="2400" b="1" dirty="0"/>
              <a:t>offline translation</a:t>
            </a:r>
            <a:r>
              <a:rPr lang="en-US" sz="2400" dirty="0"/>
              <a:t>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FAC41-D805-DB43-3942-C7AD144E1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5">
            <a:extLst>
              <a:ext uri="{FF2B5EF4-FFF2-40B4-BE49-F238E27FC236}">
                <a16:creationId xmlns:a16="http://schemas.microsoft.com/office/drawing/2014/main" id="{53ECEC35-0E23-A71F-CF2D-548F2781E071}"/>
              </a:ext>
            </a:extLst>
          </p:cNvPr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3">
            <a:extLst>
              <a:ext uri="{FF2B5EF4-FFF2-40B4-BE49-F238E27FC236}">
                <a16:creationId xmlns:a16="http://schemas.microsoft.com/office/drawing/2014/main" id="{B0A4C101-17BB-B154-F2DE-911E1B70BA85}"/>
              </a:ext>
            </a:extLst>
          </p:cNvPr>
          <p:cNvSpPr/>
          <p:nvPr/>
        </p:nvSpPr>
        <p:spPr>
          <a:xfrm>
            <a:off x="0" y="8855988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>
            <a:extLst>
              <a:ext uri="{FF2B5EF4-FFF2-40B4-BE49-F238E27FC236}">
                <a16:creationId xmlns:a16="http://schemas.microsoft.com/office/drawing/2014/main" id="{540DCD87-CD2C-158F-A1D5-A20225D420AA}"/>
              </a:ext>
            </a:extLst>
          </p:cNvPr>
          <p:cNvSpPr/>
          <p:nvPr/>
        </p:nvSpPr>
        <p:spPr>
          <a:xfrm>
            <a:off x="0" y="11"/>
            <a:ext cx="18288000" cy="156591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2">
            <a:extLst>
              <a:ext uri="{FF2B5EF4-FFF2-40B4-BE49-F238E27FC236}">
                <a16:creationId xmlns:a16="http://schemas.microsoft.com/office/drawing/2014/main" id="{5E5EA860-9E25-AD73-30A9-3CD57E83786C}"/>
              </a:ext>
            </a:extLst>
          </p:cNvPr>
          <p:cNvSpPr/>
          <p:nvPr/>
        </p:nvSpPr>
        <p:spPr>
          <a:xfrm>
            <a:off x="4381500" y="723900"/>
            <a:ext cx="9525000" cy="106680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marL="381000" algn="ctr">
              <a:spcBef>
                <a:spcPts val="5"/>
              </a:spcBef>
            </a:pPr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1048648" name="Rectangle 2">
            <a:extLst>
              <a:ext uri="{FF2B5EF4-FFF2-40B4-BE49-F238E27FC236}">
                <a16:creationId xmlns:a16="http://schemas.microsoft.com/office/drawing/2014/main" id="{79C13BCE-26E1-BEAE-DA93-FE0E2AC88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8120"/>
            <a:ext cx="1828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1842568-4916-F8D5-270E-941A7F12BA4B}"/>
              </a:ext>
            </a:extLst>
          </p:cNvPr>
          <p:cNvSpPr/>
          <p:nvPr/>
        </p:nvSpPr>
        <p:spPr>
          <a:xfrm>
            <a:off x="0" y="0"/>
            <a:ext cx="18288000" cy="247649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1D34E-A34C-28EA-9201-83A54430706F}"/>
              </a:ext>
            </a:extLst>
          </p:cNvPr>
          <p:cNvSpPr txBox="1"/>
          <p:nvPr/>
        </p:nvSpPr>
        <p:spPr>
          <a:xfrm>
            <a:off x="2133600" y="2696676"/>
            <a:ext cx="1402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2400" b="1" dirty="0"/>
              <a:t>Flanagan, D. (2020) </a:t>
            </a:r>
            <a:r>
              <a:rPr lang="en-IN" sz="2400" dirty="0"/>
              <a:t>- JavaScript: The Definitive Guide. O'Reilly Media.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b="1" dirty="0"/>
              <a:t>Robson, E., &amp; Freeman, E. (2014) </a:t>
            </a:r>
            <a:r>
              <a:rPr lang="en-IN" sz="2400" dirty="0"/>
              <a:t>- Head First HTML and CSS. O'Reilly Media.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b="1" dirty="0" err="1"/>
              <a:t>Kogent</a:t>
            </a:r>
            <a:r>
              <a:rPr lang="en-IN" sz="2400" b="1" dirty="0"/>
              <a:t> Learning Solutions Inc. (2011)</a:t>
            </a:r>
            <a:r>
              <a:rPr lang="en-IN" sz="2400" dirty="0"/>
              <a:t> - HTML5 Black Book. </a:t>
            </a:r>
            <a:r>
              <a:rPr lang="en-IN" sz="2400" dirty="0" err="1"/>
              <a:t>Dreamtech</a:t>
            </a:r>
            <a:r>
              <a:rPr lang="en-IN" sz="2400" dirty="0"/>
              <a:t> Press.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b="1" dirty="0"/>
              <a:t>Powell, T. (2017) </a:t>
            </a:r>
            <a:r>
              <a:rPr lang="en-IN" sz="2400" dirty="0"/>
              <a:t>- HTML &amp; CSS: The Complete Reference, Fifth Edition. McGraw Hill Education.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b="1" dirty="0"/>
              <a:t>Mozilla Developer Network (MDN Web Docs) </a:t>
            </a:r>
            <a:r>
              <a:rPr lang="en-IN" sz="2400" dirty="0"/>
              <a:t>– </a:t>
            </a:r>
            <a:r>
              <a:rPr lang="en-IN" sz="2400" dirty="0">
                <a:hlinkClick r:id="rId2"/>
              </a:rPr>
              <a:t>https://developer.mozilla.org</a:t>
            </a:r>
            <a:endParaRPr lang="en-IN" sz="2400" dirty="0"/>
          </a:p>
          <a:p>
            <a:pPr marL="342900" indent="-342900" algn="just">
              <a:buFont typeface="+mj-lt"/>
              <a:buAutoNum type="arabicPeriod"/>
            </a:pPr>
            <a:endParaRPr lang="en-IN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b="1" dirty="0" err="1"/>
              <a:t>MyMemory</a:t>
            </a:r>
            <a:r>
              <a:rPr lang="en-IN" sz="2400" b="1" dirty="0"/>
              <a:t> API Documentation </a:t>
            </a:r>
            <a:r>
              <a:rPr lang="en-IN" sz="2400" dirty="0"/>
              <a:t>– </a:t>
            </a:r>
            <a:r>
              <a:rPr lang="en-IN" sz="2400" dirty="0">
                <a:hlinkClick r:id="rId3"/>
              </a:rPr>
              <a:t>https://mymemory.translated.net</a:t>
            </a:r>
            <a:endParaRPr lang="en-IN" sz="2400" dirty="0"/>
          </a:p>
          <a:p>
            <a:pPr marL="342900" indent="-342900" algn="just">
              <a:buFont typeface="+mj-lt"/>
              <a:buAutoNum type="arabicPeriod"/>
            </a:pPr>
            <a:endParaRPr lang="en-IN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b="1" dirty="0"/>
              <a:t>GitHub Pages </a:t>
            </a:r>
            <a:r>
              <a:rPr lang="en-IN" sz="2400" dirty="0"/>
              <a:t>– For hosting the </a:t>
            </a:r>
            <a:r>
              <a:rPr lang="en-IN" sz="2400" b="1" dirty="0"/>
              <a:t>Language Translator</a:t>
            </a:r>
            <a:r>
              <a:rPr lang="en-IN" sz="2400" dirty="0"/>
              <a:t>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14699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0" y="0"/>
            <a:ext cx="18288000" cy="6362700"/>
            <a:chOff x="0" y="0"/>
            <a:chExt cx="18288000" cy="3382645"/>
          </a:xfrm>
        </p:grpSpPr>
        <p:sp>
          <p:nvSpPr>
            <p:cNvPr id="1048704" name="object 3"/>
            <p:cNvSpPr/>
            <p:nvPr/>
          </p:nvSpPr>
          <p:spPr>
            <a:xfrm>
              <a:off x="0" y="0"/>
              <a:ext cx="18288000" cy="2103120"/>
            </a:xfrm>
            <a:custGeom>
              <a:avLst/>
              <a:gdLst/>
              <a:ahLst/>
              <a:cxnLst/>
              <a:rect l="l" t="t" r="r" b="b"/>
              <a:pathLst>
                <a:path w="18288000" h="2103120">
                  <a:moveTo>
                    <a:pt x="17479107" y="2102823"/>
                  </a:moveTo>
                  <a:lnTo>
                    <a:pt x="808891" y="2102823"/>
                  </a:lnTo>
                  <a:lnTo>
                    <a:pt x="0" y="395164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395162"/>
                  </a:lnTo>
                  <a:lnTo>
                    <a:pt x="17479107" y="2102823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05" name="object 4"/>
            <p:cNvSpPr/>
            <p:nvPr/>
          </p:nvSpPr>
          <p:spPr>
            <a:xfrm>
              <a:off x="330123" y="0"/>
              <a:ext cx="17628235" cy="1902460"/>
            </a:xfrm>
            <a:custGeom>
              <a:avLst/>
              <a:gdLst/>
              <a:ahLst/>
              <a:cxnLst/>
              <a:rect l="l" t="t" r="r" b="b"/>
              <a:pathLst>
                <a:path w="17628235" h="1902460">
                  <a:moveTo>
                    <a:pt x="16726696" y="1902225"/>
                  </a:moveTo>
                  <a:lnTo>
                    <a:pt x="901054" y="1902225"/>
                  </a:lnTo>
                  <a:lnTo>
                    <a:pt x="0" y="0"/>
                  </a:lnTo>
                  <a:lnTo>
                    <a:pt x="17627751" y="0"/>
                  </a:lnTo>
                  <a:lnTo>
                    <a:pt x="16726696" y="1902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06" name="object 5"/>
            <p:cNvSpPr/>
            <p:nvPr/>
          </p:nvSpPr>
          <p:spPr>
            <a:xfrm>
              <a:off x="1028699" y="747162"/>
              <a:ext cx="16198850" cy="2635250"/>
            </a:xfrm>
            <a:custGeom>
              <a:avLst/>
              <a:gdLst/>
              <a:ahLst/>
              <a:cxnLst/>
              <a:rect l="l" t="t" r="r" b="b"/>
              <a:pathLst>
                <a:path w="16198850" h="2635250">
                  <a:moveTo>
                    <a:pt x="14950561" y="2635120"/>
                  </a:moveTo>
                  <a:lnTo>
                    <a:pt x="1248214" y="2635120"/>
                  </a:lnTo>
                  <a:lnTo>
                    <a:pt x="0" y="0"/>
                  </a:lnTo>
                  <a:lnTo>
                    <a:pt x="16198776" y="0"/>
                  </a:lnTo>
                  <a:lnTo>
                    <a:pt x="14950561" y="2635120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07" name="object 6"/>
          <p:cNvSpPr/>
          <p:nvPr/>
        </p:nvSpPr>
        <p:spPr>
          <a:xfrm>
            <a:off x="0" y="9454082"/>
            <a:ext cx="18288000" cy="833119"/>
          </a:xfrm>
          <a:custGeom>
            <a:avLst/>
            <a:gdLst/>
            <a:ahLst/>
            <a:cxnLst/>
            <a:rect l="l" t="t" r="r" b="b"/>
            <a:pathLst>
              <a:path w="18288000" h="833120">
                <a:moveTo>
                  <a:pt x="18288000" y="532498"/>
                </a:moveTo>
                <a:lnTo>
                  <a:pt x="13168503" y="532498"/>
                </a:lnTo>
                <a:lnTo>
                  <a:pt x="12846698" y="0"/>
                </a:lnTo>
                <a:lnTo>
                  <a:pt x="5409476" y="0"/>
                </a:lnTo>
                <a:lnTo>
                  <a:pt x="5087645" y="532498"/>
                </a:lnTo>
                <a:lnTo>
                  <a:pt x="0" y="532498"/>
                </a:lnTo>
                <a:lnTo>
                  <a:pt x="0" y="832916"/>
                </a:lnTo>
                <a:lnTo>
                  <a:pt x="4906086" y="832916"/>
                </a:lnTo>
                <a:lnTo>
                  <a:pt x="13350075" y="832916"/>
                </a:lnTo>
                <a:lnTo>
                  <a:pt x="18288000" y="832916"/>
                </a:lnTo>
                <a:lnTo>
                  <a:pt x="18288000" y="532498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8" name="object 3"/>
          <p:cNvSpPr txBox="1">
            <a:spLocks noGrp="1"/>
          </p:cNvSpPr>
          <p:nvPr>
            <p:ph type="title"/>
          </p:nvPr>
        </p:nvSpPr>
        <p:spPr>
          <a:xfrm>
            <a:off x="2819400" y="2815589"/>
            <a:ext cx="12877800" cy="213648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3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sz="185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09" name="object 3"/>
          <p:cNvSpPr/>
          <p:nvPr/>
        </p:nvSpPr>
        <p:spPr>
          <a:xfrm>
            <a:off x="0" y="8855988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6"/>
          <p:cNvGrpSpPr/>
          <p:nvPr/>
        </p:nvGrpSpPr>
        <p:grpSpPr>
          <a:xfrm>
            <a:off x="1011587" y="3031088"/>
            <a:ext cx="4559174" cy="1378585"/>
            <a:chOff x="1028700" y="4097601"/>
            <a:chExt cx="4550410" cy="1378585"/>
          </a:xfrm>
        </p:grpSpPr>
        <p:sp>
          <p:nvSpPr>
            <p:cNvPr id="1048668" name="object 7"/>
            <p:cNvSpPr/>
            <p:nvPr/>
          </p:nvSpPr>
          <p:spPr>
            <a:xfrm>
              <a:off x="1028700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10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4"/>
                  </a:lnTo>
                  <a:lnTo>
                    <a:pt x="4549911" y="691230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9" name="object 8"/>
            <p:cNvSpPr/>
            <p:nvPr/>
          </p:nvSpPr>
          <p:spPr>
            <a:xfrm>
              <a:off x="1251121" y="4161039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5">
                  <a:moveTo>
                    <a:pt x="3742150" y="1251556"/>
                  </a:moveTo>
                  <a:lnTo>
                    <a:pt x="364089" y="1251556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2" name="object 10"/>
          <p:cNvGrpSpPr/>
          <p:nvPr/>
        </p:nvGrpSpPr>
        <p:grpSpPr>
          <a:xfrm>
            <a:off x="6830534" y="3180716"/>
            <a:ext cx="4713962" cy="1281599"/>
            <a:chOff x="6868457" y="4097601"/>
            <a:chExt cx="4550410" cy="1378585"/>
          </a:xfrm>
        </p:grpSpPr>
        <p:sp>
          <p:nvSpPr>
            <p:cNvPr id="1048670" name="object 11"/>
            <p:cNvSpPr/>
            <p:nvPr/>
          </p:nvSpPr>
          <p:spPr>
            <a:xfrm>
              <a:off x="6868457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09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4"/>
                  </a:lnTo>
                  <a:lnTo>
                    <a:pt x="4549911" y="691230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1" name="object 12"/>
            <p:cNvSpPr/>
            <p:nvPr/>
          </p:nvSpPr>
          <p:spPr>
            <a:xfrm>
              <a:off x="7090879" y="4161039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5">
                  <a:moveTo>
                    <a:pt x="3742150" y="1251556"/>
                  </a:moveTo>
                  <a:lnTo>
                    <a:pt x="364089" y="1251556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72" name="object 13"/>
          <p:cNvSpPr txBox="1"/>
          <p:nvPr/>
        </p:nvSpPr>
        <p:spPr>
          <a:xfrm>
            <a:off x="2157383" y="3429896"/>
            <a:ext cx="2212734" cy="482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latin typeface="Roboto"/>
                <a:cs typeface="Roboto"/>
              </a:rPr>
              <a:t>Introduction</a:t>
            </a:r>
            <a:endParaRPr sz="3000" dirty="0">
              <a:latin typeface="Roboto"/>
              <a:cs typeface="Roboto"/>
            </a:endParaRPr>
          </a:p>
        </p:txBody>
      </p:sp>
      <p:grpSp>
        <p:nvGrpSpPr>
          <p:cNvPr id="33" name="object 14"/>
          <p:cNvGrpSpPr/>
          <p:nvPr/>
        </p:nvGrpSpPr>
        <p:grpSpPr>
          <a:xfrm>
            <a:off x="13022724" y="2997601"/>
            <a:ext cx="4550410" cy="1378585"/>
            <a:chOff x="12708215" y="4097601"/>
            <a:chExt cx="4550410" cy="1378585"/>
          </a:xfrm>
        </p:grpSpPr>
        <p:sp>
          <p:nvSpPr>
            <p:cNvPr id="1048673" name="object 15"/>
            <p:cNvSpPr/>
            <p:nvPr/>
          </p:nvSpPr>
          <p:spPr>
            <a:xfrm>
              <a:off x="12708215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09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3"/>
                  </a:lnTo>
                  <a:lnTo>
                    <a:pt x="4549911" y="691231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16"/>
            <p:cNvSpPr/>
            <p:nvPr/>
          </p:nvSpPr>
          <p:spPr>
            <a:xfrm>
              <a:off x="12930636" y="4161039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4" h="1251585">
                  <a:moveTo>
                    <a:pt x="3742150" y="1251556"/>
                  </a:moveTo>
                  <a:lnTo>
                    <a:pt x="364088" y="1251556"/>
                  </a:lnTo>
                  <a:lnTo>
                    <a:pt x="0" y="625778"/>
                  </a:lnTo>
                  <a:lnTo>
                    <a:pt x="364088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4" name="object 18"/>
          <p:cNvGrpSpPr/>
          <p:nvPr/>
        </p:nvGrpSpPr>
        <p:grpSpPr>
          <a:xfrm>
            <a:off x="1028901" y="5222053"/>
            <a:ext cx="4550410" cy="1378585"/>
            <a:chOff x="1028700" y="6691338"/>
            <a:chExt cx="4550410" cy="1378585"/>
          </a:xfrm>
        </p:grpSpPr>
        <p:sp>
          <p:nvSpPr>
            <p:cNvPr id="1048675" name="object 19"/>
            <p:cNvSpPr/>
            <p:nvPr/>
          </p:nvSpPr>
          <p:spPr>
            <a:xfrm>
              <a:off x="1028700" y="6691338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10" h="1378584">
                  <a:moveTo>
                    <a:pt x="4150084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5"/>
                  </a:lnTo>
                  <a:lnTo>
                    <a:pt x="4549911" y="691230"/>
                  </a:lnTo>
                  <a:lnTo>
                    <a:pt x="4150084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6" name="object 20"/>
            <p:cNvSpPr/>
            <p:nvPr/>
          </p:nvSpPr>
          <p:spPr>
            <a:xfrm>
              <a:off x="1251121" y="6754776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4">
                  <a:moveTo>
                    <a:pt x="3742150" y="1251557"/>
                  </a:moveTo>
                  <a:lnTo>
                    <a:pt x="364089" y="1251557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22"/>
          <p:cNvGrpSpPr/>
          <p:nvPr/>
        </p:nvGrpSpPr>
        <p:grpSpPr>
          <a:xfrm>
            <a:off x="6927532" y="6521816"/>
            <a:ext cx="4550410" cy="1378585"/>
            <a:chOff x="6868457" y="6691338"/>
            <a:chExt cx="4550410" cy="1378585"/>
          </a:xfrm>
        </p:grpSpPr>
        <p:sp>
          <p:nvSpPr>
            <p:cNvPr id="1048677" name="object 23"/>
            <p:cNvSpPr/>
            <p:nvPr/>
          </p:nvSpPr>
          <p:spPr>
            <a:xfrm>
              <a:off x="6868457" y="6691338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09" h="1378584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4"/>
                  </a:lnTo>
                  <a:lnTo>
                    <a:pt x="4549911" y="691230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8" name="object 24"/>
            <p:cNvSpPr/>
            <p:nvPr/>
          </p:nvSpPr>
          <p:spPr>
            <a:xfrm>
              <a:off x="7090879" y="6754776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4">
                  <a:moveTo>
                    <a:pt x="3742150" y="1251557"/>
                  </a:moveTo>
                  <a:lnTo>
                    <a:pt x="364089" y="1251557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80" name="object 8"/>
          <p:cNvSpPr/>
          <p:nvPr/>
        </p:nvSpPr>
        <p:spPr>
          <a:xfrm>
            <a:off x="1213740" y="8154712"/>
            <a:ext cx="4106545" cy="1251585"/>
          </a:xfrm>
          <a:custGeom>
            <a:avLst/>
            <a:gdLst/>
            <a:ahLst/>
            <a:cxnLst/>
            <a:rect l="l" t="t" r="r" b="b"/>
            <a:pathLst>
              <a:path w="4106545" h="1251585">
                <a:moveTo>
                  <a:pt x="3742150" y="1251556"/>
                </a:moveTo>
                <a:lnTo>
                  <a:pt x="364089" y="1251556"/>
                </a:lnTo>
                <a:lnTo>
                  <a:pt x="0" y="625778"/>
                </a:lnTo>
                <a:lnTo>
                  <a:pt x="364089" y="0"/>
                </a:lnTo>
                <a:lnTo>
                  <a:pt x="3742150" y="0"/>
                </a:lnTo>
                <a:lnTo>
                  <a:pt x="4106239" y="625778"/>
                </a:lnTo>
                <a:lnTo>
                  <a:pt x="3742150" y="1251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6"/>
          <p:cNvGrpSpPr/>
          <p:nvPr/>
        </p:nvGrpSpPr>
        <p:grpSpPr>
          <a:xfrm>
            <a:off x="988545" y="7188527"/>
            <a:ext cx="4550410" cy="1378585"/>
            <a:chOff x="1028700" y="4097601"/>
            <a:chExt cx="4550410" cy="1378585"/>
          </a:xfrm>
        </p:grpSpPr>
        <p:sp>
          <p:nvSpPr>
            <p:cNvPr id="1048681" name="object 7"/>
            <p:cNvSpPr/>
            <p:nvPr/>
          </p:nvSpPr>
          <p:spPr>
            <a:xfrm>
              <a:off x="1028700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10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4"/>
                  </a:lnTo>
                  <a:lnTo>
                    <a:pt x="4549911" y="691230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2" name="object 8"/>
            <p:cNvSpPr/>
            <p:nvPr/>
          </p:nvSpPr>
          <p:spPr>
            <a:xfrm>
              <a:off x="1251121" y="4161039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5">
                  <a:moveTo>
                    <a:pt x="3742150" y="1251556"/>
                  </a:moveTo>
                  <a:lnTo>
                    <a:pt x="364089" y="1251556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6"/>
          <p:cNvGrpSpPr/>
          <p:nvPr/>
        </p:nvGrpSpPr>
        <p:grpSpPr>
          <a:xfrm>
            <a:off x="6994086" y="4817852"/>
            <a:ext cx="4550410" cy="1312138"/>
            <a:chOff x="1028700" y="4097601"/>
            <a:chExt cx="4550410" cy="1378585"/>
          </a:xfrm>
        </p:grpSpPr>
        <p:sp>
          <p:nvSpPr>
            <p:cNvPr id="1048683" name="object 7"/>
            <p:cNvSpPr/>
            <p:nvPr/>
          </p:nvSpPr>
          <p:spPr>
            <a:xfrm>
              <a:off x="1028700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10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4"/>
                  </a:lnTo>
                  <a:lnTo>
                    <a:pt x="4549911" y="691230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4" name="object 8"/>
            <p:cNvSpPr/>
            <p:nvPr/>
          </p:nvSpPr>
          <p:spPr>
            <a:xfrm>
              <a:off x="1250632" y="4161101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5">
                  <a:moveTo>
                    <a:pt x="3742150" y="1251556"/>
                  </a:moveTo>
                  <a:lnTo>
                    <a:pt x="364089" y="1251556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8" name="object 14"/>
          <p:cNvGrpSpPr/>
          <p:nvPr/>
        </p:nvGrpSpPr>
        <p:grpSpPr>
          <a:xfrm>
            <a:off x="13014137" y="5214016"/>
            <a:ext cx="4550410" cy="1378585"/>
            <a:chOff x="12708215" y="4097601"/>
            <a:chExt cx="4550410" cy="1378585"/>
          </a:xfrm>
        </p:grpSpPr>
        <p:sp>
          <p:nvSpPr>
            <p:cNvPr id="1048685" name="object 15"/>
            <p:cNvSpPr/>
            <p:nvPr/>
          </p:nvSpPr>
          <p:spPr>
            <a:xfrm>
              <a:off x="12708215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09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3"/>
                  </a:lnTo>
                  <a:lnTo>
                    <a:pt x="4549911" y="691231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6" name="object 16"/>
            <p:cNvSpPr/>
            <p:nvPr/>
          </p:nvSpPr>
          <p:spPr>
            <a:xfrm>
              <a:off x="12930636" y="4161039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4" h="1251585">
                  <a:moveTo>
                    <a:pt x="3742150" y="1251556"/>
                  </a:moveTo>
                  <a:lnTo>
                    <a:pt x="364088" y="1251556"/>
                  </a:lnTo>
                  <a:lnTo>
                    <a:pt x="0" y="625778"/>
                  </a:lnTo>
                  <a:lnTo>
                    <a:pt x="364088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14"/>
          <p:cNvGrpSpPr/>
          <p:nvPr/>
        </p:nvGrpSpPr>
        <p:grpSpPr>
          <a:xfrm>
            <a:off x="13014137" y="7192118"/>
            <a:ext cx="4550410" cy="1378585"/>
            <a:chOff x="12708215" y="4097601"/>
            <a:chExt cx="4550410" cy="1378585"/>
          </a:xfrm>
        </p:grpSpPr>
        <p:sp>
          <p:nvSpPr>
            <p:cNvPr id="1048687" name="object 15"/>
            <p:cNvSpPr/>
            <p:nvPr/>
          </p:nvSpPr>
          <p:spPr>
            <a:xfrm>
              <a:off x="12708215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09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3"/>
                  </a:lnTo>
                  <a:lnTo>
                    <a:pt x="4549911" y="691231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8" name="object 16"/>
            <p:cNvSpPr/>
            <p:nvPr/>
          </p:nvSpPr>
          <p:spPr>
            <a:xfrm>
              <a:off x="12930636" y="4161039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4" h="1251585">
                  <a:moveTo>
                    <a:pt x="3742150" y="1251556"/>
                  </a:moveTo>
                  <a:lnTo>
                    <a:pt x="364088" y="1251556"/>
                  </a:lnTo>
                  <a:lnTo>
                    <a:pt x="0" y="625778"/>
                  </a:lnTo>
                  <a:lnTo>
                    <a:pt x="364088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89" name="object 21"/>
          <p:cNvSpPr txBox="1"/>
          <p:nvPr/>
        </p:nvSpPr>
        <p:spPr>
          <a:xfrm>
            <a:off x="1981200" y="5422985"/>
            <a:ext cx="208411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Literature</a:t>
            </a:r>
          </a:p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Review</a:t>
            </a:r>
          </a:p>
        </p:txBody>
      </p:sp>
      <p:sp>
        <p:nvSpPr>
          <p:cNvPr id="1048690" name="object 17"/>
          <p:cNvSpPr txBox="1"/>
          <p:nvPr/>
        </p:nvSpPr>
        <p:spPr>
          <a:xfrm>
            <a:off x="13690041" y="3340851"/>
            <a:ext cx="288784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IN" sz="3000" dirty="0">
                <a:latin typeface="Roboto"/>
                <a:cs typeface="Roboto"/>
              </a:rPr>
              <a:t>Methodology</a:t>
            </a:r>
          </a:p>
        </p:txBody>
      </p:sp>
      <p:sp>
        <p:nvSpPr>
          <p:cNvPr id="1048691" name="object 25"/>
          <p:cNvSpPr txBox="1"/>
          <p:nvPr/>
        </p:nvSpPr>
        <p:spPr>
          <a:xfrm>
            <a:off x="7254604" y="5084411"/>
            <a:ext cx="3640376" cy="62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3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Detailed Design</a:t>
            </a:r>
            <a:endParaRPr lang="en-IN" sz="3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48692" name="object 29"/>
          <p:cNvSpPr txBox="1"/>
          <p:nvPr/>
        </p:nvSpPr>
        <p:spPr>
          <a:xfrm>
            <a:off x="13080691" y="5395586"/>
            <a:ext cx="410654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Data Analysis</a:t>
            </a:r>
          </a:p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&amp; Interpretation</a:t>
            </a:r>
            <a:endParaRPr lang="en-IN" sz="3000" dirty="0">
              <a:latin typeface="Roboto"/>
              <a:cs typeface="Roboto"/>
            </a:endParaRPr>
          </a:p>
        </p:txBody>
      </p:sp>
      <p:sp>
        <p:nvSpPr>
          <p:cNvPr id="1048693" name="object 29"/>
          <p:cNvSpPr txBox="1"/>
          <p:nvPr/>
        </p:nvSpPr>
        <p:spPr>
          <a:xfrm>
            <a:off x="7367064" y="6952337"/>
            <a:ext cx="317124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Conclusions</a:t>
            </a:r>
            <a:endParaRPr lang="en-IN" sz="3000" dirty="0">
              <a:latin typeface="Roboto"/>
              <a:cs typeface="Roboto"/>
            </a:endParaRPr>
          </a:p>
        </p:txBody>
      </p:sp>
      <p:sp>
        <p:nvSpPr>
          <p:cNvPr id="1048694" name="object 25"/>
          <p:cNvSpPr txBox="1"/>
          <p:nvPr/>
        </p:nvSpPr>
        <p:spPr>
          <a:xfrm>
            <a:off x="2042318" y="7640230"/>
            <a:ext cx="219479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Findings</a:t>
            </a:r>
            <a:endParaRPr lang="en-IN" sz="3000" dirty="0">
              <a:latin typeface="Roboto"/>
              <a:cs typeface="Roboto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0" y="8855988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6" name="object 2"/>
          <p:cNvSpPr/>
          <p:nvPr/>
        </p:nvSpPr>
        <p:spPr>
          <a:xfrm>
            <a:off x="10795" y="-12778"/>
            <a:ext cx="18288000" cy="2476489"/>
          </a:xfrm>
          <a:custGeom>
            <a:avLst/>
            <a:gdLst/>
            <a:ahLst/>
            <a:cxnLst/>
            <a:rect l="l" t="t" r="r" b="b"/>
            <a:pathLst>
              <a:path w="18288000" h="2548255">
                <a:moveTo>
                  <a:pt x="18287988" y="1396466"/>
                </a:moveTo>
                <a:lnTo>
                  <a:pt x="13660654" y="1396466"/>
                </a:lnTo>
                <a:lnTo>
                  <a:pt x="12542990" y="2547696"/>
                </a:lnTo>
                <a:lnTo>
                  <a:pt x="18287988" y="2547696"/>
                </a:lnTo>
                <a:lnTo>
                  <a:pt x="18287988" y="1396466"/>
                </a:lnTo>
                <a:close/>
              </a:path>
              <a:path w="18288000" h="2548255">
                <a:moveTo>
                  <a:pt x="18287988" y="0"/>
                </a:moveTo>
                <a:lnTo>
                  <a:pt x="13050266" y="0"/>
                </a:lnTo>
                <a:lnTo>
                  <a:pt x="12398286" y="671550"/>
                </a:lnTo>
                <a:lnTo>
                  <a:pt x="1821446" y="671550"/>
                </a:lnTo>
                <a:lnTo>
                  <a:pt x="0" y="2547696"/>
                </a:lnTo>
                <a:lnTo>
                  <a:pt x="11651386" y="2547696"/>
                </a:lnTo>
                <a:lnTo>
                  <a:pt x="13353872" y="794080"/>
                </a:lnTo>
                <a:lnTo>
                  <a:pt x="18287988" y="794080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048697" name="object 30"/>
          <p:cNvSpPr txBox="1">
            <a:spLocks noGrp="1"/>
          </p:cNvSpPr>
          <p:nvPr>
            <p:ph type="title"/>
          </p:nvPr>
        </p:nvSpPr>
        <p:spPr>
          <a:xfrm>
            <a:off x="1981200" y="841605"/>
            <a:ext cx="9601200" cy="1248111"/>
          </a:xfrm>
          <a:prstGeom prst="rect">
            <a:avLst/>
          </a:prstGeom>
        </p:spPr>
        <p:txBody>
          <a:bodyPr vert="horz" wrap="square" lIns="0" tIns="230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00" dirty="0"/>
              <a:t>C</a:t>
            </a:r>
            <a:r>
              <a:rPr lang="en-US" sz="6600" spc="200" dirty="0"/>
              <a:t>ONTENTS</a:t>
            </a:r>
            <a:endParaRPr sz="6600" spc="200" dirty="0"/>
          </a:p>
        </p:txBody>
      </p:sp>
      <p:sp>
        <p:nvSpPr>
          <p:cNvPr id="1048698" name="object 17"/>
          <p:cNvSpPr txBox="1"/>
          <p:nvPr/>
        </p:nvSpPr>
        <p:spPr>
          <a:xfrm>
            <a:off x="7804433" y="3557002"/>
            <a:ext cx="229650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Objectives</a:t>
            </a:r>
            <a:endParaRPr lang="en-IN" sz="3000" dirty="0">
              <a:latin typeface="Roboto"/>
              <a:cs typeface="Roboto"/>
            </a:endParaRPr>
          </a:p>
        </p:txBody>
      </p:sp>
      <p:sp>
        <p:nvSpPr>
          <p:cNvPr id="2" name="object 29"/>
          <p:cNvSpPr txBox="1"/>
          <p:nvPr/>
        </p:nvSpPr>
        <p:spPr>
          <a:xfrm>
            <a:off x="13383871" y="7599594"/>
            <a:ext cx="338424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Future Scope</a:t>
            </a:r>
            <a:endParaRPr lang="en-IN" sz="3000" dirty="0">
              <a:latin typeface="Roboto"/>
              <a:cs typeface="Roboto"/>
            </a:endParaRPr>
          </a:p>
        </p:txBody>
      </p:sp>
      <p:grpSp>
        <p:nvGrpSpPr>
          <p:cNvPr id="3" name="object 22">
            <a:extLst>
              <a:ext uri="{FF2B5EF4-FFF2-40B4-BE49-F238E27FC236}">
                <a16:creationId xmlns:a16="http://schemas.microsoft.com/office/drawing/2014/main" id="{03F75A4E-66B8-4E20-5745-3CF57D3C1F4F}"/>
              </a:ext>
            </a:extLst>
          </p:cNvPr>
          <p:cNvGrpSpPr/>
          <p:nvPr/>
        </p:nvGrpSpPr>
        <p:grpSpPr>
          <a:xfrm>
            <a:off x="6906476" y="8257837"/>
            <a:ext cx="4550410" cy="1378585"/>
            <a:chOff x="6868457" y="6691338"/>
            <a:chExt cx="4550410" cy="1378585"/>
          </a:xfrm>
        </p:grpSpPr>
        <p:sp>
          <p:nvSpPr>
            <p:cNvPr id="4" name="object 23">
              <a:extLst>
                <a:ext uri="{FF2B5EF4-FFF2-40B4-BE49-F238E27FC236}">
                  <a16:creationId xmlns:a16="http://schemas.microsoft.com/office/drawing/2014/main" id="{CE100FAB-7F4B-1AC5-613A-6412B5E1AFE3}"/>
                </a:ext>
              </a:extLst>
            </p:cNvPr>
            <p:cNvSpPr/>
            <p:nvPr/>
          </p:nvSpPr>
          <p:spPr>
            <a:xfrm>
              <a:off x="6868457" y="6691338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09" h="1378584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4"/>
                  </a:lnTo>
                  <a:lnTo>
                    <a:pt x="4549911" y="691230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24">
              <a:extLst>
                <a:ext uri="{FF2B5EF4-FFF2-40B4-BE49-F238E27FC236}">
                  <a16:creationId xmlns:a16="http://schemas.microsoft.com/office/drawing/2014/main" id="{D9064D30-7702-AD5A-B50C-30C6D6F0CF06}"/>
                </a:ext>
              </a:extLst>
            </p:cNvPr>
            <p:cNvSpPr/>
            <p:nvPr/>
          </p:nvSpPr>
          <p:spPr>
            <a:xfrm>
              <a:off x="7090879" y="6754776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4">
                  <a:moveTo>
                    <a:pt x="3742150" y="1251557"/>
                  </a:moveTo>
                  <a:lnTo>
                    <a:pt x="364089" y="1251557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29">
            <a:extLst>
              <a:ext uri="{FF2B5EF4-FFF2-40B4-BE49-F238E27FC236}">
                <a16:creationId xmlns:a16="http://schemas.microsoft.com/office/drawing/2014/main" id="{09D4CE50-E547-38DD-A2BA-57ADD6BD5F73}"/>
              </a:ext>
            </a:extLst>
          </p:cNvPr>
          <p:cNvSpPr txBox="1"/>
          <p:nvPr/>
        </p:nvSpPr>
        <p:spPr>
          <a:xfrm>
            <a:off x="7367064" y="8703315"/>
            <a:ext cx="338424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References</a:t>
            </a:r>
            <a:endParaRPr lang="en-IN" sz="3000" dirty="0"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2776220" y="2171700"/>
            <a:ext cx="639318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95" dirty="0"/>
              <a:t>OU</a:t>
            </a:r>
            <a:endParaRPr sz="8000" dirty="0"/>
          </a:p>
        </p:txBody>
      </p:sp>
      <p:sp>
        <p:nvSpPr>
          <p:cNvPr id="1048651" name="object 5"/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3"/>
          <p:cNvSpPr/>
          <p:nvPr/>
        </p:nvSpPr>
        <p:spPr>
          <a:xfrm>
            <a:off x="0" y="8267700"/>
            <a:ext cx="18288000" cy="201930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4"/>
          <p:cNvSpPr/>
          <p:nvPr/>
        </p:nvSpPr>
        <p:spPr>
          <a:xfrm>
            <a:off x="0" y="11"/>
            <a:ext cx="18288000" cy="156591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2"/>
          <p:cNvSpPr/>
          <p:nvPr/>
        </p:nvSpPr>
        <p:spPr>
          <a:xfrm>
            <a:off x="4038600" y="495870"/>
            <a:ext cx="9525000" cy="106623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1048655" name="TextBox 8"/>
          <p:cNvSpPr txBox="1"/>
          <p:nvPr/>
        </p:nvSpPr>
        <p:spPr>
          <a:xfrm>
            <a:off x="2286000" y="2400300"/>
            <a:ext cx="1424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676" indent="-68676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3E422-7BD8-F5C0-305A-53BA54A17B47}"/>
              </a:ext>
            </a:extLst>
          </p:cNvPr>
          <p:cNvSpPr txBox="1"/>
          <p:nvPr/>
        </p:nvSpPr>
        <p:spPr>
          <a:xfrm>
            <a:off x="1778000" y="2400300"/>
            <a:ext cx="14782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Web-Based Application: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Language Translator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is a web-based application designed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translate text between multiple languages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HTML, CSS, and 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Interactive Platform: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 provides users with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simple and intuitive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interface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text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one language and receive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translations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another.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API Integration: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system integrates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API-based translation services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allowing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accurate and dynamic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language conversion.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Storage Usage: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 uses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storage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temporary data management, eliminating the need for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backend database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enhancing efficiency.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Cross-Device Compatibility: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application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works seamlessly across multiple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devices and browsers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ensuring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a diverse user base.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Addressing Communication Barriers: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This project aims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bridge language gaps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providing 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efficient, scalable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translation tool.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11"/>
            <a:ext cx="18288000" cy="2476489"/>
          </a:xfrm>
          <a:custGeom>
            <a:avLst/>
            <a:gdLst/>
            <a:ahLst/>
            <a:cxnLst/>
            <a:rect l="l" t="t" r="r" b="b"/>
            <a:pathLst>
              <a:path w="18288000" h="2548255">
                <a:moveTo>
                  <a:pt x="18287988" y="1396466"/>
                </a:moveTo>
                <a:lnTo>
                  <a:pt x="13660654" y="1396466"/>
                </a:lnTo>
                <a:lnTo>
                  <a:pt x="12542990" y="2547696"/>
                </a:lnTo>
                <a:lnTo>
                  <a:pt x="18287988" y="2547696"/>
                </a:lnTo>
                <a:lnTo>
                  <a:pt x="18287988" y="1396466"/>
                </a:lnTo>
                <a:close/>
              </a:path>
              <a:path w="18288000" h="2548255">
                <a:moveTo>
                  <a:pt x="18287988" y="0"/>
                </a:moveTo>
                <a:lnTo>
                  <a:pt x="13050266" y="0"/>
                </a:lnTo>
                <a:lnTo>
                  <a:pt x="12398286" y="671550"/>
                </a:lnTo>
                <a:lnTo>
                  <a:pt x="1821446" y="671550"/>
                </a:lnTo>
                <a:lnTo>
                  <a:pt x="0" y="2547696"/>
                </a:lnTo>
                <a:lnTo>
                  <a:pt x="11651386" y="2547696"/>
                </a:lnTo>
                <a:lnTo>
                  <a:pt x="13353872" y="794080"/>
                </a:lnTo>
                <a:lnTo>
                  <a:pt x="18287988" y="794080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09" name="object 3"/>
          <p:cNvSpPr txBox="1">
            <a:spLocks noGrp="1"/>
          </p:cNvSpPr>
          <p:nvPr>
            <p:ph type="title"/>
          </p:nvPr>
        </p:nvSpPr>
        <p:spPr>
          <a:xfrm>
            <a:off x="1905000" y="1232202"/>
            <a:ext cx="989203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Res</a:t>
            </a:r>
            <a:r>
              <a:rPr lang="en-IN" sz="4000" dirty="0">
                <a:latin typeface="Aharoni" panose="02010803020104030203" pitchFamily="2" charset="-79"/>
                <a:cs typeface="Aharoni" panose="02010803020104030203" pitchFamily="2" charset="-79"/>
              </a:rPr>
              <a:t>earch Objectives</a:t>
            </a:r>
            <a:endParaRPr lang="en-IN" sz="4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48610" name="object 6"/>
          <p:cNvSpPr/>
          <p:nvPr/>
        </p:nvSpPr>
        <p:spPr>
          <a:xfrm>
            <a:off x="0" y="5143500"/>
            <a:ext cx="819150" cy="971550"/>
          </a:xfrm>
          <a:custGeom>
            <a:avLst/>
            <a:gdLst/>
            <a:ahLst/>
            <a:cxnLst/>
            <a:rect l="l" t="t" r="r" b="b"/>
            <a:pathLst>
              <a:path w="819150" h="971550">
                <a:moveTo>
                  <a:pt x="0" y="0"/>
                </a:moveTo>
                <a:lnTo>
                  <a:pt x="818635" y="0"/>
                </a:lnTo>
                <a:lnTo>
                  <a:pt x="818635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48611" name="object 7"/>
          <p:cNvSpPr/>
          <p:nvPr/>
        </p:nvSpPr>
        <p:spPr>
          <a:xfrm>
            <a:off x="1028700" y="5143500"/>
            <a:ext cx="215265" cy="971550"/>
          </a:xfrm>
          <a:custGeom>
            <a:avLst/>
            <a:gdLst/>
            <a:ahLst/>
            <a:cxnLst/>
            <a:rect l="l" t="t" r="r" b="b"/>
            <a:pathLst>
              <a:path w="215265" h="971550">
                <a:moveTo>
                  <a:pt x="214883" y="971172"/>
                </a:moveTo>
                <a:lnTo>
                  <a:pt x="0" y="971172"/>
                </a:lnTo>
                <a:lnTo>
                  <a:pt x="0" y="0"/>
                </a:lnTo>
                <a:lnTo>
                  <a:pt x="214883" y="0"/>
                </a:lnTo>
                <a:lnTo>
                  <a:pt x="214883" y="971172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10"/>
          <p:cNvSpPr/>
          <p:nvPr/>
        </p:nvSpPr>
        <p:spPr>
          <a:xfrm>
            <a:off x="0" y="6651503"/>
            <a:ext cx="819150" cy="971550"/>
          </a:xfrm>
          <a:custGeom>
            <a:avLst/>
            <a:gdLst/>
            <a:ahLst/>
            <a:cxnLst/>
            <a:rect l="l" t="t" r="r" b="b"/>
            <a:pathLst>
              <a:path w="819150" h="971550">
                <a:moveTo>
                  <a:pt x="818635" y="971550"/>
                </a:moveTo>
                <a:lnTo>
                  <a:pt x="0" y="971550"/>
                </a:lnTo>
                <a:lnTo>
                  <a:pt x="0" y="0"/>
                </a:lnTo>
                <a:lnTo>
                  <a:pt x="818635" y="0"/>
                </a:lnTo>
                <a:lnTo>
                  <a:pt x="818635" y="97155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48614" name="object 11"/>
          <p:cNvSpPr/>
          <p:nvPr/>
        </p:nvSpPr>
        <p:spPr>
          <a:xfrm>
            <a:off x="1028700" y="6651503"/>
            <a:ext cx="215265" cy="971550"/>
          </a:xfrm>
          <a:custGeom>
            <a:avLst/>
            <a:gdLst/>
            <a:ahLst/>
            <a:cxnLst/>
            <a:rect l="l" t="t" r="r" b="b"/>
            <a:pathLst>
              <a:path w="215265" h="971550">
                <a:moveTo>
                  <a:pt x="214883" y="971172"/>
                </a:moveTo>
                <a:lnTo>
                  <a:pt x="0" y="971172"/>
                </a:lnTo>
                <a:lnTo>
                  <a:pt x="0" y="0"/>
                </a:lnTo>
                <a:lnTo>
                  <a:pt x="214883" y="0"/>
                </a:lnTo>
                <a:lnTo>
                  <a:pt x="214883" y="971172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6" name="object 14"/>
          <p:cNvSpPr/>
          <p:nvPr/>
        </p:nvSpPr>
        <p:spPr>
          <a:xfrm>
            <a:off x="0" y="8159505"/>
            <a:ext cx="819150" cy="971550"/>
          </a:xfrm>
          <a:custGeom>
            <a:avLst/>
            <a:gdLst/>
            <a:ahLst/>
            <a:cxnLst/>
            <a:rect l="l" t="t" r="r" b="b"/>
            <a:pathLst>
              <a:path w="819150" h="971550">
                <a:moveTo>
                  <a:pt x="818635" y="971550"/>
                </a:moveTo>
                <a:lnTo>
                  <a:pt x="0" y="971550"/>
                </a:lnTo>
                <a:lnTo>
                  <a:pt x="0" y="0"/>
                </a:lnTo>
                <a:lnTo>
                  <a:pt x="818635" y="0"/>
                </a:lnTo>
                <a:lnTo>
                  <a:pt x="818635" y="97155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4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48617" name="object 15"/>
          <p:cNvSpPr/>
          <p:nvPr/>
        </p:nvSpPr>
        <p:spPr>
          <a:xfrm>
            <a:off x="1028700" y="8159505"/>
            <a:ext cx="215265" cy="971550"/>
          </a:xfrm>
          <a:custGeom>
            <a:avLst/>
            <a:gdLst/>
            <a:ahLst/>
            <a:cxnLst/>
            <a:rect l="l" t="t" r="r" b="b"/>
            <a:pathLst>
              <a:path w="215265" h="971550">
                <a:moveTo>
                  <a:pt x="214883" y="971172"/>
                </a:moveTo>
                <a:lnTo>
                  <a:pt x="0" y="971172"/>
                </a:lnTo>
                <a:lnTo>
                  <a:pt x="0" y="0"/>
                </a:lnTo>
                <a:lnTo>
                  <a:pt x="214883" y="0"/>
                </a:lnTo>
                <a:lnTo>
                  <a:pt x="214883" y="971172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6"/>
          <p:cNvSpPr/>
          <p:nvPr/>
        </p:nvSpPr>
        <p:spPr>
          <a:xfrm>
            <a:off x="0" y="3735326"/>
            <a:ext cx="819150" cy="971550"/>
          </a:xfrm>
          <a:custGeom>
            <a:avLst/>
            <a:gdLst/>
            <a:ahLst/>
            <a:cxnLst/>
            <a:rect l="l" t="t" r="r" b="b"/>
            <a:pathLst>
              <a:path w="819150" h="971550">
                <a:moveTo>
                  <a:pt x="0" y="0"/>
                </a:moveTo>
                <a:lnTo>
                  <a:pt x="818635" y="0"/>
                </a:lnTo>
                <a:lnTo>
                  <a:pt x="818635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vert="horz"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1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048620" name="object 7"/>
          <p:cNvSpPr/>
          <p:nvPr/>
        </p:nvSpPr>
        <p:spPr>
          <a:xfrm>
            <a:off x="977265" y="3735326"/>
            <a:ext cx="215265" cy="971550"/>
          </a:xfrm>
          <a:custGeom>
            <a:avLst/>
            <a:gdLst/>
            <a:ahLst/>
            <a:cxnLst/>
            <a:rect l="l" t="t" r="r" b="b"/>
            <a:pathLst>
              <a:path w="215265" h="971550">
                <a:moveTo>
                  <a:pt x="214883" y="971172"/>
                </a:moveTo>
                <a:lnTo>
                  <a:pt x="0" y="971172"/>
                </a:lnTo>
                <a:lnTo>
                  <a:pt x="0" y="0"/>
                </a:lnTo>
                <a:lnTo>
                  <a:pt x="214883" y="0"/>
                </a:lnTo>
                <a:lnTo>
                  <a:pt x="214883" y="971172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/>
          <p:nvPr/>
        </p:nvSpPr>
        <p:spPr>
          <a:xfrm>
            <a:off x="0" y="9182100"/>
            <a:ext cx="18288000" cy="110490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19D18-F6BD-E4D7-F4B4-B928E9CAABE3}"/>
              </a:ext>
            </a:extLst>
          </p:cNvPr>
          <p:cNvSpPr txBox="1"/>
          <p:nvPr/>
        </p:nvSpPr>
        <p:spPr>
          <a:xfrm>
            <a:off x="1384935" y="3786371"/>
            <a:ext cx="1493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Web-Based Translator: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Create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web-based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application that delivers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accurate and real-time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language translation.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A6F90-2F3F-EB91-03B9-8095B87A6A5B}"/>
              </a:ext>
            </a:extLst>
          </p:cNvPr>
          <p:cNvSpPr txBox="1"/>
          <p:nvPr/>
        </p:nvSpPr>
        <p:spPr>
          <a:xfrm>
            <a:off x="1377561" y="5213776"/>
            <a:ext cx="1493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Design a Responsive Interface: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responsive and intuitive user interface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compatible with various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devices and browsers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seamless accessibility.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53CD6-3F85-C495-0751-C518736D8FC0}"/>
              </a:ext>
            </a:extLst>
          </p:cNvPr>
          <p:cNvSpPr txBox="1"/>
          <p:nvPr/>
        </p:nvSpPr>
        <p:spPr>
          <a:xfrm>
            <a:off x="1384935" y="6687636"/>
            <a:ext cx="1492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Optimize Data Management: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storage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temporary data handling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ensuring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lightweight and efficient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system without a backend.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51802-E2AF-7A68-DC05-EE1BA5F06547}"/>
              </a:ext>
            </a:extLst>
          </p:cNvPr>
          <p:cNvSpPr txBox="1"/>
          <p:nvPr/>
        </p:nvSpPr>
        <p:spPr>
          <a:xfrm>
            <a:off x="1377561" y="8235745"/>
            <a:ext cx="15158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Enhance User Experience: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Implement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features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language swapping, speech output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copy-to-clipboard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while allowing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such 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speech-to-text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offline translation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1D6A648-D90D-4616-B303-D62AA1514C85}"/>
              </a:ext>
            </a:extLst>
          </p:cNvPr>
          <p:cNvSpPr/>
          <p:nvPr/>
        </p:nvSpPr>
        <p:spPr>
          <a:xfrm>
            <a:off x="0" y="11"/>
            <a:ext cx="18288000" cy="156591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1748877-CE59-4313-BE44-C310D2E2A572}"/>
              </a:ext>
            </a:extLst>
          </p:cNvPr>
          <p:cNvSpPr/>
          <p:nvPr/>
        </p:nvSpPr>
        <p:spPr>
          <a:xfrm>
            <a:off x="0" y="8267700"/>
            <a:ext cx="18288000" cy="201930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CA9013D-C92B-47DA-950A-BDC3D5F3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0" y="646099"/>
            <a:ext cx="11887200" cy="857017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8A7CE-77E4-1FA6-4B2C-77794924270C}"/>
              </a:ext>
            </a:extLst>
          </p:cNvPr>
          <p:cNvSpPr txBox="1"/>
          <p:nvPr/>
        </p:nvSpPr>
        <p:spPr>
          <a:xfrm>
            <a:off x="1752600" y="2228641"/>
            <a:ext cx="14554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development of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Language Translator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followed a systematic approach: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 Analysis: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Identifying the need for an intuitive translation tool and defining the system's functional and non-functional requirements.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Feasibility Study: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Evaluating technical, operational, and time feasibility to ensure the project could be successfully implemented.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System Design: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case, sequence, and data flow diagrams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outline system workflows and interactions.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Developing the system using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HTML, CSS, and 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integrating external APIs for real-time translations.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Testing: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Performing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 testing, integration testing, and user acceptance testing (UAT)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ensure functionality, accuracy, and usability.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Deployment: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Hosting the application 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 Pages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easy access and public availability.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3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>
            <a:spLocks noGrp="1"/>
          </p:cNvSpPr>
          <p:nvPr>
            <p:ph type="subTitle" idx="4"/>
          </p:nvPr>
        </p:nvSpPr>
        <p:spPr>
          <a:xfrm>
            <a:off x="0" y="0"/>
            <a:ext cx="18288000" cy="247650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419599" y="876300"/>
            <a:ext cx="10788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u="sng" dirty="0"/>
          </a:p>
          <a:p>
            <a:endParaRPr lang="en-US" sz="3600" b="1" u="sng" dirty="0"/>
          </a:p>
        </p:txBody>
      </p:sp>
      <p:sp>
        <p:nvSpPr>
          <p:cNvPr id="10" name="object 2"/>
          <p:cNvSpPr/>
          <p:nvPr/>
        </p:nvSpPr>
        <p:spPr>
          <a:xfrm>
            <a:off x="3810000" y="704727"/>
            <a:ext cx="10896600" cy="152400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Literature Review 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4AE4CB8-8D02-4CF0-98E3-BD4B68D2FBE3}"/>
              </a:ext>
            </a:extLst>
          </p:cNvPr>
          <p:cNvSpPr/>
          <p:nvPr/>
        </p:nvSpPr>
        <p:spPr>
          <a:xfrm>
            <a:off x="0" y="8343900"/>
            <a:ext cx="18288000" cy="2095778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EC159-0820-B6E8-9CFF-4B36ED49A2C5}"/>
              </a:ext>
            </a:extLst>
          </p:cNvPr>
          <p:cNvSpPr txBox="1"/>
          <p:nvPr/>
        </p:nvSpPr>
        <p:spPr>
          <a:xfrm>
            <a:off x="2057400" y="3504953"/>
            <a:ext cx="1417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Flanagan, D. (2020): JavaScript: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Definitive Guide – Helped with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event handling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asynchronous operations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were crucial for implementing real-time translations.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Robson, E., &amp; Freeman, E. (2014):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Head First HTML and CSS – Guided the development of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and responsive interface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effective styling and cross-device compatibility.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Kogent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Learning Solutions Inc. (2011):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HTML5 Black Book – Provided insights into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client-side scripting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including the use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storage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temporary data handling.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Powell, T. (2017): HTML &amp; CSS: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Complete Reference – Assisted in refining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 styling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media queries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better responsiveness and layout design.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5F0415B-2654-833B-1744-95AAB24C7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>
            <a:extLst>
              <a:ext uri="{FF2B5EF4-FFF2-40B4-BE49-F238E27FC236}">
                <a16:creationId xmlns:a16="http://schemas.microsoft.com/office/drawing/2014/main" id="{130DF9B2-3067-E964-5609-A84AF944AE0F}"/>
              </a:ext>
            </a:extLst>
          </p:cNvPr>
          <p:cNvSpPr/>
          <p:nvPr/>
        </p:nvSpPr>
        <p:spPr>
          <a:xfrm>
            <a:off x="4381499" y="668495"/>
            <a:ext cx="9525000" cy="1215718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50000"/>
              </a:lnSpc>
              <a:spcBef>
                <a:spcPts val="15"/>
              </a:spcBef>
            </a:pPr>
            <a:r>
              <a:rPr lang="en-US" sz="4000" b="1" dirty="0">
                <a:solidFill>
                  <a:schemeClr val="bg1"/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Detailed Design</a:t>
            </a:r>
            <a:endParaRPr lang="en-IN" sz="4000" b="1" dirty="0">
              <a:solidFill>
                <a:schemeClr val="bg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2BA56870-F304-9F25-33A9-FEFA904153B0}"/>
              </a:ext>
            </a:extLst>
          </p:cNvPr>
          <p:cNvSpPr/>
          <p:nvPr/>
        </p:nvSpPr>
        <p:spPr>
          <a:xfrm>
            <a:off x="0" y="7962900"/>
            <a:ext cx="18288000" cy="2476778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F63F1582-D259-5045-52C8-BEB7D1FFCAFC}"/>
              </a:ext>
            </a:extLst>
          </p:cNvPr>
          <p:cNvSpPr/>
          <p:nvPr/>
        </p:nvSpPr>
        <p:spPr>
          <a:xfrm>
            <a:off x="0" y="10"/>
            <a:ext cx="18288000" cy="2552689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47FC5-30E2-B21D-AC7A-5BED8028254A}"/>
              </a:ext>
            </a:extLst>
          </p:cNvPr>
          <p:cNvSpPr txBox="1"/>
          <p:nvPr/>
        </p:nvSpPr>
        <p:spPr>
          <a:xfrm>
            <a:off x="1828799" y="1987623"/>
            <a:ext cx="146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/>
              <a:t>Activity diagram: </a:t>
            </a:r>
            <a:r>
              <a:rPr lang="en-US" sz="2400" dirty="0"/>
              <a:t>Describes the </a:t>
            </a:r>
            <a:r>
              <a:rPr lang="en-US" sz="2400" b="1" dirty="0"/>
              <a:t>workflow</a:t>
            </a:r>
            <a:r>
              <a:rPr lang="en-US" sz="2400" dirty="0"/>
              <a:t> of the </a:t>
            </a:r>
            <a:r>
              <a:rPr lang="en-US" sz="2400" b="1" dirty="0"/>
              <a:t>Language Translator’s</a:t>
            </a:r>
            <a:r>
              <a:rPr lang="en-US" sz="2400" dirty="0"/>
              <a:t> system and its activities.</a:t>
            </a:r>
            <a:endParaRPr lang="en-IN" sz="2400" dirty="0"/>
          </a:p>
        </p:txBody>
      </p:sp>
      <p:pic>
        <p:nvPicPr>
          <p:cNvPr id="3" name="Picture 2" descr="Activity Diagram of Language Translator App">
            <a:extLst>
              <a:ext uri="{FF2B5EF4-FFF2-40B4-BE49-F238E27FC236}">
                <a16:creationId xmlns:a16="http://schemas.microsoft.com/office/drawing/2014/main" id="{38AF5AA5-564B-E953-25B1-66E61575F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2351945"/>
            <a:ext cx="6858001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object 5"/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object 3"/>
          <p:cNvSpPr/>
          <p:nvPr/>
        </p:nvSpPr>
        <p:spPr>
          <a:xfrm>
            <a:off x="0" y="8572500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7" name="object 4"/>
          <p:cNvSpPr/>
          <p:nvPr/>
        </p:nvSpPr>
        <p:spPr>
          <a:xfrm>
            <a:off x="0" y="10"/>
            <a:ext cx="18288000" cy="2552689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9" name="Rectangle 3"/>
          <p:cNvSpPr/>
          <p:nvPr/>
        </p:nvSpPr>
        <p:spPr>
          <a:xfrm>
            <a:off x="1333500" y="1565921"/>
            <a:ext cx="16954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7" name="object 2"/>
          <p:cNvSpPr/>
          <p:nvPr/>
        </p:nvSpPr>
        <p:spPr>
          <a:xfrm>
            <a:off x="3581400" y="723900"/>
            <a:ext cx="10896600" cy="129540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Analysis &amp;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A3FEB-6452-0D41-8FB6-B28672C908D2}"/>
              </a:ext>
            </a:extLst>
          </p:cNvPr>
          <p:cNvSpPr txBox="1"/>
          <p:nvPr/>
        </p:nvSpPr>
        <p:spPr>
          <a:xfrm>
            <a:off x="2057400" y="2881342"/>
            <a:ext cx="1417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collected during the testing phase was analyzed to ensure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system accuracy and performance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Performance Metrics: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Verified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translation speed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efficient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page load times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across devices.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 Feedback: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Identified areas for improvement, including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responsive design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button interactivity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Error Handling: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Addressed minor issues like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 inconsistencies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improved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UI responsiveness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based on test results.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analysis confirmed that the system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accurate, fast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under different conditions.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5"/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3"/>
          <p:cNvSpPr/>
          <p:nvPr/>
        </p:nvSpPr>
        <p:spPr>
          <a:xfrm>
            <a:off x="0" y="8855988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/>
          <p:cNvSpPr/>
          <p:nvPr/>
        </p:nvSpPr>
        <p:spPr>
          <a:xfrm>
            <a:off x="0" y="11"/>
            <a:ext cx="18288000" cy="156591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2"/>
          <p:cNvSpPr/>
          <p:nvPr/>
        </p:nvSpPr>
        <p:spPr>
          <a:xfrm>
            <a:off x="4381500" y="723900"/>
            <a:ext cx="9525000" cy="106680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marL="381000" algn="ctr">
              <a:spcBef>
                <a:spcPts val="5"/>
              </a:spcBef>
            </a:pPr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Findings</a:t>
            </a:r>
          </a:p>
        </p:txBody>
      </p:sp>
      <p:sp>
        <p:nvSpPr>
          <p:cNvPr id="1048648" name="Rectangle 2"/>
          <p:cNvSpPr>
            <a:spLocks noChangeArrowheads="1"/>
          </p:cNvSpPr>
          <p:nvPr/>
        </p:nvSpPr>
        <p:spPr bwMode="auto">
          <a:xfrm>
            <a:off x="0" y="-198120"/>
            <a:ext cx="1828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8649" name="TextBox 3"/>
          <p:cNvSpPr txBox="1"/>
          <p:nvPr/>
        </p:nvSpPr>
        <p:spPr>
          <a:xfrm>
            <a:off x="2895600" y="2628900"/>
            <a:ext cx="1280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/>
              <a:t>. </a:t>
            </a:r>
          </a:p>
          <a:p>
            <a:pPr marL="457200" indent="-457200">
              <a:buAutoNum type="arabicPeriod"/>
            </a:pPr>
            <a:endParaRPr lang="en-US" sz="2800" dirty="0"/>
          </a:p>
          <a:p>
            <a:pPr marL="457200" indent="-457200"/>
            <a:endParaRPr lang="en-IN" sz="2800" dirty="0"/>
          </a:p>
        </p:txBody>
      </p:sp>
      <p:sp>
        <p:nvSpPr>
          <p:cNvPr id="9" name="object 4"/>
          <p:cNvSpPr/>
          <p:nvPr/>
        </p:nvSpPr>
        <p:spPr>
          <a:xfrm>
            <a:off x="0" y="0"/>
            <a:ext cx="18288000" cy="247649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ACC87-DDCE-C74A-9D55-B633AB88D8C8}"/>
              </a:ext>
            </a:extLst>
          </p:cNvPr>
          <p:cNvSpPr txBox="1"/>
          <p:nvPr/>
        </p:nvSpPr>
        <p:spPr>
          <a:xfrm>
            <a:off x="2743200" y="3317710"/>
            <a:ext cx="1280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Language Translator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project successfully achieved its intended objectives. Key findings include: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application provides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accurate real-time translation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multiple languages.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Responsive design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ensures smooth performance across devices and screen sizes.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storage allows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temporary data retention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without requiring backend infrastructure.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found the system intuitive, with minor adjustments made to improve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UI interactivity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1050</Words>
  <Application>Microsoft Office PowerPoint</Application>
  <PresentationFormat>Custom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Aharoni</vt:lpstr>
      <vt:lpstr>Arial</vt:lpstr>
      <vt:lpstr>Arial Black</vt:lpstr>
      <vt:lpstr>Calibri</vt:lpstr>
      <vt:lpstr>Roboto</vt:lpstr>
      <vt:lpstr>Tahoma</vt:lpstr>
      <vt:lpstr>Times New Roman</vt:lpstr>
      <vt:lpstr>Wingdings</vt:lpstr>
      <vt:lpstr>Office Theme</vt:lpstr>
      <vt:lpstr>Language Translator</vt:lpstr>
      <vt:lpstr>CONTENTS</vt:lpstr>
      <vt:lpstr>OU</vt:lpstr>
      <vt:lpstr>Research Objectives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- Exploring the Implications of  Digital Transformation and Flexible Work on Work-Life Balance</dc:title>
  <dc:creator>AARTI PATIL</dc:creator>
  <cp:lastModifiedBy>Krishna Patil</cp:lastModifiedBy>
  <cp:revision>38</cp:revision>
  <cp:lastPrinted>2025-03-13T11:45:25Z</cp:lastPrinted>
  <dcterms:created xsi:type="dcterms:W3CDTF">2024-10-12T01:48:54Z</dcterms:created>
  <dcterms:modified xsi:type="dcterms:W3CDTF">2025-03-20T04:35:39Z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2024-10-12T00:00:00Z</vt:filetime>
  </property>
  <property fmtid="{D5CDD505-2E9C-101B-9397-08002B2CF9AE}" pid="3" name="Producer">
    <vt:lpwstr>iLovePDF</vt:lpwstr>
  </property>
  <property fmtid="{D5CDD505-2E9C-101B-9397-08002B2CF9AE}" pid="4" name="ICV">
    <vt:lpwstr>a3f373c09cda455aae4ce4b4df10a552</vt:lpwstr>
  </property>
</Properties>
</file>