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FD38-2502-4F06-AEEF-488202A5D2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4B3DD3-993A-4F8C-8291-AA2CA9EF1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7A0763-34EF-4DFE-B114-98FE6C822005}"/>
              </a:ext>
            </a:extLst>
          </p:cNvPr>
          <p:cNvSpPr>
            <a:spLocks noGrp="1"/>
          </p:cNvSpPr>
          <p:nvPr>
            <p:ph type="dt" sz="half" idx="10"/>
          </p:nvPr>
        </p:nvSpPr>
        <p:spPr/>
        <p:txBody>
          <a:bodyPr/>
          <a:lstStyle/>
          <a:p>
            <a:fld id="{9967BD2D-BD51-481C-91B9-0B3051079727}" type="datetimeFigureOut">
              <a:rPr lang="en-US" smtClean="0"/>
              <a:t>7/8/2019</a:t>
            </a:fld>
            <a:endParaRPr lang="en-US"/>
          </a:p>
        </p:txBody>
      </p:sp>
      <p:sp>
        <p:nvSpPr>
          <p:cNvPr id="5" name="Footer Placeholder 4">
            <a:extLst>
              <a:ext uri="{FF2B5EF4-FFF2-40B4-BE49-F238E27FC236}">
                <a16:creationId xmlns:a16="http://schemas.microsoft.com/office/drawing/2014/main" id="{7BCD0882-9DC1-4ABE-B1E8-0AE28B0D4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10492-00F0-4437-9ADA-CA4203B78CF6}"/>
              </a:ext>
            </a:extLst>
          </p:cNvPr>
          <p:cNvSpPr>
            <a:spLocks noGrp="1"/>
          </p:cNvSpPr>
          <p:nvPr>
            <p:ph type="sldNum" sz="quarter" idx="12"/>
          </p:nvPr>
        </p:nvSpPr>
        <p:spPr/>
        <p:txBody>
          <a:bodyPr/>
          <a:lstStyle/>
          <a:p>
            <a:fld id="{5B4903F3-2141-4C83-B743-650E478A2B7E}" type="slidenum">
              <a:rPr lang="en-US" smtClean="0"/>
              <a:t>‹#›</a:t>
            </a:fld>
            <a:endParaRPr lang="en-US"/>
          </a:p>
        </p:txBody>
      </p:sp>
    </p:spTree>
    <p:extLst>
      <p:ext uri="{BB962C8B-B14F-4D97-AF65-F5344CB8AC3E}">
        <p14:creationId xmlns:p14="http://schemas.microsoft.com/office/powerpoint/2010/main" val="113610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DA775-BAC0-4562-86DA-95E8767A57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08DCD3-2727-4776-9B0A-47459475D4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759F7-34E3-452F-B519-8213E8A98576}"/>
              </a:ext>
            </a:extLst>
          </p:cNvPr>
          <p:cNvSpPr>
            <a:spLocks noGrp="1"/>
          </p:cNvSpPr>
          <p:nvPr>
            <p:ph type="dt" sz="half" idx="10"/>
          </p:nvPr>
        </p:nvSpPr>
        <p:spPr/>
        <p:txBody>
          <a:bodyPr/>
          <a:lstStyle/>
          <a:p>
            <a:fld id="{9967BD2D-BD51-481C-91B9-0B3051079727}" type="datetimeFigureOut">
              <a:rPr lang="en-US" smtClean="0"/>
              <a:t>7/8/2019</a:t>
            </a:fld>
            <a:endParaRPr lang="en-US"/>
          </a:p>
        </p:txBody>
      </p:sp>
      <p:sp>
        <p:nvSpPr>
          <p:cNvPr id="5" name="Footer Placeholder 4">
            <a:extLst>
              <a:ext uri="{FF2B5EF4-FFF2-40B4-BE49-F238E27FC236}">
                <a16:creationId xmlns:a16="http://schemas.microsoft.com/office/drawing/2014/main" id="{05D319D1-E212-4BA4-A05F-61AD68D50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8781E-994B-4F60-923D-A79A587224DF}"/>
              </a:ext>
            </a:extLst>
          </p:cNvPr>
          <p:cNvSpPr>
            <a:spLocks noGrp="1"/>
          </p:cNvSpPr>
          <p:nvPr>
            <p:ph type="sldNum" sz="quarter" idx="12"/>
          </p:nvPr>
        </p:nvSpPr>
        <p:spPr/>
        <p:txBody>
          <a:bodyPr/>
          <a:lstStyle/>
          <a:p>
            <a:fld id="{5B4903F3-2141-4C83-B743-650E478A2B7E}" type="slidenum">
              <a:rPr lang="en-US" smtClean="0"/>
              <a:t>‹#›</a:t>
            </a:fld>
            <a:endParaRPr lang="en-US"/>
          </a:p>
        </p:txBody>
      </p:sp>
    </p:spTree>
    <p:extLst>
      <p:ext uri="{BB962C8B-B14F-4D97-AF65-F5344CB8AC3E}">
        <p14:creationId xmlns:p14="http://schemas.microsoft.com/office/powerpoint/2010/main" val="1412259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EE5D26-9446-4E88-85C0-03D0158D0E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754024-B78F-4A14-9201-97C9B651EE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3EA87-21D4-49DC-9095-098B705EF990}"/>
              </a:ext>
            </a:extLst>
          </p:cNvPr>
          <p:cNvSpPr>
            <a:spLocks noGrp="1"/>
          </p:cNvSpPr>
          <p:nvPr>
            <p:ph type="dt" sz="half" idx="10"/>
          </p:nvPr>
        </p:nvSpPr>
        <p:spPr/>
        <p:txBody>
          <a:bodyPr/>
          <a:lstStyle/>
          <a:p>
            <a:fld id="{9967BD2D-BD51-481C-91B9-0B3051079727}" type="datetimeFigureOut">
              <a:rPr lang="en-US" smtClean="0"/>
              <a:t>7/8/2019</a:t>
            </a:fld>
            <a:endParaRPr lang="en-US"/>
          </a:p>
        </p:txBody>
      </p:sp>
      <p:sp>
        <p:nvSpPr>
          <p:cNvPr id="5" name="Footer Placeholder 4">
            <a:extLst>
              <a:ext uri="{FF2B5EF4-FFF2-40B4-BE49-F238E27FC236}">
                <a16:creationId xmlns:a16="http://schemas.microsoft.com/office/drawing/2014/main" id="{931C1286-9255-4C8E-B19A-E9F439EE8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7D88F-B67C-4CEF-87F6-6CC3EF8FD38A}"/>
              </a:ext>
            </a:extLst>
          </p:cNvPr>
          <p:cNvSpPr>
            <a:spLocks noGrp="1"/>
          </p:cNvSpPr>
          <p:nvPr>
            <p:ph type="sldNum" sz="quarter" idx="12"/>
          </p:nvPr>
        </p:nvSpPr>
        <p:spPr/>
        <p:txBody>
          <a:bodyPr/>
          <a:lstStyle/>
          <a:p>
            <a:fld id="{5B4903F3-2141-4C83-B743-650E478A2B7E}" type="slidenum">
              <a:rPr lang="en-US" smtClean="0"/>
              <a:t>‹#›</a:t>
            </a:fld>
            <a:endParaRPr lang="en-US"/>
          </a:p>
        </p:txBody>
      </p:sp>
    </p:spTree>
    <p:extLst>
      <p:ext uri="{BB962C8B-B14F-4D97-AF65-F5344CB8AC3E}">
        <p14:creationId xmlns:p14="http://schemas.microsoft.com/office/powerpoint/2010/main" val="203233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86592-5769-4A7C-9534-B86A291F1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024943-4F70-4A19-BA9E-99462E01EFF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C63B4F-AA89-450C-ACE9-5A7D7407B1D0}"/>
              </a:ext>
            </a:extLst>
          </p:cNvPr>
          <p:cNvSpPr>
            <a:spLocks noGrp="1"/>
          </p:cNvSpPr>
          <p:nvPr>
            <p:ph type="dt" sz="half" idx="10"/>
          </p:nvPr>
        </p:nvSpPr>
        <p:spPr/>
        <p:txBody>
          <a:bodyPr/>
          <a:lstStyle/>
          <a:p>
            <a:fld id="{9967BD2D-BD51-481C-91B9-0B3051079727}" type="datetimeFigureOut">
              <a:rPr lang="en-US" smtClean="0"/>
              <a:t>7/8/2019</a:t>
            </a:fld>
            <a:endParaRPr lang="en-US"/>
          </a:p>
        </p:txBody>
      </p:sp>
      <p:sp>
        <p:nvSpPr>
          <p:cNvPr id="5" name="Footer Placeholder 4">
            <a:extLst>
              <a:ext uri="{FF2B5EF4-FFF2-40B4-BE49-F238E27FC236}">
                <a16:creationId xmlns:a16="http://schemas.microsoft.com/office/drawing/2014/main" id="{BBCF301A-B99D-41F0-833A-BCE14C3F31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8929C2-B062-418A-9CE3-D4BC220EB3BD}"/>
              </a:ext>
            </a:extLst>
          </p:cNvPr>
          <p:cNvSpPr>
            <a:spLocks noGrp="1"/>
          </p:cNvSpPr>
          <p:nvPr>
            <p:ph type="sldNum" sz="quarter" idx="12"/>
          </p:nvPr>
        </p:nvSpPr>
        <p:spPr/>
        <p:txBody>
          <a:bodyPr/>
          <a:lstStyle/>
          <a:p>
            <a:fld id="{5B4903F3-2141-4C83-B743-650E478A2B7E}" type="slidenum">
              <a:rPr lang="en-US" smtClean="0"/>
              <a:t>‹#›</a:t>
            </a:fld>
            <a:endParaRPr lang="en-US"/>
          </a:p>
        </p:txBody>
      </p:sp>
    </p:spTree>
    <p:extLst>
      <p:ext uri="{BB962C8B-B14F-4D97-AF65-F5344CB8AC3E}">
        <p14:creationId xmlns:p14="http://schemas.microsoft.com/office/powerpoint/2010/main" val="261919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4EC0-81BC-4C7C-914B-47A7D79FE1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D86CCB-5853-475E-B302-4351CC1D3A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0E35C8-09FB-4594-80D6-4A14B5D1472B}"/>
              </a:ext>
            </a:extLst>
          </p:cNvPr>
          <p:cNvSpPr>
            <a:spLocks noGrp="1"/>
          </p:cNvSpPr>
          <p:nvPr>
            <p:ph type="dt" sz="half" idx="10"/>
          </p:nvPr>
        </p:nvSpPr>
        <p:spPr/>
        <p:txBody>
          <a:bodyPr/>
          <a:lstStyle/>
          <a:p>
            <a:fld id="{9967BD2D-BD51-481C-91B9-0B3051079727}" type="datetimeFigureOut">
              <a:rPr lang="en-US" smtClean="0"/>
              <a:t>7/8/2019</a:t>
            </a:fld>
            <a:endParaRPr lang="en-US"/>
          </a:p>
        </p:txBody>
      </p:sp>
      <p:sp>
        <p:nvSpPr>
          <p:cNvPr id="5" name="Footer Placeholder 4">
            <a:extLst>
              <a:ext uri="{FF2B5EF4-FFF2-40B4-BE49-F238E27FC236}">
                <a16:creationId xmlns:a16="http://schemas.microsoft.com/office/drawing/2014/main" id="{756AD495-8A21-459E-A758-67FAC8FB1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36686-6F67-47A9-B3E3-9C1A147033A6}"/>
              </a:ext>
            </a:extLst>
          </p:cNvPr>
          <p:cNvSpPr>
            <a:spLocks noGrp="1"/>
          </p:cNvSpPr>
          <p:nvPr>
            <p:ph type="sldNum" sz="quarter" idx="12"/>
          </p:nvPr>
        </p:nvSpPr>
        <p:spPr/>
        <p:txBody>
          <a:bodyPr/>
          <a:lstStyle/>
          <a:p>
            <a:fld id="{5B4903F3-2141-4C83-B743-650E478A2B7E}" type="slidenum">
              <a:rPr lang="en-US" smtClean="0"/>
              <a:t>‹#›</a:t>
            </a:fld>
            <a:endParaRPr lang="en-US"/>
          </a:p>
        </p:txBody>
      </p:sp>
    </p:spTree>
    <p:extLst>
      <p:ext uri="{BB962C8B-B14F-4D97-AF65-F5344CB8AC3E}">
        <p14:creationId xmlns:p14="http://schemas.microsoft.com/office/powerpoint/2010/main" val="191332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49DF-BC0B-477E-83C8-658F7EE11C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F7BB24-17FA-4D7E-A634-E41C0D5A803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E83BA3-BB81-4DAD-865D-834E166103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46C692-A13E-4077-ADE3-872539407FEB}"/>
              </a:ext>
            </a:extLst>
          </p:cNvPr>
          <p:cNvSpPr>
            <a:spLocks noGrp="1"/>
          </p:cNvSpPr>
          <p:nvPr>
            <p:ph type="dt" sz="half" idx="10"/>
          </p:nvPr>
        </p:nvSpPr>
        <p:spPr/>
        <p:txBody>
          <a:bodyPr/>
          <a:lstStyle/>
          <a:p>
            <a:fld id="{9967BD2D-BD51-481C-91B9-0B3051079727}" type="datetimeFigureOut">
              <a:rPr lang="en-US" smtClean="0"/>
              <a:t>7/8/2019</a:t>
            </a:fld>
            <a:endParaRPr lang="en-US"/>
          </a:p>
        </p:txBody>
      </p:sp>
      <p:sp>
        <p:nvSpPr>
          <p:cNvPr id="6" name="Footer Placeholder 5">
            <a:extLst>
              <a:ext uri="{FF2B5EF4-FFF2-40B4-BE49-F238E27FC236}">
                <a16:creationId xmlns:a16="http://schemas.microsoft.com/office/drawing/2014/main" id="{FD251F9E-12D4-4ACE-91FF-85D4FC5C31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FC91B6-73F7-4996-A1E9-D1D456EAA9B4}"/>
              </a:ext>
            </a:extLst>
          </p:cNvPr>
          <p:cNvSpPr>
            <a:spLocks noGrp="1"/>
          </p:cNvSpPr>
          <p:nvPr>
            <p:ph type="sldNum" sz="quarter" idx="12"/>
          </p:nvPr>
        </p:nvSpPr>
        <p:spPr/>
        <p:txBody>
          <a:bodyPr/>
          <a:lstStyle/>
          <a:p>
            <a:fld id="{5B4903F3-2141-4C83-B743-650E478A2B7E}" type="slidenum">
              <a:rPr lang="en-US" smtClean="0"/>
              <a:t>‹#›</a:t>
            </a:fld>
            <a:endParaRPr lang="en-US"/>
          </a:p>
        </p:txBody>
      </p:sp>
    </p:spTree>
    <p:extLst>
      <p:ext uri="{BB962C8B-B14F-4D97-AF65-F5344CB8AC3E}">
        <p14:creationId xmlns:p14="http://schemas.microsoft.com/office/powerpoint/2010/main" val="2528944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C258-9B09-462D-904D-B6FEB92B9E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80D946-0366-43A7-85B8-843647465B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FBEB55-A717-467F-AA98-F1299984733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7BB094-5931-439C-86D5-91C567D94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1201B6A-D34B-4160-87EB-1B0579D303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EB1540-14EC-4A5E-90E4-AF801AE20199}"/>
              </a:ext>
            </a:extLst>
          </p:cNvPr>
          <p:cNvSpPr>
            <a:spLocks noGrp="1"/>
          </p:cNvSpPr>
          <p:nvPr>
            <p:ph type="dt" sz="half" idx="10"/>
          </p:nvPr>
        </p:nvSpPr>
        <p:spPr/>
        <p:txBody>
          <a:bodyPr/>
          <a:lstStyle/>
          <a:p>
            <a:fld id="{9967BD2D-BD51-481C-91B9-0B3051079727}" type="datetimeFigureOut">
              <a:rPr lang="en-US" smtClean="0"/>
              <a:t>7/8/2019</a:t>
            </a:fld>
            <a:endParaRPr lang="en-US"/>
          </a:p>
        </p:txBody>
      </p:sp>
      <p:sp>
        <p:nvSpPr>
          <p:cNvPr id="8" name="Footer Placeholder 7">
            <a:extLst>
              <a:ext uri="{FF2B5EF4-FFF2-40B4-BE49-F238E27FC236}">
                <a16:creationId xmlns:a16="http://schemas.microsoft.com/office/drawing/2014/main" id="{51AC0308-5C73-4039-ABB5-960108B97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7D98C6-155B-4DCF-94EA-51E7FFBE5406}"/>
              </a:ext>
            </a:extLst>
          </p:cNvPr>
          <p:cNvSpPr>
            <a:spLocks noGrp="1"/>
          </p:cNvSpPr>
          <p:nvPr>
            <p:ph type="sldNum" sz="quarter" idx="12"/>
          </p:nvPr>
        </p:nvSpPr>
        <p:spPr/>
        <p:txBody>
          <a:bodyPr/>
          <a:lstStyle/>
          <a:p>
            <a:fld id="{5B4903F3-2141-4C83-B743-650E478A2B7E}" type="slidenum">
              <a:rPr lang="en-US" smtClean="0"/>
              <a:t>‹#›</a:t>
            </a:fld>
            <a:endParaRPr lang="en-US"/>
          </a:p>
        </p:txBody>
      </p:sp>
    </p:spTree>
    <p:extLst>
      <p:ext uri="{BB962C8B-B14F-4D97-AF65-F5344CB8AC3E}">
        <p14:creationId xmlns:p14="http://schemas.microsoft.com/office/powerpoint/2010/main" val="626080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93E4D-6B7A-46FC-BA19-694DFE720F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5EA6B3-8F1B-474B-9A39-7EFF7E75D83A}"/>
              </a:ext>
            </a:extLst>
          </p:cNvPr>
          <p:cNvSpPr>
            <a:spLocks noGrp="1"/>
          </p:cNvSpPr>
          <p:nvPr>
            <p:ph type="dt" sz="half" idx="10"/>
          </p:nvPr>
        </p:nvSpPr>
        <p:spPr/>
        <p:txBody>
          <a:bodyPr/>
          <a:lstStyle/>
          <a:p>
            <a:fld id="{9967BD2D-BD51-481C-91B9-0B3051079727}" type="datetimeFigureOut">
              <a:rPr lang="en-US" smtClean="0"/>
              <a:t>7/8/2019</a:t>
            </a:fld>
            <a:endParaRPr lang="en-US"/>
          </a:p>
        </p:txBody>
      </p:sp>
      <p:sp>
        <p:nvSpPr>
          <p:cNvPr id="4" name="Footer Placeholder 3">
            <a:extLst>
              <a:ext uri="{FF2B5EF4-FFF2-40B4-BE49-F238E27FC236}">
                <a16:creationId xmlns:a16="http://schemas.microsoft.com/office/drawing/2014/main" id="{0DE3023C-7405-4E2B-81BC-2202D90684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E03263-F502-45FB-B8F7-E3ADD1E356C7}"/>
              </a:ext>
            </a:extLst>
          </p:cNvPr>
          <p:cNvSpPr>
            <a:spLocks noGrp="1"/>
          </p:cNvSpPr>
          <p:nvPr>
            <p:ph type="sldNum" sz="quarter" idx="12"/>
          </p:nvPr>
        </p:nvSpPr>
        <p:spPr/>
        <p:txBody>
          <a:bodyPr/>
          <a:lstStyle/>
          <a:p>
            <a:fld id="{5B4903F3-2141-4C83-B743-650E478A2B7E}" type="slidenum">
              <a:rPr lang="en-US" smtClean="0"/>
              <a:t>‹#›</a:t>
            </a:fld>
            <a:endParaRPr lang="en-US"/>
          </a:p>
        </p:txBody>
      </p:sp>
    </p:spTree>
    <p:extLst>
      <p:ext uri="{BB962C8B-B14F-4D97-AF65-F5344CB8AC3E}">
        <p14:creationId xmlns:p14="http://schemas.microsoft.com/office/powerpoint/2010/main" val="3318916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E730D5-5599-43AB-854B-393187D0B635}"/>
              </a:ext>
            </a:extLst>
          </p:cNvPr>
          <p:cNvSpPr>
            <a:spLocks noGrp="1"/>
          </p:cNvSpPr>
          <p:nvPr>
            <p:ph type="dt" sz="half" idx="10"/>
          </p:nvPr>
        </p:nvSpPr>
        <p:spPr/>
        <p:txBody>
          <a:bodyPr/>
          <a:lstStyle/>
          <a:p>
            <a:fld id="{9967BD2D-BD51-481C-91B9-0B3051079727}" type="datetimeFigureOut">
              <a:rPr lang="en-US" smtClean="0"/>
              <a:t>7/8/2019</a:t>
            </a:fld>
            <a:endParaRPr lang="en-US"/>
          </a:p>
        </p:txBody>
      </p:sp>
      <p:sp>
        <p:nvSpPr>
          <p:cNvPr id="3" name="Footer Placeholder 2">
            <a:extLst>
              <a:ext uri="{FF2B5EF4-FFF2-40B4-BE49-F238E27FC236}">
                <a16:creationId xmlns:a16="http://schemas.microsoft.com/office/drawing/2014/main" id="{48B3D792-038B-49C6-A8D3-CEAE475435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912B16-BC8F-4DE6-8202-C0B8705C099D}"/>
              </a:ext>
            </a:extLst>
          </p:cNvPr>
          <p:cNvSpPr>
            <a:spLocks noGrp="1"/>
          </p:cNvSpPr>
          <p:nvPr>
            <p:ph type="sldNum" sz="quarter" idx="12"/>
          </p:nvPr>
        </p:nvSpPr>
        <p:spPr/>
        <p:txBody>
          <a:bodyPr/>
          <a:lstStyle/>
          <a:p>
            <a:fld id="{5B4903F3-2141-4C83-B743-650E478A2B7E}" type="slidenum">
              <a:rPr lang="en-US" smtClean="0"/>
              <a:t>‹#›</a:t>
            </a:fld>
            <a:endParaRPr lang="en-US"/>
          </a:p>
        </p:txBody>
      </p:sp>
    </p:spTree>
    <p:extLst>
      <p:ext uri="{BB962C8B-B14F-4D97-AF65-F5344CB8AC3E}">
        <p14:creationId xmlns:p14="http://schemas.microsoft.com/office/powerpoint/2010/main" val="72944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9C0E-82FC-4B3C-A362-5B15FF852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FD0FD2-621F-4B44-9E3B-4C11614EDF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311A6E-B39D-47E2-8EEA-AF08D953E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F7C77E-5B75-4D56-991F-4018DB87F09D}"/>
              </a:ext>
            </a:extLst>
          </p:cNvPr>
          <p:cNvSpPr>
            <a:spLocks noGrp="1"/>
          </p:cNvSpPr>
          <p:nvPr>
            <p:ph type="dt" sz="half" idx="10"/>
          </p:nvPr>
        </p:nvSpPr>
        <p:spPr/>
        <p:txBody>
          <a:bodyPr/>
          <a:lstStyle/>
          <a:p>
            <a:fld id="{9967BD2D-BD51-481C-91B9-0B3051079727}" type="datetimeFigureOut">
              <a:rPr lang="en-US" smtClean="0"/>
              <a:t>7/8/2019</a:t>
            </a:fld>
            <a:endParaRPr lang="en-US"/>
          </a:p>
        </p:txBody>
      </p:sp>
      <p:sp>
        <p:nvSpPr>
          <p:cNvPr id="6" name="Footer Placeholder 5">
            <a:extLst>
              <a:ext uri="{FF2B5EF4-FFF2-40B4-BE49-F238E27FC236}">
                <a16:creationId xmlns:a16="http://schemas.microsoft.com/office/drawing/2014/main" id="{AC314609-3862-4BE2-92FA-71C7A478C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88A69E-34C0-4D6A-A16B-38F9DB4F42EB}"/>
              </a:ext>
            </a:extLst>
          </p:cNvPr>
          <p:cNvSpPr>
            <a:spLocks noGrp="1"/>
          </p:cNvSpPr>
          <p:nvPr>
            <p:ph type="sldNum" sz="quarter" idx="12"/>
          </p:nvPr>
        </p:nvSpPr>
        <p:spPr/>
        <p:txBody>
          <a:bodyPr/>
          <a:lstStyle/>
          <a:p>
            <a:fld id="{5B4903F3-2141-4C83-B743-650E478A2B7E}" type="slidenum">
              <a:rPr lang="en-US" smtClean="0"/>
              <a:t>‹#›</a:t>
            </a:fld>
            <a:endParaRPr lang="en-US"/>
          </a:p>
        </p:txBody>
      </p:sp>
    </p:spTree>
    <p:extLst>
      <p:ext uri="{BB962C8B-B14F-4D97-AF65-F5344CB8AC3E}">
        <p14:creationId xmlns:p14="http://schemas.microsoft.com/office/powerpoint/2010/main" val="3791433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1B88-DC23-4ACA-BB9D-0318D1B3A6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ABCDF5-F128-4B0A-BD67-6F10117FC4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32D30D-360B-45B8-B326-5086F1EEE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4BDF62-4EAA-4266-84A0-00D421D7405F}"/>
              </a:ext>
            </a:extLst>
          </p:cNvPr>
          <p:cNvSpPr>
            <a:spLocks noGrp="1"/>
          </p:cNvSpPr>
          <p:nvPr>
            <p:ph type="dt" sz="half" idx="10"/>
          </p:nvPr>
        </p:nvSpPr>
        <p:spPr/>
        <p:txBody>
          <a:bodyPr/>
          <a:lstStyle/>
          <a:p>
            <a:fld id="{9967BD2D-BD51-481C-91B9-0B3051079727}" type="datetimeFigureOut">
              <a:rPr lang="en-US" smtClean="0"/>
              <a:t>7/8/2019</a:t>
            </a:fld>
            <a:endParaRPr lang="en-US"/>
          </a:p>
        </p:txBody>
      </p:sp>
      <p:sp>
        <p:nvSpPr>
          <p:cNvPr id="6" name="Footer Placeholder 5">
            <a:extLst>
              <a:ext uri="{FF2B5EF4-FFF2-40B4-BE49-F238E27FC236}">
                <a16:creationId xmlns:a16="http://schemas.microsoft.com/office/drawing/2014/main" id="{B920E4B1-ABC2-4543-AC16-CDBDCF1DE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196C33-0FBF-46A7-B5AC-C850B7D9F1B4}"/>
              </a:ext>
            </a:extLst>
          </p:cNvPr>
          <p:cNvSpPr>
            <a:spLocks noGrp="1"/>
          </p:cNvSpPr>
          <p:nvPr>
            <p:ph type="sldNum" sz="quarter" idx="12"/>
          </p:nvPr>
        </p:nvSpPr>
        <p:spPr/>
        <p:txBody>
          <a:bodyPr/>
          <a:lstStyle/>
          <a:p>
            <a:fld id="{5B4903F3-2141-4C83-B743-650E478A2B7E}" type="slidenum">
              <a:rPr lang="en-US" smtClean="0"/>
              <a:t>‹#›</a:t>
            </a:fld>
            <a:endParaRPr lang="en-US"/>
          </a:p>
        </p:txBody>
      </p:sp>
    </p:spTree>
    <p:extLst>
      <p:ext uri="{BB962C8B-B14F-4D97-AF65-F5344CB8AC3E}">
        <p14:creationId xmlns:p14="http://schemas.microsoft.com/office/powerpoint/2010/main" val="2134207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751839-9351-43D5-B711-E407C0F5B1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A938D0-4803-4BD0-9951-DD5801E200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387C36-6758-4AE8-8279-E68F1E5939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7BD2D-BD51-481C-91B9-0B3051079727}" type="datetimeFigureOut">
              <a:rPr lang="en-US" smtClean="0"/>
              <a:t>7/8/2019</a:t>
            </a:fld>
            <a:endParaRPr lang="en-US"/>
          </a:p>
        </p:txBody>
      </p:sp>
      <p:sp>
        <p:nvSpPr>
          <p:cNvPr id="5" name="Footer Placeholder 4">
            <a:extLst>
              <a:ext uri="{FF2B5EF4-FFF2-40B4-BE49-F238E27FC236}">
                <a16:creationId xmlns:a16="http://schemas.microsoft.com/office/drawing/2014/main" id="{9B8921C7-953D-4E48-9AF2-81CEE6E97D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F3858B-7590-4D7F-BFF5-8317438C51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903F3-2141-4C83-B743-650E478A2B7E}" type="slidenum">
              <a:rPr lang="en-US" smtClean="0"/>
              <a:t>‹#›</a:t>
            </a:fld>
            <a:endParaRPr lang="en-US"/>
          </a:p>
        </p:txBody>
      </p:sp>
    </p:spTree>
    <p:extLst>
      <p:ext uri="{BB962C8B-B14F-4D97-AF65-F5344CB8AC3E}">
        <p14:creationId xmlns:p14="http://schemas.microsoft.com/office/powerpoint/2010/main" val="2976284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8ECDB-2945-4F25-9501-1F4EE8991ABC}"/>
              </a:ext>
            </a:extLst>
          </p:cNvPr>
          <p:cNvSpPr>
            <a:spLocks noGrp="1"/>
          </p:cNvSpPr>
          <p:nvPr>
            <p:ph type="ctrTitle"/>
          </p:nvPr>
        </p:nvSpPr>
        <p:spPr/>
        <p:txBody>
          <a:bodyPr/>
          <a:lstStyle/>
          <a:p>
            <a:r>
              <a:rPr lang="en-US" dirty="0"/>
              <a:t>Battle of </a:t>
            </a:r>
            <a:r>
              <a:rPr lang="en-US" dirty="0" err="1"/>
              <a:t>Neighbours</a:t>
            </a:r>
            <a:endParaRPr lang="en-US" dirty="0"/>
          </a:p>
        </p:txBody>
      </p:sp>
      <p:sp>
        <p:nvSpPr>
          <p:cNvPr id="3" name="Subtitle 2">
            <a:extLst>
              <a:ext uri="{FF2B5EF4-FFF2-40B4-BE49-F238E27FC236}">
                <a16:creationId xmlns:a16="http://schemas.microsoft.com/office/drawing/2014/main" id="{13BA5961-0B02-4AC9-8307-2575EFD9F587}"/>
              </a:ext>
            </a:extLst>
          </p:cNvPr>
          <p:cNvSpPr>
            <a:spLocks noGrp="1"/>
          </p:cNvSpPr>
          <p:nvPr>
            <p:ph type="subTitle" idx="1"/>
          </p:nvPr>
        </p:nvSpPr>
        <p:spPr/>
        <p:txBody>
          <a:bodyPr/>
          <a:lstStyle/>
          <a:p>
            <a:r>
              <a:rPr lang="en-US" dirty="0"/>
              <a:t>Which location has more number of coffee shops</a:t>
            </a:r>
          </a:p>
        </p:txBody>
      </p:sp>
    </p:spTree>
    <p:extLst>
      <p:ext uri="{BB962C8B-B14F-4D97-AF65-F5344CB8AC3E}">
        <p14:creationId xmlns:p14="http://schemas.microsoft.com/office/powerpoint/2010/main" val="3501386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846C8-35CF-49F1-B2C0-DDB6E076FC89}"/>
              </a:ext>
            </a:extLst>
          </p:cNvPr>
          <p:cNvSpPr>
            <a:spLocks noGrp="1"/>
          </p:cNvSpPr>
          <p:nvPr>
            <p:ph type="title"/>
          </p:nvPr>
        </p:nvSpPr>
        <p:spPr/>
        <p:txBody>
          <a:bodyPr/>
          <a:lstStyle/>
          <a:p>
            <a:r>
              <a:rPr lang="en-US" b="1" dirty="0"/>
              <a:t>Display tips posted by other customers</a:t>
            </a:r>
            <a:br>
              <a:rPr lang="en-US" dirty="0"/>
            </a:br>
            <a:endParaRPr lang="en-US" dirty="0"/>
          </a:p>
        </p:txBody>
      </p:sp>
      <p:pic>
        <p:nvPicPr>
          <p:cNvPr id="4" name="Content Placeholder 3">
            <a:extLst>
              <a:ext uri="{FF2B5EF4-FFF2-40B4-BE49-F238E27FC236}">
                <a16:creationId xmlns:a16="http://schemas.microsoft.com/office/drawing/2014/main" id="{92136820-987C-4501-AE7A-8AF83579254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9242" y="1690688"/>
            <a:ext cx="8090316" cy="1263492"/>
          </a:xfrm>
          <a:prstGeom prst="rect">
            <a:avLst/>
          </a:prstGeom>
          <a:noFill/>
          <a:ln>
            <a:noFill/>
          </a:ln>
        </p:spPr>
      </p:pic>
    </p:spTree>
    <p:extLst>
      <p:ext uri="{BB962C8B-B14F-4D97-AF65-F5344CB8AC3E}">
        <p14:creationId xmlns:p14="http://schemas.microsoft.com/office/powerpoint/2010/main" val="426355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9695-4E74-479D-96DD-FB0052670A97}"/>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900B93C-C701-4EDE-B3CB-C6C717214AF1}"/>
              </a:ext>
            </a:extLst>
          </p:cNvPr>
          <p:cNvSpPr>
            <a:spLocks noGrp="1"/>
          </p:cNvSpPr>
          <p:nvPr>
            <p:ph idx="1"/>
          </p:nvPr>
        </p:nvSpPr>
        <p:spPr/>
        <p:txBody>
          <a:bodyPr/>
          <a:lstStyle/>
          <a:p>
            <a:pPr marL="0" indent="0">
              <a:buNone/>
            </a:pPr>
            <a:r>
              <a:rPr lang="en-US" dirty="0" err="1"/>
              <a:t>Pampano</a:t>
            </a:r>
            <a:r>
              <a:rPr lang="en-US" dirty="0"/>
              <a:t> Beach:-</a:t>
            </a:r>
          </a:p>
          <a:p>
            <a:pPr marL="0" indent="0">
              <a:buNone/>
            </a:pPr>
            <a:r>
              <a:rPr lang="en-US" dirty="0"/>
              <a:t>Transform data and keep anything related to location</a:t>
            </a:r>
          </a:p>
          <a:p>
            <a:pPr marL="0" indent="0">
              <a:buNone/>
            </a:pPr>
            <a:endParaRPr lang="en-US" dirty="0"/>
          </a:p>
        </p:txBody>
      </p:sp>
      <p:pic>
        <p:nvPicPr>
          <p:cNvPr id="4" name="Picture 3">
            <a:extLst>
              <a:ext uri="{FF2B5EF4-FFF2-40B4-BE49-F238E27FC236}">
                <a16:creationId xmlns:a16="http://schemas.microsoft.com/office/drawing/2014/main" id="{3D713B5E-7750-43F6-B9F8-6D606BABB09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14980"/>
            <a:ext cx="5943600" cy="2463800"/>
          </a:xfrm>
          <a:prstGeom prst="rect">
            <a:avLst/>
          </a:prstGeom>
          <a:noFill/>
          <a:ln>
            <a:noFill/>
          </a:ln>
        </p:spPr>
      </p:pic>
    </p:spTree>
    <p:extLst>
      <p:ext uri="{BB962C8B-B14F-4D97-AF65-F5344CB8AC3E}">
        <p14:creationId xmlns:p14="http://schemas.microsoft.com/office/powerpoint/2010/main" val="1901618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51921-4F78-4797-ACB2-1C29C7F9147C}"/>
              </a:ext>
            </a:extLst>
          </p:cNvPr>
          <p:cNvSpPr>
            <a:spLocks noGrp="1"/>
          </p:cNvSpPr>
          <p:nvPr>
            <p:ph type="title"/>
          </p:nvPr>
        </p:nvSpPr>
        <p:spPr/>
        <p:txBody>
          <a:bodyPr/>
          <a:lstStyle/>
          <a:p>
            <a:r>
              <a:rPr lang="en-US" dirty="0"/>
              <a:t>Display Map</a:t>
            </a:r>
          </a:p>
        </p:txBody>
      </p:sp>
      <p:sp>
        <p:nvSpPr>
          <p:cNvPr id="3" name="Content Placeholder 2">
            <a:extLst>
              <a:ext uri="{FF2B5EF4-FFF2-40B4-BE49-F238E27FC236}">
                <a16:creationId xmlns:a16="http://schemas.microsoft.com/office/drawing/2014/main" id="{95CACAF9-6A09-4843-B237-3BBAE340ABD4}"/>
              </a:ext>
            </a:extLst>
          </p:cNvPr>
          <p:cNvSpPr>
            <a:spLocks noGrp="1"/>
          </p:cNvSpPr>
          <p:nvPr>
            <p:ph idx="1"/>
          </p:nvPr>
        </p:nvSpPr>
        <p:spPr/>
        <p:txBody>
          <a:bodyPr/>
          <a:lstStyle/>
          <a:p>
            <a:pPr marL="0" indent="0">
              <a:buNone/>
            </a:pPr>
            <a:r>
              <a:rPr lang="en-US" dirty="0"/>
              <a:t>Red circle represents Conrad Hotel and Blue one’s for Italian Restaurant</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0CC3DF5B-00B1-471E-9CB4-81929EADBE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40876" y="2781496"/>
            <a:ext cx="5943600" cy="3086100"/>
          </a:xfrm>
          <a:prstGeom prst="rect">
            <a:avLst/>
          </a:prstGeom>
          <a:noFill/>
          <a:ln>
            <a:noFill/>
          </a:ln>
        </p:spPr>
      </p:pic>
    </p:spTree>
    <p:extLst>
      <p:ext uri="{BB962C8B-B14F-4D97-AF65-F5344CB8AC3E}">
        <p14:creationId xmlns:p14="http://schemas.microsoft.com/office/powerpoint/2010/main" val="755714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2F79-E0D6-4583-95F0-8F70306D7DAD}"/>
              </a:ext>
            </a:extLst>
          </p:cNvPr>
          <p:cNvSpPr>
            <a:spLocks noGrp="1"/>
          </p:cNvSpPr>
          <p:nvPr>
            <p:ph type="title"/>
          </p:nvPr>
        </p:nvSpPr>
        <p:spPr/>
        <p:txBody>
          <a:bodyPr/>
          <a:lstStyle/>
          <a:p>
            <a:r>
              <a:rPr lang="en-US" dirty="0"/>
              <a:t>Filter for Tips</a:t>
            </a:r>
          </a:p>
        </p:txBody>
      </p:sp>
      <p:pic>
        <p:nvPicPr>
          <p:cNvPr id="4" name="Content Placeholder 3">
            <a:extLst>
              <a:ext uri="{FF2B5EF4-FFF2-40B4-BE49-F238E27FC236}">
                <a16:creationId xmlns:a16="http://schemas.microsoft.com/office/drawing/2014/main" id="{87AB83D4-1BD7-4D25-8BD8-0686F1E81E4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62870"/>
            <a:ext cx="8071265" cy="914447"/>
          </a:xfrm>
          <a:prstGeom prst="rect">
            <a:avLst/>
          </a:prstGeom>
          <a:noFill/>
          <a:ln>
            <a:noFill/>
          </a:ln>
        </p:spPr>
      </p:pic>
    </p:spTree>
    <p:extLst>
      <p:ext uri="{BB962C8B-B14F-4D97-AF65-F5344CB8AC3E}">
        <p14:creationId xmlns:p14="http://schemas.microsoft.com/office/powerpoint/2010/main" val="3313068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2594-3B45-44B6-9453-816093F47C7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E0F396C-009A-4177-B0A6-3C9FA1C47408}"/>
              </a:ext>
            </a:extLst>
          </p:cNvPr>
          <p:cNvSpPr>
            <a:spLocks noGrp="1"/>
          </p:cNvSpPr>
          <p:nvPr>
            <p:ph idx="1"/>
          </p:nvPr>
        </p:nvSpPr>
        <p:spPr/>
        <p:txBody>
          <a:bodyPr/>
          <a:lstStyle/>
          <a:p>
            <a:pPr marL="0" indent="0">
              <a:buNone/>
            </a:pPr>
            <a:r>
              <a:rPr lang="en-US" dirty="0"/>
              <a:t>Based on the customer requirements for good coffee shops and analysis presented above, we will recommend Pompano Beach to our customer. We hope that the higher concentration of coffee shops in Pompano as well as availability of quality coffee shops like Starbucks will give our customer good selection and variety. By applying data science principles, we have been able to compare two locations and visualize the distribution of coffee shops in the area. We hope this will differentiate our product from our competitors and helps us to customize travel experiences for our customers.</a:t>
            </a:r>
          </a:p>
          <a:p>
            <a:pPr marL="0" indent="0">
              <a:buNone/>
            </a:pPr>
            <a:endParaRPr lang="en-US" dirty="0"/>
          </a:p>
        </p:txBody>
      </p:sp>
    </p:spTree>
    <p:extLst>
      <p:ext uri="{BB962C8B-B14F-4D97-AF65-F5344CB8AC3E}">
        <p14:creationId xmlns:p14="http://schemas.microsoft.com/office/powerpoint/2010/main" val="70563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CF75-BD45-44B1-89AA-1CD278EAE9E5}"/>
              </a:ext>
            </a:extLst>
          </p:cNvPr>
          <p:cNvSpPr>
            <a:spLocks noGrp="1"/>
          </p:cNvSpPr>
          <p:nvPr>
            <p:ph type="title"/>
          </p:nvPr>
        </p:nvSpPr>
        <p:spPr/>
        <p:txBody>
          <a:bodyPr/>
          <a:lstStyle/>
          <a:p>
            <a:r>
              <a:rPr lang="en-US" b="1" dirty="0"/>
              <a:t>Business Problem</a:t>
            </a:r>
            <a:br>
              <a:rPr lang="en-US" dirty="0"/>
            </a:br>
            <a:endParaRPr lang="en-US" dirty="0"/>
          </a:p>
        </p:txBody>
      </p:sp>
      <p:sp>
        <p:nvSpPr>
          <p:cNvPr id="3" name="Content Placeholder 2">
            <a:extLst>
              <a:ext uri="{FF2B5EF4-FFF2-40B4-BE49-F238E27FC236}">
                <a16:creationId xmlns:a16="http://schemas.microsoft.com/office/drawing/2014/main" id="{1C297983-2443-4A68-A69A-32A51DF4D209}"/>
              </a:ext>
            </a:extLst>
          </p:cNvPr>
          <p:cNvSpPr>
            <a:spLocks noGrp="1"/>
          </p:cNvSpPr>
          <p:nvPr>
            <p:ph idx="1"/>
          </p:nvPr>
        </p:nvSpPr>
        <p:spPr/>
        <p:txBody>
          <a:bodyPr/>
          <a:lstStyle/>
          <a:p>
            <a:r>
              <a:rPr lang="en-US" dirty="0"/>
              <a:t>A travel company are unable to understand and recommend a better choice of various other entertainments or recreational </a:t>
            </a:r>
            <a:r>
              <a:rPr lang="en-US" dirty="0" err="1"/>
              <a:t>programmes</a:t>
            </a:r>
            <a:r>
              <a:rPr lang="en-US" dirty="0"/>
              <a:t> for customers when compared to competitors. Due to poor range of choice customers are opting to do the bookings from other agencies.</a:t>
            </a:r>
          </a:p>
          <a:p>
            <a:endParaRPr lang="en-US" dirty="0"/>
          </a:p>
        </p:txBody>
      </p:sp>
    </p:spTree>
    <p:extLst>
      <p:ext uri="{BB962C8B-B14F-4D97-AF65-F5344CB8AC3E}">
        <p14:creationId xmlns:p14="http://schemas.microsoft.com/office/powerpoint/2010/main" val="2604834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DF68-0852-4020-AB0F-465894BB0518}"/>
              </a:ext>
            </a:extLst>
          </p:cNvPr>
          <p:cNvSpPr>
            <a:spLocks noGrp="1"/>
          </p:cNvSpPr>
          <p:nvPr>
            <p:ph type="title"/>
          </p:nvPr>
        </p:nvSpPr>
        <p:spPr/>
        <p:txBody>
          <a:bodyPr/>
          <a:lstStyle/>
          <a:p>
            <a:r>
              <a:rPr lang="en-US" b="1" dirty="0"/>
              <a:t>Recommended Solution</a:t>
            </a:r>
            <a:br>
              <a:rPr lang="en-US" dirty="0"/>
            </a:br>
            <a:endParaRPr lang="en-US" dirty="0"/>
          </a:p>
        </p:txBody>
      </p:sp>
      <p:sp>
        <p:nvSpPr>
          <p:cNvPr id="3" name="Content Placeholder 2">
            <a:extLst>
              <a:ext uri="{FF2B5EF4-FFF2-40B4-BE49-F238E27FC236}">
                <a16:creationId xmlns:a16="http://schemas.microsoft.com/office/drawing/2014/main" id="{5F53FC4B-04B7-4016-BCF6-7A9A6914EB49}"/>
              </a:ext>
            </a:extLst>
          </p:cNvPr>
          <p:cNvSpPr>
            <a:spLocks noGrp="1"/>
          </p:cNvSpPr>
          <p:nvPr>
            <p:ph idx="1"/>
          </p:nvPr>
        </p:nvSpPr>
        <p:spPr/>
        <p:txBody>
          <a:bodyPr/>
          <a:lstStyle/>
          <a:p>
            <a:r>
              <a:rPr lang="en-US" dirty="0"/>
              <a:t>To overcome this the company has to </a:t>
            </a:r>
            <a:r>
              <a:rPr lang="en-US" dirty="0" err="1"/>
              <a:t>analyse</a:t>
            </a:r>
            <a:r>
              <a:rPr lang="en-US" dirty="0"/>
              <a:t> the data using Data science techniques and tools to understand the hidden truth in the data and need to </a:t>
            </a:r>
            <a:r>
              <a:rPr lang="en-US" dirty="0" err="1"/>
              <a:t>categorise</a:t>
            </a:r>
            <a:r>
              <a:rPr lang="en-US" dirty="0"/>
              <a:t> data and study so that a better recommended services can be provided to customers inline to their </a:t>
            </a:r>
            <a:r>
              <a:rPr lang="en-US" dirty="0" err="1"/>
              <a:t>destionation</a:t>
            </a:r>
            <a:r>
              <a:rPr lang="en-US" dirty="0"/>
              <a:t>. For this we use the </a:t>
            </a:r>
            <a:r>
              <a:rPr lang="en-US" dirty="0" err="1"/>
              <a:t>Foursqaure</a:t>
            </a:r>
            <a:r>
              <a:rPr lang="en-US" dirty="0"/>
              <a:t> data. The data collected will involve comparison of two locations to determine which is the best location to recommend to a customer. The two locations under consideration are Virginia Beach, VA and Pompano Beach. The customer has requested our business to get him a location with the best coffee shop. We examine these two locations to get the best coffee shops and recommend them to our customers.</a:t>
            </a:r>
          </a:p>
          <a:p>
            <a:endParaRPr lang="en-US" dirty="0"/>
          </a:p>
        </p:txBody>
      </p:sp>
    </p:spTree>
    <p:extLst>
      <p:ext uri="{BB962C8B-B14F-4D97-AF65-F5344CB8AC3E}">
        <p14:creationId xmlns:p14="http://schemas.microsoft.com/office/powerpoint/2010/main" val="2146304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A9AE0-45AC-4B43-80FC-0BC3BAAB3559}"/>
              </a:ext>
            </a:extLst>
          </p:cNvPr>
          <p:cNvSpPr>
            <a:spLocks noGrp="1"/>
          </p:cNvSpPr>
          <p:nvPr>
            <p:ph type="title"/>
          </p:nvPr>
        </p:nvSpPr>
        <p:spPr/>
        <p:txBody>
          <a:bodyPr/>
          <a:lstStyle/>
          <a:p>
            <a:r>
              <a:rPr lang="en-US" b="1" dirty="0"/>
              <a:t>Methodology</a:t>
            </a:r>
            <a:br>
              <a:rPr lang="en-US" dirty="0"/>
            </a:br>
            <a:endParaRPr lang="en-US" dirty="0"/>
          </a:p>
        </p:txBody>
      </p:sp>
      <p:sp>
        <p:nvSpPr>
          <p:cNvPr id="3" name="Content Placeholder 2">
            <a:extLst>
              <a:ext uri="{FF2B5EF4-FFF2-40B4-BE49-F238E27FC236}">
                <a16:creationId xmlns:a16="http://schemas.microsoft.com/office/drawing/2014/main" id="{B7AD90DF-302B-4645-9AD3-017B8F0BB443}"/>
              </a:ext>
            </a:extLst>
          </p:cNvPr>
          <p:cNvSpPr>
            <a:spLocks noGrp="1"/>
          </p:cNvSpPr>
          <p:nvPr>
            <p:ph idx="1"/>
          </p:nvPr>
        </p:nvSpPr>
        <p:spPr/>
        <p:txBody>
          <a:bodyPr/>
          <a:lstStyle/>
          <a:p>
            <a:r>
              <a:rPr lang="en-US" dirty="0"/>
              <a:t>The data was accessed through </a:t>
            </a:r>
            <a:r>
              <a:rPr lang="en-US" dirty="0" err="1"/>
              <a:t>FourSquare</a:t>
            </a:r>
            <a:r>
              <a:rPr lang="en-US" dirty="0"/>
              <a:t> API interface. The data was then visualized using folium package to see the number of coffee shops near Pompano and Virginia Beach. The customer requirements included a bit of shopping places as well as good sites to see. The most important requirement was good coffee shop. The data extracted from the </a:t>
            </a:r>
            <a:r>
              <a:rPr lang="en-US" dirty="0" err="1"/>
              <a:t>FourSquare</a:t>
            </a:r>
            <a:r>
              <a:rPr lang="en-US" dirty="0"/>
              <a:t> API will be arranged as a </a:t>
            </a:r>
            <a:r>
              <a:rPr lang="en-US" dirty="0" err="1"/>
              <a:t>dataframe</a:t>
            </a:r>
            <a:r>
              <a:rPr lang="en-US" dirty="0"/>
              <a:t> for visualization.</a:t>
            </a:r>
          </a:p>
          <a:p>
            <a:endParaRPr lang="en-US" dirty="0"/>
          </a:p>
        </p:txBody>
      </p:sp>
    </p:spTree>
    <p:extLst>
      <p:ext uri="{BB962C8B-B14F-4D97-AF65-F5344CB8AC3E}">
        <p14:creationId xmlns:p14="http://schemas.microsoft.com/office/powerpoint/2010/main" val="250073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D43D-0052-47D9-8185-2545CD62C10D}"/>
              </a:ext>
            </a:extLst>
          </p:cNvPr>
          <p:cNvSpPr>
            <a:spLocks noGrp="1"/>
          </p:cNvSpPr>
          <p:nvPr>
            <p:ph type="title"/>
          </p:nvPr>
        </p:nvSpPr>
        <p:spPr/>
        <p:txBody>
          <a:bodyPr/>
          <a:lstStyle/>
          <a:p>
            <a:r>
              <a:rPr lang="en-US" b="1" u="sng" dirty="0"/>
              <a:t>Results</a:t>
            </a:r>
            <a:endParaRPr lang="en-US" dirty="0"/>
          </a:p>
        </p:txBody>
      </p:sp>
      <p:sp>
        <p:nvSpPr>
          <p:cNvPr id="3" name="Content Placeholder 2">
            <a:extLst>
              <a:ext uri="{FF2B5EF4-FFF2-40B4-BE49-F238E27FC236}">
                <a16:creationId xmlns:a16="http://schemas.microsoft.com/office/drawing/2014/main" id="{1AFAD254-1CF0-4AEB-888D-6B71BBF0AC92}"/>
              </a:ext>
            </a:extLst>
          </p:cNvPr>
          <p:cNvSpPr>
            <a:spLocks noGrp="1"/>
          </p:cNvSpPr>
          <p:nvPr>
            <p:ph idx="1"/>
          </p:nvPr>
        </p:nvSpPr>
        <p:spPr/>
        <p:txBody>
          <a:bodyPr/>
          <a:lstStyle/>
          <a:p>
            <a:r>
              <a:rPr lang="en-US" b="1" dirty="0"/>
              <a:t>Virginia Beach</a:t>
            </a:r>
            <a:endParaRPr lang="en-US" dirty="0"/>
          </a:p>
          <a:p>
            <a:r>
              <a:rPr lang="en-US" dirty="0"/>
              <a:t>We found 14 coffee shops. The nearest was Starbucks, which was 700 meters from the beach. It has a rating of 8.2 and has 32 tips. The coffee shops are located a bit far from each other indicating that the area has lesser concentration of coffee customers.</a:t>
            </a:r>
          </a:p>
          <a:p>
            <a:r>
              <a:rPr lang="en-US" b="1" dirty="0" err="1"/>
              <a:t>Pampano</a:t>
            </a:r>
            <a:r>
              <a:rPr lang="en-US" b="1" dirty="0"/>
              <a:t> Beach</a:t>
            </a:r>
            <a:endParaRPr lang="en-US" dirty="0"/>
          </a:p>
          <a:p>
            <a:r>
              <a:rPr lang="en-US" dirty="0"/>
              <a:t>We found 17 coffee shop. The nearest Starbucks coffee was a bit far, 2398 meters. It has a rating of 8.3 and 21 tips. The coffee shops are closely located to each other meaning that the area attracts more customers.</a:t>
            </a:r>
          </a:p>
          <a:p>
            <a:endParaRPr lang="en-US" dirty="0"/>
          </a:p>
        </p:txBody>
      </p:sp>
    </p:spTree>
    <p:extLst>
      <p:ext uri="{BB962C8B-B14F-4D97-AF65-F5344CB8AC3E}">
        <p14:creationId xmlns:p14="http://schemas.microsoft.com/office/powerpoint/2010/main" val="3004052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C89A1-A7D1-4B77-BEC4-140F4EB39287}"/>
              </a:ext>
            </a:extLst>
          </p:cNvPr>
          <p:cNvSpPr>
            <a:spLocks noGrp="1"/>
          </p:cNvSpPr>
          <p:nvPr>
            <p:ph type="title"/>
          </p:nvPr>
        </p:nvSpPr>
        <p:spPr/>
        <p:txBody>
          <a:bodyPr/>
          <a:lstStyle/>
          <a:p>
            <a:r>
              <a:rPr lang="en-US" b="1" dirty="0"/>
              <a:t>Output</a:t>
            </a:r>
            <a:br>
              <a:rPr lang="en-US" dirty="0"/>
            </a:br>
            <a:endParaRPr lang="en-US" dirty="0"/>
          </a:p>
        </p:txBody>
      </p:sp>
      <p:sp>
        <p:nvSpPr>
          <p:cNvPr id="3" name="Content Placeholder 2">
            <a:extLst>
              <a:ext uri="{FF2B5EF4-FFF2-40B4-BE49-F238E27FC236}">
                <a16:creationId xmlns:a16="http://schemas.microsoft.com/office/drawing/2014/main" id="{9BEC8FAE-4690-488A-BC6D-C490810A6D91}"/>
              </a:ext>
            </a:extLst>
          </p:cNvPr>
          <p:cNvSpPr>
            <a:spLocks noGrp="1"/>
          </p:cNvSpPr>
          <p:nvPr>
            <p:ph idx="1"/>
          </p:nvPr>
        </p:nvSpPr>
        <p:spPr/>
        <p:txBody>
          <a:bodyPr/>
          <a:lstStyle/>
          <a:p>
            <a:pPr marL="0" indent="0">
              <a:buNone/>
            </a:pPr>
            <a:r>
              <a:rPr lang="en-US" dirty="0"/>
              <a:t>Based on the customer requirements for good coffee shops and analysis presented above, we will recommend Pompano Beach to our customer. We hope that the higher concentration of coffee shops in Pompano as well as availability of quality coffee shops like Starbucks will give our customer good selection and variety. By applying data science principles, we have been able to compare two locations and visualize the distribution of coffee shops in the area. We hope this will differentiate our product from our competitors and helps us to customize travel experiences for our customers.</a:t>
            </a:r>
          </a:p>
          <a:p>
            <a:endParaRPr lang="en-US" dirty="0"/>
          </a:p>
        </p:txBody>
      </p:sp>
    </p:spTree>
    <p:extLst>
      <p:ext uri="{BB962C8B-B14F-4D97-AF65-F5344CB8AC3E}">
        <p14:creationId xmlns:p14="http://schemas.microsoft.com/office/powerpoint/2010/main" val="2299240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0B75-4999-4352-A421-0A220C298090}"/>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DF1C7445-E89E-47B2-99FC-49F85E2A9099}"/>
              </a:ext>
            </a:extLst>
          </p:cNvPr>
          <p:cNvSpPr>
            <a:spLocks noGrp="1"/>
          </p:cNvSpPr>
          <p:nvPr>
            <p:ph idx="1"/>
          </p:nvPr>
        </p:nvSpPr>
        <p:spPr/>
        <p:txBody>
          <a:bodyPr/>
          <a:lstStyle/>
          <a:p>
            <a:pPr marL="0" indent="0">
              <a:buNone/>
            </a:pPr>
            <a:r>
              <a:rPr lang="en-US" b="1" dirty="0"/>
              <a:t>Virgin Beach:-</a:t>
            </a:r>
            <a:endParaRPr lang="en-US" dirty="0"/>
          </a:p>
          <a:p>
            <a:pPr marL="0" indent="0">
              <a:buNone/>
            </a:pPr>
            <a:r>
              <a:rPr lang="en-US" b="1" dirty="0"/>
              <a:t>Transform the data into </a:t>
            </a:r>
            <a:r>
              <a:rPr lang="en-US" b="1" dirty="0" err="1"/>
              <a:t>dataframe</a:t>
            </a:r>
            <a:r>
              <a:rPr lang="en-US" b="1" dirty="0"/>
              <a:t> to </a:t>
            </a:r>
            <a:r>
              <a:rPr lang="en-US" b="1" dirty="0" err="1"/>
              <a:t>analyse</a:t>
            </a:r>
            <a:r>
              <a:rPr lang="en-US" b="1" dirty="0"/>
              <a:t> easily</a:t>
            </a:r>
          </a:p>
          <a:p>
            <a:pPr marL="0" indent="0">
              <a:buNone/>
            </a:pPr>
            <a:endParaRPr lang="en-US" b="1"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32AB5387-CDCF-4952-B42A-4F3AB56AE3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2655" y="3011170"/>
            <a:ext cx="5937250" cy="2400300"/>
          </a:xfrm>
          <a:prstGeom prst="rect">
            <a:avLst/>
          </a:prstGeom>
          <a:noFill/>
          <a:ln>
            <a:noFill/>
          </a:ln>
        </p:spPr>
      </p:pic>
    </p:spTree>
    <p:extLst>
      <p:ext uri="{BB962C8B-B14F-4D97-AF65-F5344CB8AC3E}">
        <p14:creationId xmlns:p14="http://schemas.microsoft.com/office/powerpoint/2010/main" val="281399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0B89-0224-4169-8E7A-3AD33F8D4BED}"/>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2A3D055D-F71A-4350-AF46-35AF049CEB54}"/>
              </a:ext>
            </a:extLst>
          </p:cNvPr>
          <p:cNvSpPr>
            <a:spLocks noGrp="1"/>
          </p:cNvSpPr>
          <p:nvPr>
            <p:ph idx="1"/>
          </p:nvPr>
        </p:nvSpPr>
        <p:spPr/>
        <p:txBody>
          <a:bodyPr/>
          <a:lstStyle/>
          <a:p>
            <a:pPr marL="0" indent="0">
              <a:buNone/>
            </a:pPr>
            <a:r>
              <a:rPr lang="en-US" b="1" dirty="0"/>
              <a:t>Retain columns related to location</a:t>
            </a: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367899E9-2DA1-4AF6-9B6D-EB0C7CC5158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87955"/>
            <a:ext cx="5937250" cy="1847850"/>
          </a:xfrm>
          <a:prstGeom prst="rect">
            <a:avLst/>
          </a:prstGeom>
          <a:noFill/>
          <a:ln>
            <a:noFill/>
          </a:ln>
        </p:spPr>
      </p:pic>
    </p:spTree>
    <p:extLst>
      <p:ext uri="{BB962C8B-B14F-4D97-AF65-F5344CB8AC3E}">
        <p14:creationId xmlns:p14="http://schemas.microsoft.com/office/powerpoint/2010/main" val="1412359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AD4D-072D-4ECF-9C44-030E3E69F33A}"/>
              </a:ext>
            </a:extLst>
          </p:cNvPr>
          <p:cNvSpPr>
            <a:spLocks noGrp="1"/>
          </p:cNvSpPr>
          <p:nvPr>
            <p:ph type="title"/>
          </p:nvPr>
        </p:nvSpPr>
        <p:spPr/>
        <p:txBody>
          <a:bodyPr/>
          <a:lstStyle/>
          <a:p>
            <a:r>
              <a:rPr lang="en-US" b="1" dirty="0"/>
              <a:t>Display Map</a:t>
            </a:r>
            <a:br>
              <a:rPr lang="en-US" dirty="0"/>
            </a:br>
            <a:endParaRPr lang="en-US" dirty="0"/>
          </a:p>
        </p:txBody>
      </p:sp>
      <p:sp>
        <p:nvSpPr>
          <p:cNvPr id="3" name="Content Placeholder 2">
            <a:extLst>
              <a:ext uri="{FF2B5EF4-FFF2-40B4-BE49-F238E27FC236}">
                <a16:creationId xmlns:a16="http://schemas.microsoft.com/office/drawing/2014/main" id="{747CD3B4-D4F0-4E6C-BC31-E805980F8C4E}"/>
              </a:ext>
            </a:extLst>
          </p:cNvPr>
          <p:cNvSpPr>
            <a:spLocks noGrp="1"/>
          </p:cNvSpPr>
          <p:nvPr>
            <p:ph idx="1"/>
          </p:nvPr>
        </p:nvSpPr>
        <p:spPr/>
        <p:txBody>
          <a:bodyPr/>
          <a:lstStyle/>
          <a:p>
            <a:pPr marL="0" indent="0">
              <a:buNone/>
            </a:pPr>
            <a:r>
              <a:rPr lang="en-US" dirty="0"/>
              <a:t>The red circle is for Conrad hotel and blue one’s for Italian restaurant</a:t>
            </a:r>
          </a:p>
          <a:p>
            <a:pPr marL="0" indent="0">
              <a:buNone/>
            </a:pPr>
            <a:endParaRPr lang="en-US" dirty="0"/>
          </a:p>
          <a:p>
            <a:endParaRPr lang="en-US" dirty="0"/>
          </a:p>
        </p:txBody>
      </p:sp>
      <p:pic>
        <p:nvPicPr>
          <p:cNvPr id="4" name="Picture 3">
            <a:extLst>
              <a:ext uri="{FF2B5EF4-FFF2-40B4-BE49-F238E27FC236}">
                <a16:creationId xmlns:a16="http://schemas.microsoft.com/office/drawing/2014/main" id="{FCF2BD8E-0EF6-4AAD-8146-610A4C2E93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37600" y="2550319"/>
            <a:ext cx="5943600" cy="2901950"/>
          </a:xfrm>
          <a:prstGeom prst="rect">
            <a:avLst/>
          </a:prstGeom>
          <a:noFill/>
          <a:ln>
            <a:noFill/>
          </a:ln>
        </p:spPr>
      </p:pic>
    </p:spTree>
    <p:extLst>
      <p:ext uri="{BB962C8B-B14F-4D97-AF65-F5344CB8AC3E}">
        <p14:creationId xmlns:p14="http://schemas.microsoft.com/office/powerpoint/2010/main" val="4040506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626</Words>
  <Application>Microsoft Office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Battle of Neighbours</vt:lpstr>
      <vt:lpstr>Business Problem </vt:lpstr>
      <vt:lpstr>Recommended Solution </vt:lpstr>
      <vt:lpstr>Methodology </vt:lpstr>
      <vt:lpstr>Results</vt:lpstr>
      <vt:lpstr>Output </vt:lpstr>
      <vt:lpstr>Approach</vt:lpstr>
      <vt:lpstr>Approach</vt:lpstr>
      <vt:lpstr>Display Map </vt:lpstr>
      <vt:lpstr>Display tips posted by other customers </vt:lpstr>
      <vt:lpstr>Approach</vt:lpstr>
      <vt:lpstr>Display Map</vt:lpstr>
      <vt:lpstr>Filter for Tips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Neighbours</dc:title>
  <dc:creator>Krishna Prasad HN</dc:creator>
  <cp:lastModifiedBy>Krishna Prasad HN</cp:lastModifiedBy>
  <cp:revision>1</cp:revision>
  <dcterms:created xsi:type="dcterms:W3CDTF">2019-07-08T12:26:20Z</dcterms:created>
  <dcterms:modified xsi:type="dcterms:W3CDTF">2019-07-08T12:30:59Z</dcterms:modified>
</cp:coreProperties>
</file>