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95" r:id="rId7"/>
    <p:sldId id="296" r:id="rId8"/>
    <p:sldId id="298" r:id="rId9"/>
    <p:sldId id="297" r:id="rId10"/>
    <p:sldId id="264" r:id="rId11"/>
    <p:sldId id="263" r:id="rId12"/>
    <p:sldId id="265" r:id="rId13"/>
    <p:sldId id="267" r:id="rId14"/>
    <p:sldId id="266" r:id="rId15"/>
    <p:sldId id="300"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93" r:id="rId35"/>
    <p:sldId id="288" r:id="rId36"/>
    <p:sldId id="289" r:id="rId37"/>
    <p:sldId id="290" r:id="rId38"/>
    <p:sldId id="291" r:id="rId39"/>
    <p:sldId id="292" r:id="rId40"/>
    <p:sldId id="268" r:id="rId41"/>
    <p:sldId id="299" r:id="rId42"/>
    <p:sldId id="29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97" autoAdjust="0"/>
    <p:restoredTop sz="94660"/>
  </p:normalViewPr>
  <p:slideViewPr>
    <p:cSldViewPr snapToGrid="0">
      <p:cViewPr varScale="1">
        <p:scale>
          <a:sx n="73" d="100"/>
          <a:sy n="73" d="100"/>
        </p:scale>
        <p:origin x="4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FDE4-F24E-4AF0-80E5-E7DFCBE0BF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CD7135C-7C6C-4C29-BD2C-8828ED6F75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70036F-5617-41E4-BB74-1C8BE9270ADA}"/>
              </a:ext>
            </a:extLst>
          </p:cNvPr>
          <p:cNvSpPr>
            <a:spLocks noGrp="1"/>
          </p:cNvSpPr>
          <p:nvPr>
            <p:ph type="dt" sz="half" idx="10"/>
          </p:nvPr>
        </p:nvSpPr>
        <p:spPr/>
        <p:txBody>
          <a:bodyPr/>
          <a:lstStyle/>
          <a:p>
            <a:fld id="{BEC19503-8FC8-4559-9BCF-450873C91234}" type="datetimeFigureOut">
              <a:rPr lang="en-IN" smtClean="0"/>
              <a:t>28-07-2021</a:t>
            </a:fld>
            <a:endParaRPr lang="en-IN"/>
          </a:p>
        </p:txBody>
      </p:sp>
      <p:sp>
        <p:nvSpPr>
          <p:cNvPr id="5" name="Footer Placeholder 4">
            <a:extLst>
              <a:ext uri="{FF2B5EF4-FFF2-40B4-BE49-F238E27FC236}">
                <a16:creationId xmlns:a16="http://schemas.microsoft.com/office/drawing/2014/main" id="{1768242C-CA42-4BE2-ACBC-B562613F74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19C9BA-E6A0-458A-8DFE-9304BEC88D7E}"/>
              </a:ext>
            </a:extLst>
          </p:cNvPr>
          <p:cNvSpPr>
            <a:spLocks noGrp="1"/>
          </p:cNvSpPr>
          <p:nvPr>
            <p:ph type="sldNum" sz="quarter" idx="12"/>
          </p:nvPr>
        </p:nvSpPr>
        <p:spPr/>
        <p:txBody>
          <a:bodyPr/>
          <a:lstStyle/>
          <a:p>
            <a:fld id="{DC55E03A-1F66-4A1E-88F6-0DABC4843FF4}" type="slidenum">
              <a:rPr lang="en-IN" smtClean="0"/>
              <a:t>‹#›</a:t>
            </a:fld>
            <a:endParaRPr lang="en-IN"/>
          </a:p>
        </p:txBody>
      </p:sp>
    </p:spTree>
    <p:extLst>
      <p:ext uri="{BB962C8B-B14F-4D97-AF65-F5344CB8AC3E}">
        <p14:creationId xmlns:p14="http://schemas.microsoft.com/office/powerpoint/2010/main" val="1643069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CF1D-F548-4142-B24F-4DA98F8385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6CF865-C57B-4C3C-B473-BDA526E3CF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9A0BB2-0549-4971-A982-3BF1A381233A}"/>
              </a:ext>
            </a:extLst>
          </p:cNvPr>
          <p:cNvSpPr>
            <a:spLocks noGrp="1"/>
          </p:cNvSpPr>
          <p:nvPr>
            <p:ph type="dt" sz="half" idx="10"/>
          </p:nvPr>
        </p:nvSpPr>
        <p:spPr/>
        <p:txBody>
          <a:bodyPr/>
          <a:lstStyle/>
          <a:p>
            <a:fld id="{BEC19503-8FC8-4559-9BCF-450873C91234}" type="datetimeFigureOut">
              <a:rPr lang="en-IN" smtClean="0"/>
              <a:t>28-07-2021</a:t>
            </a:fld>
            <a:endParaRPr lang="en-IN"/>
          </a:p>
        </p:txBody>
      </p:sp>
      <p:sp>
        <p:nvSpPr>
          <p:cNvPr id="5" name="Footer Placeholder 4">
            <a:extLst>
              <a:ext uri="{FF2B5EF4-FFF2-40B4-BE49-F238E27FC236}">
                <a16:creationId xmlns:a16="http://schemas.microsoft.com/office/drawing/2014/main" id="{C654CB3D-C484-45A1-9C97-6FD5E00F85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FE2F2F-8EB8-476D-9CE9-60483C83BF40}"/>
              </a:ext>
            </a:extLst>
          </p:cNvPr>
          <p:cNvSpPr>
            <a:spLocks noGrp="1"/>
          </p:cNvSpPr>
          <p:nvPr>
            <p:ph type="sldNum" sz="quarter" idx="12"/>
          </p:nvPr>
        </p:nvSpPr>
        <p:spPr/>
        <p:txBody>
          <a:bodyPr/>
          <a:lstStyle/>
          <a:p>
            <a:fld id="{DC55E03A-1F66-4A1E-88F6-0DABC4843FF4}" type="slidenum">
              <a:rPr lang="en-IN" smtClean="0"/>
              <a:t>‹#›</a:t>
            </a:fld>
            <a:endParaRPr lang="en-IN"/>
          </a:p>
        </p:txBody>
      </p:sp>
    </p:spTree>
    <p:extLst>
      <p:ext uri="{BB962C8B-B14F-4D97-AF65-F5344CB8AC3E}">
        <p14:creationId xmlns:p14="http://schemas.microsoft.com/office/powerpoint/2010/main" val="3856877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0B4AAE-D5E4-443C-B612-A546EF28CF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593F12-705E-4B84-A1D5-19F6EF3F50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042220-4A65-4F92-B015-7F2D0934225E}"/>
              </a:ext>
            </a:extLst>
          </p:cNvPr>
          <p:cNvSpPr>
            <a:spLocks noGrp="1"/>
          </p:cNvSpPr>
          <p:nvPr>
            <p:ph type="dt" sz="half" idx="10"/>
          </p:nvPr>
        </p:nvSpPr>
        <p:spPr/>
        <p:txBody>
          <a:bodyPr/>
          <a:lstStyle/>
          <a:p>
            <a:fld id="{BEC19503-8FC8-4559-9BCF-450873C91234}" type="datetimeFigureOut">
              <a:rPr lang="en-IN" smtClean="0"/>
              <a:t>28-07-2021</a:t>
            </a:fld>
            <a:endParaRPr lang="en-IN"/>
          </a:p>
        </p:txBody>
      </p:sp>
      <p:sp>
        <p:nvSpPr>
          <p:cNvPr id="5" name="Footer Placeholder 4">
            <a:extLst>
              <a:ext uri="{FF2B5EF4-FFF2-40B4-BE49-F238E27FC236}">
                <a16:creationId xmlns:a16="http://schemas.microsoft.com/office/drawing/2014/main" id="{4700928E-652D-4C4F-AD8F-A01591D017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8F808B-468F-49C7-8A48-39B85E2C84F0}"/>
              </a:ext>
            </a:extLst>
          </p:cNvPr>
          <p:cNvSpPr>
            <a:spLocks noGrp="1"/>
          </p:cNvSpPr>
          <p:nvPr>
            <p:ph type="sldNum" sz="quarter" idx="12"/>
          </p:nvPr>
        </p:nvSpPr>
        <p:spPr/>
        <p:txBody>
          <a:bodyPr/>
          <a:lstStyle/>
          <a:p>
            <a:fld id="{DC55E03A-1F66-4A1E-88F6-0DABC4843FF4}" type="slidenum">
              <a:rPr lang="en-IN" smtClean="0"/>
              <a:t>‹#›</a:t>
            </a:fld>
            <a:endParaRPr lang="en-IN"/>
          </a:p>
        </p:txBody>
      </p:sp>
    </p:spTree>
    <p:extLst>
      <p:ext uri="{BB962C8B-B14F-4D97-AF65-F5344CB8AC3E}">
        <p14:creationId xmlns:p14="http://schemas.microsoft.com/office/powerpoint/2010/main" val="1531101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D205-17D0-4D55-B3DA-4DC1B49260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201567-EC2B-4D0C-A441-9A9184B9D1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1E7A16-9C3C-49C4-BDF7-3E5AB4199F0F}"/>
              </a:ext>
            </a:extLst>
          </p:cNvPr>
          <p:cNvSpPr>
            <a:spLocks noGrp="1"/>
          </p:cNvSpPr>
          <p:nvPr>
            <p:ph type="dt" sz="half" idx="10"/>
          </p:nvPr>
        </p:nvSpPr>
        <p:spPr/>
        <p:txBody>
          <a:bodyPr/>
          <a:lstStyle/>
          <a:p>
            <a:fld id="{BEC19503-8FC8-4559-9BCF-450873C91234}" type="datetimeFigureOut">
              <a:rPr lang="en-IN" smtClean="0"/>
              <a:t>28-07-2021</a:t>
            </a:fld>
            <a:endParaRPr lang="en-IN"/>
          </a:p>
        </p:txBody>
      </p:sp>
      <p:sp>
        <p:nvSpPr>
          <p:cNvPr id="5" name="Footer Placeholder 4">
            <a:extLst>
              <a:ext uri="{FF2B5EF4-FFF2-40B4-BE49-F238E27FC236}">
                <a16:creationId xmlns:a16="http://schemas.microsoft.com/office/drawing/2014/main" id="{AF5CF589-EBA1-48AF-9D0E-46DF124F76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85EFAF-F516-4D20-A851-6D76FA4163BA}"/>
              </a:ext>
            </a:extLst>
          </p:cNvPr>
          <p:cNvSpPr>
            <a:spLocks noGrp="1"/>
          </p:cNvSpPr>
          <p:nvPr>
            <p:ph type="sldNum" sz="quarter" idx="12"/>
          </p:nvPr>
        </p:nvSpPr>
        <p:spPr/>
        <p:txBody>
          <a:bodyPr/>
          <a:lstStyle/>
          <a:p>
            <a:fld id="{DC55E03A-1F66-4A1E-88F6-0DABC4843FF4}" type="slidenum">
              <a:rPr lang="en-IN" smtClean="0"/>
              <a:t>‹#›</a:t>
            </a:fld>
            <a:endParaRPr lang="en-IN"/>
          </a:p>
        </p:txBody>
      </p:sp>
    </p:spTree>
    <p:extLst>
      <p:ext uri="{BB962C8B-B14F-4D97-AF65-F5344CB8AC3E}">
        <p14:creationId xmlns:p14="http://schemas.microsoft.com/office/powerpoint/2010/main" val="788714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3F829-505F-4774-A503-D30C4ED1B1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C6ACF18-7A79-4E19-8FA4-B665D94BB7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7DC6EE-8429-496C-A5AB-A6251A070D46}"/>
              </a:ext>
            </a:extLst>
          </p:cNvPr>
          <p:cNvSpPr>
            <a:spLocks noGrp="1"/>
          </p:cNvSpPr>
          <p:nvPr>
            <p:ph type="dt" sz="half" idx="10"/>
          </p:nvPr>
        </p:nvSpPr>
        <p:spPr/>
        <p:txBody>
          <a:bodyPr/>
          <a:lstStyle/>
          <a:p>
            <a:fld id="{BEC19503-8FC8-4559-9BCF-450873C91234}" type="datetimeFigureOut">
              <a:rPr lang="en-IN" smtClean="0"/>
              <a:t>28-07-2021</a:t>
            </a:fld>
            <a:endParaRPr lang="en-IN"/>
          </a:p>
        </p:txBody>
      </p:sp>
      <p:sp>
        <p:nvSpPr>
          <p:cNvPr id="5" name="Footer Placeholder 4">
            <a:extLst>
              <a:ext uri="{FF2B5EF4-FFF2-40B4-BE49-F238E27FC236}">
                <a16:creationId xmlns:a16="http://schemas.microsoft.com/office/drawing/2014/main" id="{4FF219C2-8954-48D1-8E90-45C815D684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7D06D6-0B2E-4A9F-BA77-4DFAE1A5AFAA}"/>
              </a:ext>
            </a:extLst>
          </p:cNvPr>
          <p:cNvSpPr>
            <a:spLocks noGrp="1"/>
          </p:cNvSpPr>
          <p:nvPr>
            <p:ph type="sldNum" sz="quarter" idx="12"/>
          </p:nvPr>
        </p:nvSpPr>
        <p:spPr/>
        <p:txBody>
          <a:bodyPr/>
          <a:lstStyle/>
          <a:p>
            <a:fld id="{DC55E03A-1F66-4A1E-88F6-0DABC4843FF4}" type="slidenum">
              <a:rPr lang="en-IN" smtClean="0"/>
              <a:t>‹#›</a:t>
            </a:fld>
            <a:endParaRPr lang="en-IN"/>
          </a:p>
        </p:txBody>
      </p:sp>
    </p:spTree>
    <p:extLst>
      <p:ext uri="{BB962C8B-B14F-4D97-AF65-F5344CB8AC3E}">
        <p14:creationId xmlns:p14="http://schemas.microsoft.com/office/powerpoint/2010/main" val="3828856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7DE93-20D7-4DB5-BC68-703A5ABC27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822517-4040-4EBD-9638-A742D124F9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31550F-F1D5-4DA7-A0DC-12DE73AB79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B03771-B221-4A88-8130-32F662B4A597}"/>
              </a:ext>
            </a:extLst>
          </p:cNvPr>
          <p:cNvSpPr>
            <a:spLocks noGrp="1"/>
          </p:cNvSpPr>
          <p:nvPr>
            <p:ph type="dt" sz="half" idx="10"/>
          </p:nvPr>
        </p:nvSpPr>
        <p:spPr/>
        <p:txBody>
          <a:bodyPr/>
          <a:lstStyle/>
          <a:p>
            <a:fld id="{BEC19503-8FC8-4559-9BCF-450873C91234}" type="datetimeFigureOut">
              <a:rPr lang="en-IN" smtClean="0"/>
              <a:t>28-07-2021</a:t>
            </a:fld>
            <a:endParaRPr lang="en-IN"/>
          </a:p>
        </p:txBody>
      </p:sp>
      <p:sp>
        <p:nvSpPr>
          <p:cNvPr id="6" name="Footer Placeholder 5">
            <a:extLst>
              <a:ext uri="{FF2B5EF4-FFF2-40B4-BE49-F238E27FC236}">
                <a16:creationId xmlns:a16="http://schemas.microsoft.com/office/drawing/2014/main" id="{C373D97B-0198-4691-9CD9-57B483E78C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DF1CA0-B6B6-4831-9919-59962333C138}"/>
              </a:ext>
            </a:extLst>
          </p:cNvPr>
          <p:cNvSpPr>
            <a:spLocks noGrp="1"/>
          </p:cNvSpPr>
          <p:nvPr>
            <p:ph type="sldNum" sz="quarter" idx="12"/>
          </p:nvPr>
        </p:nvSpPr>
        <p:spPr/>
        <p:txBody>
          <a:bodyPr/>
          <a:lstStyle/>
          <a:p>
            <a:fld id="{DC55E03A-1F66-4A1E-88F6-0DABC4843FF4}" type="slidenum">
              <a:rPr lang="en-IN" smtClean="0"/>
              <a:t>‹#›</a:t>
            </a:fld>
            <a:endParaRPr lang="en-IN"/>
          </a:p>
        </p:txBody>
      </p:sp>
    </p:spTree>
    <p:extLst>
      <p:ext uri="{BB962C8B-B14F-4D97-AF65-F5344CB8AC3E}">
        <p14:creationId xmlns:p14="http://schemas.microsoft.com/office/powerpoint/2010/main" val="167410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D7CD2-1440-48EB-9BEB-2E85C34D4D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9C3D32-C5D6-4FCC-9600-F15B3FCF22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818165-494E-4B35-B02B-048A5C69D4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499498-3A89-43E1-B6A9-2CCB08DED5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040B34-1915-4205-8DD7-0D4ACEAC65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EE0733-F5BA-412C-9AFF-DF078FF772C7}"/>
              </a:ext>
            </a:extLst>
          </p:cNvPr>
          <p:cNvSpPr>
            <a:spLocks noGrp="1"/>
          </p:cNvSpPr>
          <p:nvPr>
            <p:ph type="dt" sz="half" idx="10"/>
          </p:nvPr>
        </p:nvSpPr>
        <p:spPr/>
        <p:txBody>
          <a:bodyPr/>
          <a:lstStyle/>
          <a:p>
            <a:fld id="{BEC19503-8FC8-4559-9BCF-450873C91234}" type="datetimeFigureOut">
              <a:rPr lang="en-IN" smtClean="0"/>
              <a:t>28-07-2021</a:t>
            </a:fld>
            <a:endParaRPr lang="en-IN"/>
          </a:p>
        </p:txBody>
      </p:sp>
      <p:sp>
        <p:nvSpPr>
          <p:cNvPr id="8" name="Footer Placeholder 7">
            <a:extLst>
              <a:ext uri="{FF2B5EF4-FFF2-40B4-BE49-F238E27FC236}">
                <a16:creationId xmlns:a16="http://schemas.microsoft.com/office/drawing/2014/main" id="{2DBB73A0-E8CE-46AB-9423-CFED776D33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F763B7B-1210-4149-8414-7C7C843581ED}"/>
              </a:ext>
            </a:extLst>
          </p:cNvPr>
          <p:cNvSpPr>
            <a:spLocks noGrp="1"/>
          </p:cNvSpPr>
          <p:nvPr>
            <p:ph type="sldNum" sz="quarter" idx="12"/>
          </p:nvPr>
        </p:nvSpPr>
        <p:spPr/>
        <p:txBody>
          <a:bodyPr/>
          <a:lstStyle/>
          <a:p>
            <a:fld id="{DC55E03A-1F66-4A1E-88F6-0DABC4843FF4}" type="slidenum">
              <a:rPr lang="en-IN" smtClean="0"/>
              <a:t>‹#›</a:t>
            </a:fld>
            <a:endParaRPr lang="en-IN"/>
          </a:p>
        </p:txBody>
      </p:sp>
    </p:spTree>
    <p:extLst>
      <p:ext uri="{BB962C8B-B14F-4D97-AF65-F5344CB8AC3E}">
        <p14:creationId xmlns:p14="http://schemas.microsoft.com/office/powerpoint/2010/main" val="2700952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99B9D-7887-4FB1-9515-0A592DACBA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89FD93-3CB2-465E-B514-52702C04E402}"/>
              </a:ext>
            </a:extLst>
          </p:cNvPr>
          <p:cNvSpPr>
            <a:spLocks noGrp="1"/>
          </p:cNvSpPr>
          <p:nvPr>
            <p:ph type="dt" sz="half" idx="10"/>
          </p:nvPr>
        </p:nvSpPr>
        <p:spPr/>
        <p:txBody>
          <a:bodyPr/>
          <a:lstStyle/>
          <a:p>
            <a:fld id="{BEC19503-8FC8-4559-9BCF-450873C91234}" type="datetimeFigureOut">
              <a:rPr lang="en-IN" smtClean="0"/>
              <a:t>28-07-2021</a:t>
            </a:fld>
            <a:endParaRPr lang="en-IN"/>
          </a:p>
        </p:txBody>
      </p:sp>
      <p:sp>
        <p:nvSpPr>
          <p:cNvPr id="4" name="Footer Placeholder 3">
            <a:extLst>
              <a:ext uri="{FF2B5EF4-FFF2-40B4-BE49-F238E27FC236}">
                <a16:creationId xmlns:a16="http://schemas.microsoft.com/office/drawing/2014/main" id="{344500AE-26F2-4905-8B9D-4EB2119E78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B2F1992-C0EF-4F73-81CD-A44E9A884787}"/>
              </a:ext>
            </a:extLst>
          </p:cNvPr>
          <p:cNvSpPr>
            <a:spLocks noGrp="1"/>
          </p:cNvSpPr>
          <p:nvPr>
            <p:ph type="sldNum" sz="quarter" idx="12"/>
          </p:nvPr>
        </p:nvSpPr>
        <p:spPr/>
        <p:txBody>
          <a:bodyPr/>
          <a:lstStyle/>
          <a:p>
            <a:fld id="{DC55E03A-1F66-4A1E-88F6-0DABC4843FF4}" type="slidenum">
              <a:rPr lang="en-IN" smtClean="0"/>
              <a:t>‹#›</a:t>
            </a:fld>
            <a:endParaRPr lang="en-IN"/>
          </a:p>
        </p:txBody>
      </p:sp>
    </p:spTree>
    <p:extLst>
      <p:ext uri="{BB962C8B-B14F-4D97-AF65-F5344CB8AC3E}">
        <p14:creationId xmlns:p14="http://schemas.microsoft.com/office/powerpoint/2010/main" val="665340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776988-686A-4B84-AC54-912CAB374F52}"/>
              </a:ext>
            </a:extLst>
          </p:cNvPr>
          <p:cNvSpPr>
            <a:spLocks noGrp="1"/>
          </p:cNvSpPr>
          <p:nvPr>
            <p:ph type="dt" sz="half" idx="10"/>
          </p:nvPr>
        </p:nvSpPr>
        <p:spPr/>
        <p:txBody>
          <a:bodyPr/>
          <a:lstStyle/>
          <a:p>
            <a:fld id="{BEC19503-8FC8-4559-9BCF-450873C91234}" type="datetimeFigureOut">
              <a:rPr lang="en-IN" smtClean="0"/>
              <a:t>28-07-2021</a:t>
            </a:fld>
            <a:endParaRPr lang="en-IN"/>
          </a:p>
        </p:txBody>
      </p:sp>
      <p:sp>
        <p:nvSpPr>
          <p:cNvPr id="3" name="Footer Placeholder 2">
            <a:extLst>
              <a:ext uri="{FF2B5EF4-FFF2-40B4-BE49-F238E27FC236}">
                <a16:creationId xmlns:a16="http://schemas.microsoft.com/office/drawing/2014/main" id="{7F9532DA-95BF-432B-8FEC-85356299CFC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DFC061-0FC1-4B37-A32D-285CDB66EF19}"/>
              </a:ext>
            </a:extLst>
          </p:cNvPr>
          <p:cNvSpPr>
            <a:spLocks noGrp="1"/>
          </p:cNvSpPr>
          <p:nvPr>
            <p:ph type="sldNum" sz="quarter" idx="12"/>
          </p:nvPr>
        </p:nvSpPr>
        <p:spPr/>
        <p:txBody>
          <a:bodyPr/>
          <a:lstStyle/>
          <a:p>
            <a:fld id="{DC55E03A-1F66-4A1E-88F6-0DABC4843FF4}" type="slidenum">
              <a:rPr lang="en-IN" smtClean="0"/>
              <a:t>‹#›</a:t>
            </a:fld>
            <a:endParaRPr lang="en-IN"/>
          </a:p>
        </p:txBody>
      </p:sp>
    </p:spTree>
    <p:extLst>
      <p:ext uri="{BB962C8B-B14F-4D97-AF65-F5344CB8AC3E}">
        <p14:creationId xmlns:p14="http://schemas.microsoft.com/office/powerpoint/2010/main" val="843607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7D269-90E0-4A03-86B5-D92C5306D8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C50990-DBCB-45C9-A981-2A6A8C9929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C30053-4796-49D8-A786-E8CDF00641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16F7AD-00E3-4904-8D7B-710AC4B8334B}"/>
              </a:ext>
            </a:extLst>
          </p:cNvPr>
          <p:cNvSpPr>
            <a:spLocks noGrp="1"/>
          </p:cNvSpPr>
          <p:nvPr>
            <p:ph type="dt" sz="half" idx="10"/>
          </p:nvPr>
        </p:nvSpPr>
        <p:spPr/>
        <p:txBody>
          <a:bodyPr/>
          <a:lstStyle/>
          <a:p>
            <a:fld id="{BEC19503-8FC8-4559-9BCF-450873C91234}" type="datetimeFigureOut">
              <a:rPr lang="en-IN" smtClean="0"/>
              <a:t>28-07-2021</a:t>
            </a:fld>
            <a:endParaRPr lang="en-IN"/>
          </a:p>
        </p:txBody>
      </p:sp>
      <p:sp>
        <p:nvSpPr>
          <p:cNvPr id="6" name="Footer Placeholder 5">
            <a:extLst>
              <a:ext uri="{FF2B5EF4-FFF2-40B4-BE49-F238E27FC236}">
                <a16:creationId xmlns:a16="http://schemas.microsoft.com/office/drawing/2014/main" id="{69BAEC7E-4054-484F-AE4C-EE4C3878DE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35B06A-6953-488F-8BC1-D76313281AFF}"/>
              </a:ext>
            </a:extLst>
          </p:cNvPr>
          <p:cNvSpPr>
            <a:spLocks noGrp="1"/>
          </p:cNvSpPr>
          <p:nvPr>
            <p:ph type="sldNum" sz="quarter" idx="12"/>
          </p:nvPr>
        </p:nvSpPr>
        <p:spPr/>
        <p:txBody>
          <a:bodyPr/>
          <a:lstStyle/>
          <a:p>
            <a:fld id="{DC55E03A-1F66-4A1E-88F6-0DABC4843FF4}" type="slidenum">
              <a:rPr lang="en-IN" smtClean="0"/>
              <a:t>‹#›</a:t>
            </a:fld>
            <a:endParaRPr lang="en-IN"/>
          </a:p>
        </p:txBody>
      </p:sp>
    </p:spTree>
    <p:extLst>
      <p:ext uri="{BB962C8B-B14F-4D97-AF65-F5344CB8AC3E}">
        <p14:creationId xmlns:p14="http://schemas.microsoft.com/office/powerpoint/2010/main" val="3116152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BA229-66E3-4412-AF1B-2C7C29823D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BAB8E1-4868-402F-9F27-592616864E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7882D16-D09E-45E6-807B-10654D615E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478BCC-158E-47A1-B38A-46395C1C2C90}"/>
              </a:ext>
            </a:extLst>
          </p:cNvPr>
          <p:cNvSpPr>
            <a:spLocks noGrp="1"/>
          </p:cNvSpPr>
          <p:nvPr>
            <p:ph type="dt" sz="half" idx="10"/>
          </p:nvPr>
        </p:nvSpPr>
        <p:spPr/>
        <p:txBody>
          <a:bodyPr/>
          <a:lstStyle/>
          <a:p>
            <a:fld id="{BEC19503-8FC8-4559-9BCF-450873C91234}" type="datetimeFigureOut">
              <a:rPr lang="en-IN" smtClean="0"/>
              <a:t>28-07-2021</a:t>
            </a:fld>
            <a:endParaRPr lang="en-IN"/>
          </a:p>
        </p:txBody>
      </p:sp>
      <p:sp>
        <p:nvSpPr>
          <p:cNvPr id="6" name="Footer Placeholder 5">
            <a:extLst>
              <a:ext uri="{FF2B5EF4-FFF2-40B4-BE49-F238E27FC236}">
                <a16:creationId xmlns:a16="http://schemas.microsoft.com/office/drawing/2014/main" id="{BF181ACD-4668-4650-9B9F-48DD612D43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C1BB90-93E1-4EAE-BC83-DFF4CE46E512}"/>
              </a:ext>
            </a:extLst>
          </p:cNvPr>
          <p:cNvSpPr>
            <a:spLocks noGrp="1"/>
          </p:cNvSpPr>
          <p:nvPr>
            <p:ph type="sldNum" sz="quarter" idx="12"/>
          </p:nvPr>
        </p:nvSpPr>
        <p:spPr/>
        <p:txBody>
          <a:bodyPr/>
          <a:lstStyle/>
          <a:p>
            <a:fld id="{DC55E03A-1F66-4A1E-88F6-0DABC4843FF4}" type="slidenum">
              <a:rPr lang="en-IN" smtClean="0"/>
              <a:t>‹#›</a:t>
            </a:fld>
            <a:endParaRPr lang="en-IN"/>
          </a:p>
        </p:txBody>
      </p:sp>
    </p:spTree>
    <p:extLst>
      <p:ext uri="{BB962C8B-B14F-4D97-AF65-F5344CB8AC3E}">
        <p14:creationId xmlns:p14="http://schemas.microsoft.com/office/powerpoint/2010/main" val="2526250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F2F88F-0FA6-4664-8991-62BDF46074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435A76-F3CC-49A3-9A53-25D3037E4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9A63EC-D51C-4DCA-8F0B-9BE4014E5E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C19503-8FC8-4559-9BCF-450873C91234}" type="datetimeFigureOut">
              <a:rPr lang="en-IN" smtClean="0"/>
              <a:t>28-07-2021</a:t>
            </a:fld>
            <a:endParaRPr lang="en-IN"/>
          </a:p>
        </p:txBody>
      </p:sp>
      <p:sp>
        <p:nvSpPr>
          <p:cNvPr id="5" name="Footer Placeholder 4">
            <a:extLst>
              <a:ext uri="{FF2B5EF4-FFF2-40B4-BE49-F238E27FC236}">
                <a16:creationId xmlns:a16="http://schemas.microsoft.com/office/drawing/2014/main" id="{C3955EF8-8C19-41AE-839A-D81E3D3B06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0476BD-4416-4F0C-86A2-1D3A19ABF3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55E03A-1F66-4A1E-88F6-0DABC4843FF4}" type="slidenum">
              <a:rPr lang="en-IN" smtClean="0"/>
              <a:t>‹#›</a:t>
            </a:fld>
            <a:endParaRPr lang="en-IN"/>
          </a:p>
        </p:txBody>
      </p:sp>
    </p:spTree>
    <p:extLst>
      <p:ext uri="{BB962C8B-B14F-4D97-AF65-F5344CB8AC3E}">
        <p14:creationId xmlns:p14="http://schemas.microsoft.com/office/powerpoint/2010/main" val="494655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www.techprofree.com/school-management-system-project-in-python/" TargetMode="External"/><Relationship Id="rId2" Type="http://schemas.openxmlformats.org/officeDocument/2006/relationships/hyperlink" Target="http://dspace.up.edu.ps/jspui/bitstream/123456789/209/1/School%20Management%20System.pdf" TargetMode="External"/><Relationship Id="rId1" Type="http://schemas.openxmlformats.org/officeDocument/2006/relationships/slideLayout" Target="../slideLayouts/slideLayout7.xml"/><Relationship Id="rId5" Type="http://schemas.openxmlformats.org/officeDocument/2006/relationships/hyperlink" Target="https://core.ac.uk/download/pdf/84656452.pdf" TargetMode="External"/><Relationship Id="rId4" Type="http://schemas.openxmlformats.org/officeDocument/2006/relationships/hyperlink" Target="https://www.sourcecodester.com/python/14520/school-management-system-project-python.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BAA52F-D8F1-41F8-B712-706D2C466791}"/>
              </a:ext>
            </a:extLst>
          </p:cNvPr>
          <p:cNvPicPr>
            <a:picLocks noChangeAspect="1"/>
          </p:cNvPicPr>
          <p:nvPr/>
        </p:nvPicPr>
        <p:blipFill>
          <a:blip r:embed="rId2"/>
          <a:stretch>
            <a:fillRect/>
          </a:stretch>
        </p:blipFill>
        <p:spPr>
          <a:xfrm>
            <a:off x="1437444" y="189658"/>
            <a:ext cx="9682665" cy="1830196"/>
          </a:xfrm>
          <a:prstGeom prst="rect">
            <a:avLst/>
          </a:prstGeom>
        </p:spPr>
      </p:pic>
      <p:sp>
        <p:nvSpPr>
          <p:cNvPr id="5" name="TextBox 4">
            <a:extLst>
              <a:ext uri="{FF2B5EF4-FFF2-40B4-BE49-F238E27FC236}">
                <a16:creationId xmlns:a16="http://schemas.microsoft.com/office/drawing/2014/main" id="{0C4659E8-7E2C-467A-B270-95BFDFD03C0E}"/>
              </a:ext>
            </a:extLst>
          </p:cNvPr>
          <p:cNvSpPr txBox="1"/>
          <p:nvPr/>
        </p:nvSpPr>
        <p:spPr>
          <a:xfrm>
            <a:off x="933451" y="2037779"/>
            <a:ext cx="10040484" cy="954107"/>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ENGINEERING EXPLORATION(20ME03)      </a:t>
            </a:r>
          </a:p>
          <a:p>
            <a:pPr algn="ctr"/>
            <a:r>
              <a:rPr lang="en-US" dirty="0">
                <a:latin typeface="Times New Roman" panose="02020603050405020304" pitchFamily="18" charset="0"/>
                <a:cs typeface="Times New Roman" panose="02020603050405020304" pitchFamily="18" charset="0"/>
              </a:rPr>
              <a:t>    PROJECT SEMINAR </a:t>
            </a:r>
          </a:p>
          <a:p>
            <a:pPr algn="ctr"/>
            <a:r>
              <a:rPr lang="en-US" dirty="0">
                <a:latin typeface="Times New Roman" panose="02020603050405020304" pitchFamily="18" charset="0"/>
                <a:cs typeface="Times New Roman" panose="02020603050405020304" pitchFamily="18" charset="0"/>
              </a:rPr>
              <a:t>ON </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043F511-3E64-4A8D-9E93-D8256EF078A6}"/>
              </a:ext>
            </a:extLst>
          </p:cNvPr>
          <p:cNvSpPr txBox="1"/>
          <p:nvPr/>
        </p:nvSpPr>
        <p:spPr>
          <a:xfrm>
            <a:off x="1112360" y="3244290"/>
            <a:ext cx="9682665" cy="777008"/>
          </a:xfrm>
          <a:prstGeom prst="rect">
            <a:avLst/>
          </a:prstGeom>
          <a:noFill/>
        </p:spPr>
        <p:txBody>
          <a:bodyPr wrap="square" rtlCol="0">
            <a:spAutoFit/>
          </a:bodyPr>
          <a:lstStyle/>
          <a:p>
            <a:pPr algn="ctr"/>
            <a:r>
              <a:rPr lang="en-US" sz="4400" dirty="0">
                <a:solidFill>
                  <a:schemeClr val="accent2">
                    <a:lumMod val="75000"/>
                  </a:schemeClr>
                </a:solidFill>
                <a:latin typeface="Times New Roman" panose="02020603050405020304" pitchFamily="18" charset="0"/>
                <a:cs typeface="Times New Roman" panose="02020603050405020304" pitchFamily="18" charset="0"/>
              </a:rPr>
              <a:t>E-SCHOOL MANAGEMENT SYSTEM</a:t>
            </a:r>
            <a:endParaRPr lang="en-IN" sz="44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1BFFA5D-83F7-473D-9E42-0E36D1FBA2DF}"/>
              </a:ext>
            </a:extLst>
          </p:cNvPr>
          <p:cNvSpPr txBox="1"/>
          <p:nvPr/>
        </p:nvSpPr>
        <p:spPr>
          <a:xfrm>
            <a:off x="1957844" y="4844899"/>
            <a:ext cx="2918956" cy="1580176"/>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Aarthi   -  160120737001</a:t>
            </a:r>
          </a:p>
          <a:p>
            <a:r>
              <a:rPr lang="en-US" sz="1600" dirty="0">
                <a:latin typeface="Times New Roman" panose="02020603050405020304" pitchFamily="18" charset="0"/>
                <a:cs typeface="Times New Roman" panose="02020603050405020304" pitchFamily="18" charset="0"/>
              </a:rPr>
              <a:t>Akshita -  160120737002</a:t>
            </a:r>
          </a:p>
          <a:p>
            <a:r>
              <a:rPr lang="en-US" sz="1600" dirty="0">
                <a:latin typeface="Times New Roman" panose="02020603050405020304" pitchFamily="18" charset="0"/>
                <a:cs typeface="Times New Roman" panose="02020603050405020304" pitchFamily="18" charset="0"/>
              </a:rPr>
              <a:t>Harini   -  160120737003</a:t>
            </a:r>
          </a:p>
          <a:p>
            <a:r>
              <a:rPr lang="en-US" sz="1600" dirty="0">
                <a:latin typeface="Times New Roman" panose="02020603050405020304" pitchFamily="18" charset="0"/>
                <a:cs typeface="Times New Roman" panose="02020603050405020304" pitchFamily="18" charset="0"/>
              </a:rPr>
              <a:t>Krishna -  160120737004</a:t>
            </a:r>
          </a:p>
          <a:p>
            <a:r>
              <a:rPr lang="en-US" sz="1600" dirty="0">
                <a:latin typeface="Times New Roman" panose="02020603050405020304" pitchFamily="18" charset="0"/>
                <a:cs typeface="Times New Roman" panose="02020603050405020304" pitchFamily="18" charset="0"/>
              </a:rPr>
              <a:t>Manasa -  160120737005</a:t>
            </a:r>
          </a:p>
          <a:p>
            <a:endParaRPr lang="en-IN" sz="834" dirty="0"/>
          </a:p>
          <a:p>
            <a:endParaRPr lang="en-IN" sz="834" dirty="0"/>
          </a:p>
        </p:txBody>
      </p:sp>
      <p:sp>
        <p:nvSpPr>
          <p:cNvPr id="8" name="TextBox 7">
            <a:extLst>
              <a:ext uri="{FF2B5EF4-FFF2-40B4-BE49-F238E27FC236}">
                <a16:creationId xmlns:a16="http://schemas.microsoft.com/office/drawing/2014/main" id="{5B6169C8-4272-4C4E-8608-105EBB0C2D70}"/>
              </a:ext>
            </a:extLst>
          </p:cNvPr>
          <p:cNvSpPr txBox="1"/>
          <p:nvPr/>
        </p:nvSpPr>
        <p:spPr>
          <a:xfrm>
            <a:off x="6096000" y="5072268"/>
            <a:ext cx="4381500" cy="507831"/>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Mentor</a:t>
            </a:r>
            <a:r>
              <a:rPr lang="en-US" dirty="0">
                <a:latin typeface="Times New Roman" panose="02020603050405020304" pitchFamily="18" charset="0"/>
                <a:cs typeface="Times New Roman" panose="02020603050405020304" pitchFamily="18" charset="0"/>
              </a:rPr>
              <a:t>: I.Sucharitha , Assistant Professor</a:t>
            </a:r>
            <a:endParaRPr lang="en-IN"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957844" y="4310743"/>
            <a:ext cx="2627219" cy="458074"/>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Branch: </a:t>
            </a:r>
            <a:r>
              <a:rPr lang="en-US" dirty="0">
                <a:latin typeface="Times New Roman" panose="02020603050405020304" pitchFamily="18" charset="0"/>
                <a:cs typeface="Times New Roman" panose="02020603050405020304" pitchFamily="18" charset="0"/>
              </a:rPr>
              <a:t>IT-1</a:t>
            </a:r>
          </a:p>
        </p:txBody>
      </p:sp>
    </p:spTree>
    <p:extLst>
      <p:ext uri="{BB962C8B-B14F-4D97-AF65-F5344CB8AC3E}">
        <p14:creationId xmlns:p14="http://schemas.microsoft.com/office/powerpoint/2010/main" val="1591475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887B9FE-E06E-445C-8680-D2E0A5A81C39}"/>
              </a:ext>
            </a:extLst>
          </p:cNvPr>
          <p:cNvSpPr txBox="1"/>
          <p:nvPr/>
        </p:nvSpPr>
        <p:spPr>
          <a:xfrm>
            <a:off x="489088" y="351597"/>
            <a:ext cx="5162550" cy="584775"/>
          </a:xfrm>
          <a:prstGeom prst="rect">
            <a:avLst/>
          </a:prstGeom>
          <a:noFill/>
        </p:spPr>
        <p:txBody>
          <a:bodyPr wrap="square" rtlCol="0">
            <a:spAutoFit/>
          </a:bodyPr>
          <a:lstStyle/>
          <a:p>
            <a:r>
              <a:rPr lang="en-US" sz="3200" dirty="0">
                <a:solidFill>
                  <a:schemeClr val="accent2">
                    <a:lumMod val="75000"/>
                  </a:schemeClr>
                </a:solidFill>
                <a:latin typeface="Times New Roman" panose="02020603050405020304" pitchFamily="18" charset="0"/>
                <a:cs typeface="Times New Roman" panose="02020603050405020304" pitchFamily="18" charset="0"/>
              </a:rPr>
              <a:t>IMPLEMENTATION</a:t>
            </a:r>
            <a:endParaRPr lang="en-IN" sz="32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F85D6EE-45B8-4631-B402-E8932D9E9113}"/>
              </a:ext>
            </a:extLst>
          </p:cNvPr>
          <p:cNvSpPr txBox="1"/>
          <p:nvPr/>
        </p:nvSpPr>
        <p:spPr>
          <a:xfrm>
            <a:off x="489088" y="1072290"/>
            <a:ext cx="11234058" cy="155504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There are four main users for this system; these are Admin, student, teacher and the parent. Each user can perform several different functions during the use of the system.</a:t>
            </a:r>
          </a:p>
          <a:p>
            <a:pPr marL="342900"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Users have their respective usernames and passwords using which they can login.</a:t>
            </a:r>
            <a:endParaRPr lang="en-IN" sz="2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70D1C96-3128-4566-B396-9C2BA2C03E12}"/>
              </a:ext>
            </a:extLst>
          </p:cNvPr>
          <p:cNvSpPr txBox="1"/>
          <p:nvPr/>
        </p:nvSpPr>
        <p:spPr>
          <a:xfrm>
            <a:off x="1041722" y="3037059"/>
            <a:ext cx="10845478" cy="3586366"/>
          </a:xfrm>
          <a:prstGeom prst="rect">
            <a:avLst/>
          </a:prstGeom>
          <a:noFill/>
        </p:spPr>
        <p:txBody>
          <a:bodyPr wrap="square">
            <a:spAutoFit/>
          </a:bodyPr>
          <a:lstStyle/>
          <a:p>
            <a:pPr marL="342900" indent="-342900" algn="just" fontAlgn="base">
              <a:lnSpc>
                <a:spcPct val="150000"/>
              </a:lnSpc>
              <a:buFont typeface="Wingdings" panose="05000000000000000000" pitchFamily="2" charset="2"/>
              <a:buChar char="Ø"/>
            </a:pPr>
            <a:r>
              <a:rPr lang="en-US" sz="2200" b="0" i="0" dirty="0">
                <a:effectLst/>
                <a:latin typeface="Times New Roman" panose="02020603050405020304" pitchFamily="18" charset="0"/>
                <a:cs typeface="Times New Roman" panose="02020603050405020304" pitchFamily="18" charset="0"/>
              </a:rPr>
              <a:t>This will help users to login into the system using institute id and password. A user who has the valid id and password can only log in to their respective accounts.</a:t>
            </a:r>
          </a:p>
          <a:p>
            <a:pPr marL="342900" indent="-342900" algn="just" fontAlgn="base">
              <a:lnSpc>
                <a:spcPct val="150000"/>
              </a:lnSpc>
              <a:buFont typeface="Wingdings" panose="05000000000000000000" pitchFamily="2" charset="2"/>
              <a:buChar char="Ø"/>
            </a:pPr>
            <a:r>
              <a:rPr lang="en-US" sz="2200" b="0" i="0" dirty="0">
                <a:effectLst/>
                <a:latin typeface="Times New Roman" panose="02020603050405020304" pitchFamily="18" charset="0"/>
                <a:cs typeface="Times New Roman" panose="02020603050405020304" pitchFamily="18" charset="0"/>
              </a:rPr>
              <a:t>It will help the authentication of the user who enters the system. The module provides a layer of security over the system as only authorized personnel can login into the system . This prevents any anonymous person to enter the system and mishandle the records. It is better than the manual method as they do not have any security measure of who can access the system and who cannot.</a:t>
            </a:r>
          </a:p>
        </p:txBody>
      </p:sp>
      <p:sp>
        <p:nvSpPr>
          <p:cNvPr id="3" name="TextBox 2">
            <a:extLst>
              <a:ext uri="{FF2B5EF4-FFF2-40B4-BE49-F238E27FC236}">
                <a16:creationId xmlns:a16="http://schemas.microsoft.com/office/drawing/2014/main" id="{4E0406C7-9434-475F-8042-35EA15248C44}"/>
              </a:ext>
            </a:extLst>
          </p:cNvPr>
          <p:cNvSpPr txBox="1"/>
          <p:nvPr/>
        </p:nvSpPr>
        <p:spPr>
          <a:xfrm>
            <a:off x="625033" y="2627331"/>
            <a:ext cx="1770926"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LOG-IN:</a:t>
            </a:r>
            <a:endParaRPr lang="en-IN" sz="22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4C1C314-1395-4A36-B08E-DE17A9558D75}"/>
              </a:ext>
            </a:extLst>
          </p:cNvPr>
          <p:cNvSpPr txBox="1"/>
          <p:nvPr/>
        </p:nvSpPr>
        <p:spPr>
          <a:xfrm>
            <a:off x="11340548" y="6182139"/>
            <a:ext cx="546652" cy="369332"/>
          </a:xfrm>
          <a:prstGeom prst="rect">
            <a:avLst/>
          </a:prstGeom>
          <a:noFill/>
        </p:spPr>
        <p:txBody>
          <a:bodyPr wrap="square" rtlCol="0">
            <a:spAutoFit/>
          </a:bodyPr>
          <a:lstStyle/>
          <a:p>
            <a:r>
              <a:rPr lang="en-US" dirty="0"/>
              <a:t>10</a:t>
            </a:r>
            <a:endParaRPr lang="en-IN" dirty="0"/>
          </a:p>
        </p:txBody>
      </p:sp>
    </p:spTree>
    <p:extLst>
      <p:ext uri="{BB962C8B-B14F-4D97-AF65-F5344CB8AC3E}">
        <p14:creationId xmlns:p14="http://schemas.microsoft.com/office/powerpoint/2010/main" val="1322141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A1C982-74DF-4B4E-AEE1-816E34E2C64A}"/>
              </a:ext>
            </a:extLst>
          </p:cNvPr>
          <p:cNvSpPr txBox="1"/>
          <p:nvPr/>
        </p:nvSpPr>
        <p:spPr>
          <a:xfrm>
            <a:off x="5292634" y="1417815"/>
            <a:ext cx="6322423" cy="409419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admin can register student details , teacher details and update the fee status as per the fee payment.</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a:t>
            </a:r>
            <a:r>
              <a:rPr lang="en-US" sz="2200" b="0" i="0" dirty="0">
                <a:effectLst/>
                <a:latin typeface="Times New Roman" panose="02020603050405020304" pitchFamily="18" charset="0"/>
                <a:cs typeface="Times New Roman" panose="02020603050405020304" pitchFamily="18" charset="0"/>
              </a:rPr>
              <a:t>he </a:t>
            </a:r>
            <a:r>
              <a:rPr lang="en-US" sz="2200" dirty="0">
                <a:latin typeface="Times New Roman" panose="02020603050405020304" pitchFamily="18" charset="0"/>
                <a:cs typeface="Times New Roman" panose="02020603050405020304" pitchFamily="18" charset="0"/>
              </a:rPr>
              <a:t>admin will register the student as the student is </a:t>
            </a:r>
            <a:r>
              <a:rPr lang="en-US" sz="2200" b="0" i="0" dirty="0">
                <a:effectLst/>
                <a:latin typeface="Times New Roman" panose="02020603050405020304" pitchFamily="18" charset="0"/>
                <a:cs typeface="Times New Roman" panose="02020603050405020304" pitchFamily="18" charset="0"/>
              </a:rPr>
              <a:t>new in the educational institute. It will be formed like a structure where all the their details such as full name , class , mobile number , student password will be filled. </a:t>
            </a:r>
            <a:endParaRPr lang="en-IN"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E464B86-5F55-436A-8105-99C1BEB499EE}"/>
              </a:ext>
            </a:extLst>
          </p:cNvPr>
          <p:cNvPicPr>
            <a:picLocks noChangeAspect="1"/>
          </p:cNvPicPr>
          <p:nvPr/>
        </p:nvPicPr>
        <p:blipFill>
          <a:blip r:embed="rId2"/>
          <a:stretch>
            <a:fillRect/>
          </a:stretch>
        </p:blipFill>
        <p:spPr>
          <a:xfrm>
            <a:off x="222923" y="960783"/>
            <a:ext cx="5150734" cy="4479402"/>
          </a:xfrm>
          <a:prstGeom prst="rect">
            <a:avLst/>
          </a:prstGeom>
        </p:spPr>
      </p:pic>
      <p:sp>
        <p:nvSpPr>
          <p:cNvPr id="2" name="TextBox 1">
            <a:extLst>
              <a:ext uri="{FF2B5EF4-FFF2-40B4-BE49-F238E27FC236}">
                <a16:creationId xmlns:a16="http://schemas.microsoft.com/office/drawing/2014/main" id="{1ECE6093-B615-4A0E-A4F6-57E6AECCF8F3}"/>
              </a:ext>
            </a:extLst>
          </p:cNvPr>
          <p:cNvSpPr txBox="1"/>
          <p:nvPr/>
        </p:nvSpPr>
        <p:spPr>
          <a:xfrm>
            <a:off x="11300791" y="6172200"/>
            <a:ext cx="775252" cy="369332"/>
          </a:xfrm>
          <a:prstGeom prst="rect">
            <a:avLst/>
          </a:prstGeom>
          <a:noFill/>
        </p:spPr>
        <p:txBody>
          <a:bodyPr wrap="square" rtlCol="0">
            <a:spAutoFit/>
          </a:bodyPr>
          <a:lstStyle/>
          <a:p>
            <a:r>
              <a:rPr lang="en-US" dirty="0"/>
              <a:t>11</a:t>
            </a:r>
            <a:endParaRPr lang="en-IN" dirty="0"/>
          </a:p>
        </p:txBody>
      </p:sp>
    </p:spTree>
    <p:extLst>
      <p:ext uri="{BB962C8B-B14F-4D97-AF65-F5344CB8AC3E}">
        <p14:creationId xmlns:p14="http://schemas.microsoft.com/office/powerpoint/2010/main" val="2473590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15927B-1713-4A0E-9E65-BA8D8B2AEA01}"/>
              </a:ext>
            </a:extLst>
          </p:cNvPr>
          <p:cNvSpPr txBox="1"/>
          <p:nvPr/>
        </p:nvSpPr>
        <p:spPr>
          <a:xfrm>
            <a:off x="4814903" y="1330218"/>
            <a:ext cx="7130169" cy="4154984"/>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student can view their personal details, view fee status, view attendance , view marks and change password. </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Change password is available only for students of grade 11 and above.</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Their attendance and marks/results can be viewed with respect to their  subjects . The students can also change their password initially given by the admin.</a:t>
            </a:r>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B89BAEC-83D4-4C02-ACE4-2F6B156A701A}"/>
              </a:ext>
            </a:extLst>
          </p:cNvPr>
          <p:cNvPicPr>
            <a:picLocks noChangeAspect="1"/>
          </p:cNvPicPr>
          <p:nvPr/>
        </p:nvPicPr>
        <p:blipFill>
          <a:blip r:embed="rId2"/>
          <a:stretch>
            <a:fillRect/>
          </a:stretch>
        </p:blipFill>
        <p:spPr>
          <a:xfrm>
            <a:off x="381965" y="682906"/>
            <a:ext cx="4432937" cy="5787342"/>
          </a:xfrm>
          <a:prstGeom prst="rect">
            <a:avLst/>
          </a:prstGeom>
        </p:spPr>
      </p:pic>
      <p:sp>
        <p:nvSpPr>
          <p:cNvPr id="2" name="TextBox 1">
            <a:extLst>
              <a:ext uri="{FF2B5EF4-FFF2-40B4-BE49-F238E27FC236}">
                <a16:creationId xmlns:a16="http://schemas.microsoft.com/office/drawing/2014/main" id="{0BDC05C0-0315-48B5-9438-8F842E450AF7}"/>
              </a:ext>
            </a:extLst>
          </p:cNvPr>
          <p:cNvSpPr txBox="1"/>
          <p:nvPr/>
        </p:nvSpPr>
        <p:spPr>
          <a:xfrm>
            <a:off x="11380304" y="6112565"/>
            <a:ext cx="564768" cy="369332"/>
          </a:xfrm>
          <a:prstGeom prst="rect">
            <a:avLst/>
          </a:prstGeom>
          <a:noFill/>
        </p:spPr>
        <p:txBody>
          <a:bodyPr wrap="square" rtlCol="0">
            <a:spAutoFit/>
          </a:bodyPr>
          <a:lstStyle/>
          <a:p>
            <a:r>
              <a:rPr lang="en-US" dirty="0"/>
              <a:t>12</a:t>
            </a:r>
            <a:endParaRPr lang="en-IN" dirty="0"/>
          </a:p>
        </p:txBody>
      </p:sp>
    </p:spTree>
    <p:extLst>
      <p:ext uri="{BB962C8B-B14F-4D97-AF65-F5344CB8AC3E}">
        <p14:creationId xmlns:p14="http://schemas.microsoft.com/office/powerpoint/2010/main" val="320263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A7C43F-CF0C-4A50-9FCD-E88099677C4C}"/>
              </a:ext>
            </a:extLst>
          </p:cNvPr>
          <p:cNvSpPr txBox="1"/>
          <p:nvPr/>
        </p:nvSpPr>
        <p:spPr>
          <a:xfrm>
            <a:off x="4896091" y="1541183"/>
            <a:ext cx="7130005" cy="4154984"/>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teacher can view students details, update student’s attendance for the respective subject , update student marks, and change password . </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teacher can view a particular student details by entering the student ID number . They can also view the details of the entire class by entering the class Number. </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teacher can also change their password initially given by the admin.</a:t>
            </a:r>
            <a:endParaRPr lang="en-IN" sz="2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241B81D-5FFC-468D-A45D-BD5CC2C321D6}"/>
              </a:ext>
            </a:extLst>
          </p:cNvPr>
          <p:cNvPicPr>
            <a:picLocks noChangeAspect="1"/>
          </p:cNvPicPr>
          <p:nvPr/>
        </p:nvPicPr>
        <p:blipFill>
          <a:blip r:embed="rId2"/>
          <a:stretch>
            <a:fillRect/>
          </a:stretch>
        </p:blipFill>
        <p:spPr>
          <a:xfrm>
            <a:off x="685799" y="1282148"/>
            <a:ext cx="4210291" cy="4353233"/>
          </a:xfrm>
          <a:prstGeom prst="rect">
            <a:avLst/>
          </a:prstGeom>
        </p:spPr>
      </p:pic>
      <p:sp>
        <p:nvSpPr>
          <p:cNvPr id="6" name="TextBox 5">
            <a:extLst>
              <a:ext uri="{FF2B5EF4-FFF2-40B4-BE49-F238E27FC236}">
                <a16:creationId xmlns:a16="http://schemas.microsoft.com/office/drawing/2014/main" id="{F066DF93-3E9C-4652-8E1E-8CB9480DE2B0}"/>
              </a:ext>
            </a:extLst>
          </p:cNvPr>
          <p:cNvSpPr txBox="1"/>
          <p:nvPr/>
        </p:nvSpPr>
        <p:spPr>
          <a:xfrm>
            <a:off x="11280913" y="6132443"/>
            <a:ext cx="745183" cy="369332"/>
          </a:xfrm>
          <a:prstGeom prst="rect">
            <a:avLst/>
          </a:prstGeom>
          <a:noFill/>
        </p:spPr>
        <p:txBody>
          <a:bodyPr wrap="square" rtlCol="0">
            <a:spAutoFit/>
          </a:bodyPr>
          <a:lstStyle/>
          <a:p>
            <a:r>
              <a:rPr lang="en-US" dirty="0"/>
              <a:t>13</a:t>
            </a:r>
            <a:endParaRPr lang="en-IN" dirty="0"/>
          </a:p>
        </p:txBody>
      </p:sp>
    </p:spTree>
    <p:extLst>
      <p:ext uri="{BB962C8B-B14F-4D97-AF65-F5344CB8AC3E}">
        <p14:creationId xmlns:p14="http://schemas.microsoft.com/office/powerpoint/2010/main" val="1222264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AA6F19-2256-4157-A2E5-A98BD4571043}"/>
              </a:ext>
            </a:extLst>
          </p:cNvPr>
          <p:cNvSpPr txBox="1"/>
          <p:nvPr/>
        </p:nvSpPr>
        <p:spPr>
          <a:xfrm>
            <a:off x="4525701" y="1889732"/>
            <a:ext cx="7315200" cy="307853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parents can login to the system by giving their ward’s ID and mobile number .The parent can view fee status, attendance and marks of their ward.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student’s attendance and marks/results can be viewed with respect to their subjects .</a:t>
            </a:r>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A3C8B60-A15D-4F3D-BB9A-1EFF06632DDF}"/>
              </a:ext>
            </a:extLst>
          </p:cNvPr>
          <p:cNvPicPr>
            <a:picLocks noChangeAspect="1"/>
          </p:cNvPicPr>
          <p:nvPr/>
        </p:nvPicPr>
        <p:blipFill>
          <a:blip r:embed="rId2"/>
          <a:stretch>
            <a:fillRect/>
          </a:stretch>
        </p:blipFill>
        <p:spPr>
          <a:xfrm>
            <a:off x="451413" y="1357131"/>
            <a:ext cx="4190035" cy="4143736"/>
          </a:xfrm>
          <a:prstGeom prst="rect">
            <a:avLst/>
          </a:prstGeom>
        </p:spPr>
      </p:pic>
      <p:sp>
        <p:nvSpPr>
          <p:cNvPr id="2" name="TextBox 1">
            <a:extLst>
              <a:ext uri="{FF2B5EF4-FFF2-40B4-BE49-F238E27FC236}">
                <a16:creationId xmlns:a16="http://schemas.microsoft.com/office/drawing/2014/main" id="{099EC173-9397-4259-BD54-926694D334B0}"/>
              </a:ext>
            </a:extLst>
          </p:cNvPr>
          <p:cNvSpPr txBox="1"/>
          <p:nvPr/>
        </p:nvSpPr>
        <p:spPr>
          <a:xfrm>
            <a:off x="11330609" y="6132443"/>
            <a:ext cx="785191" cy="369332"/>
          </a:xfrm>
          <a:prstGeom prst="rect">
            <a:avLst/>
          </a:prstGeom>
          <a:noFill/>
        </p:spPr>
        <p:txBody>
          <a:bodyPr wrap="square" rtlCol="0">
            <a:spAutoFit/>
          </a:bodyPr>
          <a:lstStyle/>
          <a:p>
            <a:r>
              <a:rPr lang="en-US" dirty="0"/>
              <a:t>14</a:t>
            </a:r>
            <a:endParaRPr lang="en-IN" dirty="0"/>
          </a:p>
        </p:txBody>
      </p:sp>
    </p:spTree>
    <p:extLst>
      <p:ext uri="{BB962C8B-B14F-4D97-AF65-F5344CB8AC3E}">
        <p14:creationId xmlns:p14="http://schemas.microsoft.com/office/powerpoint/2010/main" val="2655029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accent2">
                    <a:lumMod val="75000"/>
                  </a:schemeClr>
                </a:solidFill>
                <a:latin typeface="Times New Roman" panose="02020603050405020304" pitchFamily="18" charset="0"/>
                <a:cs typeface="Times New Roman" panose="02020603050405020304" pitchFamily="18" charset="0"/>
              </a:rPr>
              <a:t>RESULTS</a:t>
            </a:r>
            <a:r>
              <a:rPr lang="en-IN" dirty="0">
                <a:solidFill>
                  <a:schemeClr val="accent2">
                    <a:lumMod val="75000"/>
                  </a:schemeClr>
                </a:solidFill>
                <a:latin typeface="Times New Roman" panose="02020603050405020304" pitchFamily="18" charset="0"/>
                <a:cs typeface="Times New Roman" panose="02020603050405020304" pitchFamily="18" charset="0"/>
              </a:rPr>
              <a:t/>
            </a:r>
            <a:br>
              <a:rPr lang="en-IN" dirty="0">
                <a:solidFill>
                  <a:schemeClr val="accent2">
                    <a:lumMod val="75000"/>
                  </a:schemeClr>
                </a:solidFill>
                <a:latin typeface="Times New Roman" panose="02020603050405020304" pitchFamily="18" charset="0"/>
                <a:cs typeface="Times New Roman" panose="02020603050405020304" pitchFamily="18" charset="0"/>
              </a:rPr>
            </a:br>
            <a:endParaRPr lang="en-IN" dirty="0"/>
          </a:p>
        </p:txBody>
      </p:sp>
      <p:pic>
        <p:nvPicPr>
          <p:cNvPr id="3" name="Picture 2"/>
          <p:cNvPicPr>
            <a:picLocks noChangeAspect="1"/>
          </p:cNvPicPr>
          <p:nvPr/>
        </p:nvPicPr>
        <p:blipFill rotWithShape="1">
          <a:blip r:embed="rId2"/>
          <a:srcRect r="802"/>
          <a:stretch/>
        </p:blipFill>
        <p:spPr>
          <a:xfrm>
            <a:off x="1298938" y="1027907"/>
            <a:ext cx="9673862" cy="5204898"/>
          </a:xfrm>
          <a:prstGeom prst="rect">
            <a:avLst/>
          </a:prstGeom>
        </p:spPr>
      </p:pic>
      <p:sp>
        <p:nvSpPr>
          <p:cNvPr id="4" name="TextBox 3"/>
          <p:cNvSpPr txBox="1"/>
          <p:nvPr/>
        </p:nvSpPr>
        <p:spPr>
          <a:xfrm>
            <a:off x="4794069" y="6361611"/>
            <a:ext cx="2390502"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Fig 6.0: Start window</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4401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5E9156-4478-4529-8D92-D929B9F4A276}"/>
              </a:ext>
            </a:extLst>
          </p:cNvPr>
          <p:cNvPicPr>
            <a:picLocks noChangeAspect="1"/>
          </p:cNvPicPr>
          <p:nvPr/>
        </p:nvPicPr>
        <p:blipFill>
          <a:blip r:embed="rId2"/>
          <a:stretch>
            <a:fillRect/>
          </a:stretch>
        </p:blipFill>
        <p:spPr>
          <a:xfrm>
            <a:off x="877644" y="2060777"/>
            <a:ext cx="4556505" cy="3529195"/>
          </a:xfrm>
          <a:prstGeom prst="rect">
            <a:avLst/>
          </a:prstGeom>
        </p:spPr>
      </p:pic>
      <p:sp>
        <p:nvSpPr>
          <p:cNvPr id="5" name="TextBox 4">
            <a:extLst>
              <a:ext uri="{FF2B5EF4-FFF2-40B4-BE49-F238E27FC236}">
                <a16:creationId xmlns:a16="http://schemas.microsoft.com/office/drawing/2014/main" id="{269E2192-A887-479A-92EC-4602690F6383}"/>
              </a:ext>
            </a:extLst>
          </p:cNvPr>
          <p:cNvSpPr txBox="1"/>
          <p:nvPr/>
        </p:nvSpPr>
        <p:spPr>
          <a:xfrm>
            <a:off x="530948" y="692331"/>
            <a:ext cx="10337350" cy="800219"/>
          </a:xfrm>
          <a:prstGeom prst="rect">
            <a:avLst/>
          </a:prstGeom>
          <a:noFill/>
        </p:spPr>
        <p:txBody>
          <a:bodyPr wrap="square" rtlCol="0">
            <a:spAutoFit/>
          </a:bodyPr>
          <a:lstStyle/>
          <a:p>
            <a:pPr algn="just"/>
            <a:r>
              <a:rPr lang="en-US" sz="2200" b="1" dirty="0">
                <a:latin typeface="Times New Roman" panose="02020603050405020304" pitchFamily="18" charset="0"/>
                <a:cs typeface="Times New Roman" panose="02020603050405020304" pitchFamily="18" charset="0"/>
              </a:rPr>
              <a:t>LOGIN</a:t>
            </a:r>
            <a:r>
              <a:rPr lang="en-US" sz="2200" dirty="0">
                <a:latin typeface="Times New Roman" panose="02020603050405020304" pitchFamily="18" charset="0"/>
                <a:cs typeface="Times New Roman" panose="02020603050405020304" pitchFamily="18" charset="0"/>
              </a:rPr>
              <a:t>: It is a multi-user login Interface where you can login as Admin ,Student ,Parent , Teacher . User can login by giving the username and password</a:t>
            </a:r>
            <a:r>
              <a:rPr lang="en-US" sz="2400" dirty="0">
                <a:latin typeface="Century Gothic" panose="020B0502020202020204" pitchFamily="34" charset="0"/>
              </a:rPr>
              <a:t>.</a:t>
            </a:r>
          </a:p>
        </p:txBody>
      </p:sp>
      <p:pic>
        <p:nvPicPr>
          <p:cNvPr id="7" name="Picture 6">
            <a:extLst>
              <a:ext uri="{FF2B5EF4-FFF2-40B4-BE49-F238E27FC236}">
                <a16:creationId xmlns:a16="http://schemas.microsoft.com/office/drawing/2014/main" id="{3A840AC4-7516-4BC4-8BA7-427EDDABBA90}"/>
              </a:ext>
            </a:extLst>
          </p:cNvPr>
          <p:cNvPicPr>
            <a:picLocks noChangeAspect="1"/>
          </p:cNvPicPr>
          <p:nvPr/>
        </p:nvPicPr>
        <p:blipFill>
          <a:blip r:embed="rId3"/>
          <a:stretch>
            <a:fillRect/>
          </a:stretch>
        </p:blipFill>
        <p:spPr>
          <a:xfrm>
            <a:off x="6029418" y="2165280"/>
            <a:ext cx="5311129" cy="2746910"/>
          </a:xfrm>
          <a:prstGeom prst="rect">
            <a:avLst/>
          </a:prstGeom>
        </p:spPr>
      </p:pic>
      <p:sp>
        <p:nvSpPr>
          <p:cNvPr id="6" name="TextBox 5">
            <a:extLst>
              <a:ext uri="{FF2B5EF4-FFF2-40B4-BE49-F238E27FC236}">
                <a16:creationId xmlns:a16="http://schemas.microsoft.com/office/drawing/2014/main" id="{0BCA71CE-9A63-4E94-8D93-03A41ECD45E4}"/>
              </a:ext>
            </a:extLst>
          </p:cNvPr>
          <p:cNvSpPr txBox="1"/>
          <p:nvPr/>
        </p:nvSpPr>
        <p:spPr>
          <a:xfrm>
            <a:off x="1802674" y="5666602"/>
            <a:ext cx="2334015" cy="276999"/>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Fig 6.1:Log in As window</a:t>
            </a:r>
            <a:endParaRPr lang="en-IN" sz="1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B0818F6-73E8-4116-9707-7CE48BD3D27E}"/>
              </a:ext>
            </a:extLst>
          </p:cNvPr>
          <p:cNvSpPr txBox="1"/>
          <p:nvPr/>
        </p:nvSpPr>
        <p:spPr>
          <a:xfrm>
            <a:off x="7567155" y="5110564"/>
            <a:ext cx="2235654" cy="286524"/>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  Fig 6.2:Login window</a:t>
            </a:r>
            <a:endParaRPr lang="en-IN" sz="1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6ECDBF0-9CC0-4712-A866-24DF9EA959D0}"/>
              </a:ext>
            </a:extLst>
          </p:cNvPr>
          <p:cNvSpPr txBox="1"/>
          <p:nvPr/>
        </p:nvSpPr>
        <p:spPr>
          <a:xfrm>
            <a:off x="11340548" y="6142383"/>
            <a:ext cx="626165" cy="369332"/>
          </a:xfrm>
          <a:prstGeom prst="rect">
            <a:avLst/>
          </a:prstGeom>
          <a:noFill/>
        </p:spPr>
        <p:txBody>
          <a:bodyPr wrap="square" rtlCol="0">
            <a:spAutoFit/>
          </a:bodyPr>
          <a:lstStyle/>
          <a:p>
            <a:r>
              <a:rPr lang="en-US" dirty="0"/>
              <a:t>15</a:t>
            </a:r>
            <a:endParaRPr lang="en-IN" dirty="0"/>
          </a:p>
        </p:txBody>
      </p:sp>
    </p:spTree>
    <p:extLst>
      <p:ext uri="{BB962C8B-B14F-4D97-AF65-F5344CB8AC3E}">
        <p14:creationId xmlns:p14="http://schemas.microsoft.com/office/powerpoint/2010/main" val="3254828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8A97F5-FF9A-4F03-8C28-148469C5DA08}"/>
              </a:ext>
            </a:extLst>
          </p:cNvPr>
          <p:cNvPicPr>
            <a:picLocks noChangeAspect="1"/>
          </p:cNvPicPr>
          <p:nvPr/>
        </p:nvPicPr>
        <p:blipFill>
          <a:blip r:embed="rId2"/>
          <a:stretch>
            <a:fillRect/>
          </a:stretch>
        </p:blipFill>
        <p:spPr>
          <a:xfrm>
            <a:off x="3368548" y="1643109"/>
            <a:ext cx="4921503" cy="3467278"/>
          </a:xfrm>
          <a:prstGeom prst="rect">
            <a:avLst/>
          </a:prstGeom>
        </p:spPr>
      </p:pic>
      <p:sp>
        <p:nvSpPr>
          <p:cNvPr id="4" name="TextBox 3">
            <a:extLst>
              <a:ext uri="{FF2B5EF4-FFF2-40B4-BE49-F238E27FC236}">
                <a16:creationId xmlns:a16="http://schemas.microsoft.com/office/drawing/2014/main" id="{48D319EF-B0B7-4820-8D03-080B2D0E497C}"/>
              </a:ext>
            </a:extLst>
          </p:cNvPr>
          <p:cNvSpPr txBox="1"/>
          <p:nvPr/>
        </p:nvSpPr>
        <p:spPr>
          <a:xfrm>
            <a:off x="849086" y="770709"/>
            <a:ext cx="541836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ADMIN MENU WINDOW</a:t>
            </a:r>
            <a:r>
              <a:rPr lang="en-US" sz="2800" b="1" dirty="0">
                <a:latin typeface="Century Gothic" panose="020B0502020202020204" pitchFamily="34" charset="0"/>
              </a:rPr>
              <a:t>:</a:t>
            </a:r>
            <a:endParaRPr lang="en-IN" sz="2800" b="1" dirty="0">
              <a:latin typeface="Century Gothic" panose="020B0502020202020204" pitchFamily="34" charset="0"/>
            </a:endParaRPr>
          </a:p>
        </p:txBody>
      </p:sp>
      <p:sp>
        <p:nvSpPr>
          <p:cNvPr id="2" name="TextBox 1">
            <a:extLst>
              <a:ext uri="{FF2B5EF4-FFF2-40B4-BE49-F238E27FC236}">
                <a16:creationId xmlns:a16="http://schemas.microsoft.com/office/drawing/2014/main" id="{E8924992-5258-4FF9-B678-660BC94D59CC}"/>
              </a:ext>
            </a:extLst>
          </p:cNvPr>
          <p:cNvSpPr txBox="1"/>
          <p:nvPr/>
        </p:nvSpPr>
        <p:spPr>
          <a:xfrm>
            <a:off x="4733924" y="5459567"/>
            <a:ext cx="219075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6.3:Dashboard of Admin</a:t>
            </a:r>
            <a:endParaRPr lang="en-IN" sz="1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0D22F04-674B-4F4B-A473-21E8CC8BCA68}"/>
              </a:ext>
            </a:extLst>
          </p:cNvPr>
          <p:cNvSpPr txBox="1"/>
          <p:nvPr/>
        </p:nvSpPr>
        <p:spPr>
          <a:xfrm>
            <a:off x="11340548" y="6058674"/>
            <a:ext cx="655982" cy="369332"/>
          </a:xfrm>
          <a:prstGeom prst="rect">
            <a:avLst/>
          </a:prstGeom>
          <a:noFill/>
        </p:spPr>
        <p:txBody>
          <a:bodyPr wrap="square" rtlCol="0">
            <a:spAutoFit/>
          </a:bodyPr>
          <a:lstStyle/>
          <a:p>
            <a:r>
              <a:rPr lang="en-US" dirty="0"/>
              <a:t>16</a:t>
            </a:r>
            <a:endParaRPr lang="en-IN" dirty="0"/>
          </a:p>
        </p:txBody>
      </p:sp>
    </p:spTree>
    <p:extLst>
      <p:ext uri="{BB962C8B-B14F-4D97-AF65-F5344CB8AC3E}">
        <p14:creationId xmlns:p14="http://schemas.microsoft.com/office/powerpoint/2010/main" val="4083862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EE8268-6BD0-420A-8245-D494862E65A9}"/>
              </a:ext>
            </a:extLst>
          </p:cNvPr>
          <p:cNvSpPr txBox="1"/>
          <p:nvPr/>
        </p:nvSpPr>
        <p:spPr>
          <a:xfrm>
            <a:off x="849086" y="666206"/>
            <a:ext cx="5656217"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ADMIN: Register Student Details</a:t>
            </a:r>
            <a:endParaRPr lang="en-IN" sz="28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8BCC787-19D2-467D-9011-1260392FD60E}"/>
              </a:ext>
            </a:extLst>
          </p:cNvPr>
          <p:cNvPicPr>
            <a:picLocks noChangeAspect="1"/>
          </p:cNvPicPr>
          <p:nvPr/>
        </p:nvPicPr>
        <p:blipFill>
          <a:blip r:embed="rId2"/>
          <a:stretch>
            <a:fillRect/>
          </a:stretch>
        </p:blipFill>
        <p:spPr>
          <a:xfrm>
            <a:off x="8827656" y="2910530"/>
            <a:ext cx="2292468" cy="1428823"/>
          </a:xfrm>
          <a:prstGeom prst="rect">
            <a:avLst/>
          </a:prstGeom>
        </p:spPr>
      </p:pic>
      <p:pic>
        <p:nvPicPr>
          <p:cNvPr id="5" name="Picture 4">
            <a:extLst>
              <a:ext uri="{FF2B5EF4-FFF2-40B4-BE49-F238E27FC236}">
                <a16:creationId xmlns:a16="http://schemas.microsoft.com/office/drawing/2014/main" id="{815046C3-EDC0-481D-98DC-48F9C3B02769}"/>
              </a:ext>
            </a:extLst>
          </p:cNvPr>
          <p:cNvPicPr>
            <a:picLocks noChangeAspect="1"/>
          </p:cNvPicPr>
          <p:nvPr/>
        </p:nvPicPr>
        <p:blipFill>
          <a:blip r:embed="rId3"/>
          <a:stretch>
            <a:fillRect/>
          </a:stretch>
        </p:blipFill>
        <p:spPr>
          <a:xfrm>
            <a:off x="560429" y="1315128"/>
            <a:ext cx="7881109" cy="4619625"/>
          </a:xfrm>
          <a:prstGeom prst="rect">
            <a:avLst/>
          </a:prstGeom>
        </p:spPr>
      </p:pic>
      <p:sp>
        <p:nvSpPr>
          <p:cNvPr id="6" name="TextBox 5">
            <a:extLst>
              <a:ext uri="{FF2B5EF4-FFF2-40B4-BE49-F238E27FC236}">
                <a16:creationId xmlns:a16="http://schemas.microsoft.com/office/drawing/2014/main" id="{3E8878AA-CB05-4295-BBCF-93281DA27F11}"/>
              </a:ext>
            </a:extLst>
          </p:cNvPr>
          <p:cNvSpPr txBox="1"/>
          <p:nvPr/>
        </p:nvSpPr>
        <p:spPr>
          <a:xfrm>
            <a:off x="2562225" y="6143625"/>
            <a:ext cx="3028678"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  Fig 6.4:Admin registering student details</a:t>
            </a:r>
            <a:endParaRPr lang="en-IN" sz="1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6BBAF57-3826-43AB-8FCA-C9A25F3F408F}"/>
              </a:ext>
            </a:extLst>
          </p:cNvPr>
          <p:cNvSpPr txBox="1"/>
          <p:nvPr/>
        </p:nvSpPr>
        <p:spPr>
          <a:xfrm>
            <a:off x="9296400" y="4686300"/>
            <a:ext cx="1400175"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6.5:Message of successful insertion</a:t>
            </a:r>
            <a:endParaRPr lang="en-IN" sz="1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1A0905D-388E-4302-ABA2-3954257807BB}"/>
              </a:ext>
            </a:extLst>
          </p:cNvPr>
          <p:cNvSpPr txBox="1"/>
          <p:nvPr/>
        </p:nvSpPr>
        <p:spPr>
          <a:xfrm>
            <a:off x="11320670" y="6143625"/>
            <a:ext cx="993913" cy="369332"/>
          </a:xfrm>
          <a:prstGeom prst="rect">
            <a:avLst/>
          </a:prstGeom>
          <a:noFill/>
        </p:spPr>
        <p:txBody>
          <a:bodyPr wrap="square" rtlCol="0">
            <a:spAutoFit/>
          </a:bodyPr>
          <a:lstStyle/>
          <a:p>
            <a:r>
              <a:rPr lang="en-US" dirty="0"/>
              <a:t>17</a:t>
            </a:r>
            <a:endParaRPr lang="en-IN" dirty="0"/>
          </a:p>
        </p:txBody>
      </p:sp>
    </p:spTree>
    <p:extLst>
      <p:ext uri="{BB962C8B-B14F-4D97-AF65-F5344CB8AC3E}">
        <p14:creationId xmlns:p14="http://schemas.microsoft.com/office/powerpoint/2010/main" val="3203989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3CBB5B-E83D-4B48-9EAE-4353DE83E0CA}"/>
              </a:ext>
            </a:extLst>
          </p:cNvPr>
          <p:cNvSpPr txBox="1"/>
          <p:nvPr/>
        </p:nvSpPr>
        <p:spPr>
          <a:xfrm>
            <a:off x="849086" y="666206"/>
            <a:ext cx="667512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ADMIN: Register Teacher Details</a:t>
            </a:r>
            <a:endParaRPr lang="en-IN" sz="2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F9BBE85-3D91-4B35-9ED7-EEDB50B27804}"/>
              </a:ext>
            </a:extLst>
          </p:cNvPr>
          <p:cNvPicPr>
            <a:picLocks noChangeAspect="1"/>
          </p:cNvPicPr>
          <p:nvPr/>
        </p:nvPicPr>
        <p:blipFill>
          <a:blip r:embed="rId2"/>
          <a:stretch>
            <a:fillRect/>
          </a:stretch>
        </p:blipFill>
        <p:spPr>
          <a:xfrm>
            <a:off x="849086" y="2159636"/>
            <a:ext cx="7144117" cy="3505380"/>
          </a:xfrm>
          <a:prstGeom prst="rect">
            <a:avLst/>
          </a:prstGeom>
        </p:spPr>
      </p:pic>
      <p:pic>
        <p:nvPicPr>
          <p:cNvPr id="6" name="Picture 5">
            <a:extLst>
              <a:ext uri="{FF2B5EF4-FFF2-40B4-BE49-F238E27FC236}">
                <a16:creationId xmlns:a16="http://schemas.microsoft.com/office/drawing/2014/main" id="{28B092AD-4EF9-4DD6-AD5C-A9370BBEEDD1}"/>
              </a:ext>
            </a:extLst>
          </p:cNvPr>
          <p:cNvPicPr>
            <a:picLocks noChangeAspect="1"/>
          </p:cNvPicPr>
          <p:nvPr/>
        </p:nvPicPr>
        <p:blipFill>
          <a:blip r:embed="rId3"/>
          <a:stretch>
            <a:fillRect/>
          </a:stretch>
        </p:blipFill>
        <p:spPr>
          <a:xfrm>
            <a:off x="9088548" y="2907356"/>
            <a:ext cx="2254366" cy="1435174"/>
          </a:xfrm>
          <a:prstGeom prst="rect">
            <a:avLst/>
          </a:prstGeom>
        </p:spPr>
      </p:pic>
      <p:sp>
        <p:nvSpPr>
          <p:cNvPr id="5" name="TextBox 4">
            <a:extLst>
              <a:ext uri="{FF2B5EF4-FFF2-40B4-BE49-F238E27FC236}">
                <a16:creationId xmlns:a16="http://schemas.microsoft.com/office/drawing/2014/main" id="{C86A0633-BB5E-441F-9D73-1F393C5E46D3}"/>
              </a:ext>
            </a:extLst>
          </p:cNvPr>
          <p:cNvSpPr txBox="1"/>
          <p:nvPr/>
        </p:nvSpPr>
        <p:spPr>
          <a:xfrm>
            <a:off x="2581275" y="5962650"/>
            <a:ext cx="351472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6.6:Admin registering teacher details</a:t>
            </a:r>
            <a:endParaRPr lang="en-IN" sz="1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F9764BC-0F39-44A6-B420-518D9B8670CD}"/>
              </a:ext>
            </a:extLst>
          </p:cNvPr>
          <p:cNvSpPr txBox="1"/>
          <p:nvPr/>
        </p:nvSpPr>
        <p:spPr>
          <a:xfrm>
            <a:off x="9324975" y="4552950"/>
            <a:ext cx="1438275" cy="738664"/>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6.7:Message of successful insertion</a:t>
            </a:r>
            <a:endParaRPr lang="en-IN" sz="1200" dirty="0">
              <a:latin typeface="Times New Roman" panose="02020603050405020304" pitchFamily="18"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79EFFF38-7E39-4950-9F83-02BDF2062F41}"/>
              </a:ext>
            </a:extLst>
          </p:cNvPr>
          <p:cNvSpPr txBox="1"/>
          <p:nvPr/>
        </p:nvSpPr>
        <p:spPr>
          <a:xfrm>
            <a:off x="11342914" y="6142383"/>
            <a:ext cx="743069" cy="369332"/>
          </a:xfrm>
          <a:prstGeom prst="rect">
            <a:avLst/>
          </a:prstGeom>
          <a:noFill/>
        </p:spPr>
        <p:txBody>
          <a:bodyPr wrap="square" rtlCol="0">
            <a:spAutoFit/>
          </a:bodyPr>
          <a:lstStyle/>
          <a:p>
            <a:r>
              <a:rPr lang="en-US" dirty="0"/>
              <a:t>18</a:t>
            </a:r>
            <a:endParaRPr lang="en-IN" dirty="0"/>
          </a:p>
        </p:txBody>
      </p:sp>
    </p:spTree>
    <p:extLst>
      <p:ext uri="{BB962C8B-B14F-4D97-AF65-F5344CB8AC3E}">
        <p14:creationId xmlns:p14="http://schemas.microsoft.com/office/powerpoint/2010/main" val="1511791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F828C1-8F91-45A4-AB64-344D9BEF890B}"/>
              </a:ext>
            </a:extLst>
          </p:cNvPr>
          <p:cNvSpPr txBox="1"/>
          <p:nvPr/>
        </p:nvSpPr>
        <p:spPr>
          <a:xfrm>
            <a:off x="993751" y="601080"/>
            <a:ext cx="3114641" cy="584775"/>
          </a:xfrm>
          <a:prstGeom prst="rect">
            <a:avLst/>
          </a:prstGeom>
          <a:noFill/>
        </p:spPr>
        <p:txBody>
          <a:bodyPr wrap="square" rtlCol="0">
            <a:spAutoFit/>
          </a:bodyPr>
          <a:lstStyle/>
          <a:p>
            <a:r>
              <a:rPr lang="en-US" sz="3200" dirty="0">
                <a:solidFill>
                  <a:schemeClr val="accent2">
                    <a:lumMod val="75000"/>
                  </a:schemeClr>
                </a:solidFill>
                <a:latin typeface="Times New Roman" panose="02020603050405020304" pitchFamily="18" charset="0"/>
                <a:cs typeface="Times New Roman" panose="02020603050405020304" pitchFamily="18" charset="0"/>
              </a:rPr>
              <a:t>CONTENTS</a:t>
            </a:r>
            <a:endParaRPr lang="en-IN" sz="32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31DC656-E890-41F9-80D5-55AAAB2C9FB8}"/>
              </a:ext>
            </a:extLst>
          </p:cNvPr>
          <p:cNvSpPr txBox="1"/>
          <p:nvPr/>
        </p:nvSpPr>
        <p:spPr>
          <a:xfrm>
            <a:off x="993751" y="1534031"/>
            <a:ext cx="5980799" cy="4662815"/>
          </a:xfrm>
          <a:prstGeom prst="rect">
            <a:avLst/>
          </a:prstGeom>
          <a:noFill/>
        </p:spPr>
        <p:txBody>
          <a:bodyPr wrap="square" rtlCol="0">
            <a:spAutoFit/>
          </a:bodyPr>
          <a:lstStyle/>
          <a:p>
            <a:pPr>
              <a:lnSpc>
                <a:spcPct val="150000"/>
              </a:lnSpc>
            </a:pPr>
            <a:r>
              <a:rPr lang="en-US" sz="2200" dirty="0">
                <a:latin typeface="Times New Roman" panose="02020603050405020304" pitchFamily="18" charset="0"/>
                <a:cs typeface="Times New Roman" panose="02020603050405020304" pitchFamily="18" charset="0"/>
              </a:rPr>
              <a:t>1. Abstract</a:t>
            </a:r>
          </a:p>
          <a:p>
            <a:pPr>
              <a:lnSpc>
                <a:spcPct val="150000"/>
              </a:lnSpc>
            </a:pPr>
            <a:r>
              <a:rPr lang="en-US" sz="2200" dirty="0">
                <a:latin typeface="Times New Roman" panose="02020603050405020304" pitchFamily="18" charset="0"/>
                <a:cs typeface="Times New Roman" panose="02020603050405020304" pitchFamily="18" charset="0"/>
              </a:rPr>
              <a:t>2. Introduction</a:t>
            </a:r>
          </a:p>
          <a:p>
            <a:pPr>
              <a:lnSpc>
                <a:spcPct val="150000"/>
              </a:lnSpc>
            </a:pPr>
            <a:r>
              <a:rPr lang="en-US" sz="2200" dirty="0">
                <a:latin typeface="Times New Roman" panose="02020603050405020304" pitchFamily="18" charset="0"/>
                <a:cs typeface="Times New Roman" panose="02020603050405020304" pitchFamily="18" charset="0"/>
              </a:rPr>
              <a:t>3. Problem Statement</a:t>
            </a:r>
          </a:p>
          <a:p>
            <a:pPr>
              <a:lnSpc>
                <a:spcPct val="150000"/>
              </a:lnSpc>
            </a:pPr>
            <a:r>
              <a:rPr lang="en-US" sz="2200" dirty="0">
                <a:latin typeface="Times New Roman" panose="02020603050405020304" pitchFamily="18" charset="0"/>
                <a:cs typeface="Times New Roman" panose="02020603050405020304" pitchFamily="18" charset="0"/>
              </a:rPr>
              <a:t>4. System Design</a:t>
            </a:r>
          </a:p>
          <a:p>
            <a:pPr>
              <a:lnSpc>
                <a:spcPct val="150000"/>
              </a:lnSpc>
            </a:pPr>
            <a:r>
              <a:rPr lang="en-US" sz="2200" dirty="0">
                <a:latin typeface="Times New Roman" panose="02020603050405020304" pitchFamily="18" charset="0"/>
                <a:cs typeface="Times New Roman" panose="02020603050405020304" pitchFamily="18" charset="0"/>
              </a:rPr>
              <a:t>5. Implementation</a:t>
            </a:r>
          </a:p>
          <a:p>
            <a:pPr>
              <a:lnSpc>
                <a:spcPct val="150000"/>
              </a:lnSpc>
            </a:pPr>
            <a:r>
              <a:rPr lang="en-US" sz="2200" dirty="0">
                <a:latin typeface="Times New Roman" panose="02020603050405020304" pitchFamily="18" charset="0"/>
                <a:cs typeface="Times New Roman" panose="02020603050405020304" pitchFamily="18" charset="0"/>
              </a:rPr>
              <a:t>6. Results</a:t>
            </a:r>
          </a:p>
          <a:p>
            <a:pPr>
              <a:lnSpc>
                <a:spcPct val="150000"/>
              </a:lnSpc>
            </a:pPr>
            <a:r>
              <a:rPr lang="en-US" sz="2200" dirty="0">
                <a:latin typeface="Times New Roman" panose="02020603050405020304" pitchFamily="18" charset="0"/>
                <a:cs typeface="Times New Roman" panose="02020603050405020304" pitchFamily="18" charset="0"/>
              </a:rPr>
              <a:t>7. Conclusion</a:t>
            </a:r>
          </a:p>
          <a:p>
            <a:pPr>
              <a:lnSpc>
                <a:spcPct val="150000"/>
              </a:lnSpc>
            </a:pPr>
            <a:r>
              <a:rPr lang="en-US" sz="2200" dirty="0">
                <a:latin typeface="Times New Roman" panose="02020603050405020304" pitchFamily="18" charset="0"/>
                <a:cs typeface="Times New Roman" panose="02020603050405020304" pitchFamily="18" charset="0"/>
              </a:rPr>
              <a:t>8. Future Scope</a:t>
            </a:r>
          </a:p>
          <a:p>
            <a:pPr>
              <a:lnSpc>
                <a:spcPct val="150000"/>
              </a:lnSpc>
            </a:pPr>
            <a:r>
              <a:rPr lang="en-US" sz="2200" dirty="0">
                <a:latin typeface="Times New Roman" panose="02020603050405020304" pitchFamily="18" charset="0"/>
                <a:cs typeface="Times New Roman" panose="02020603050405020304" pitchFamily="18" charset="0"/>
              </a:rPr>
              <a:t>9. References</a:t>
            </a:r>
            <a:endParaRPr lang="en-IN" sz="2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131A791-18BA-4FCC-9192-0E2381221762}"/>
              </a:ext>
            </a:extLst>
          </p:cNvPr>
          <p:cNvSpPr txBox="1"/>
          <p:nvPr/>
        </p:nvSpPr>
        <p:spPr>
          <a:xfrm>
            <a:off x="11280913" y="6172200"/>
            <a:ext cx="616226" cy="369332"/>
          </a:xfrm>
          <a:prstGeom prst="rect">
            <a:avLst/>
          </a:prstGeom>
          <a:noFill/>
        </p:spPr>
        <p:txBody>
          <a:bodyPr wrap="square" rtlCol="0">
            <a:spAutoFit/>
          </a:bodyPr>
          <a:lstStyle/>
          <a:p>
            <a:r>
              <a:rPr lang="en-US" dirty="0">
                <a:solidFill>
                  <a:schemeClr val="tx1">
                    <a:lumMod val="65000"/>
                    <a:lumOff val="35000"/>
                  </a:schemeClr>
                </a:solidFill>
              </a:rPr>
              <a:t>2</a:t>
            </a:r>
            <a:endParaRPr lang="en-IN" dirty="0">
              <a:solidFill>
                <a:schemeClr val="tx1">
                  <a:lumMod val="65000"/>
                  <a:lumOff val="35000"/>
                </a:schemeClr>
              </a:solidFill>
            </a:endParaRPr>
          </a:p>
        </p:txBody>
      </p:sp>
    </p:spTree>
    <p:extLst>
      <p:ext uri="{BB962C8B-B14F-4D97-AF65-F5344CB8AC3E}">
        <p14:creationId xmlns:p14="http://schemas.microsoft.com/office/powerpoint/2010/main" val="647224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AF52C5-D653-4206-AB8D-04AF2D2DC0C7}"/>
              </a:ext>
            </a:extLst>
          </p:cNvPr>
          <p:cNvSpPr txBox="1"/>
          <p:nvPr/>
        </p:nvSpPr>
        <p:spPr>
          <a:xfrm>
            <a:off x="836840" y="405511"/>
            <a:ext cx="6093822"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ADMIN: Student fee Update</a:t>
            </a:r>
            <a:endParaRPr lang="en-IN" sz="28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88EAC49-592C-4626-9CCE-200149E84C02}"/>
              </a:ext>
            </a:extLst>
          </p:cNvPr>
          <p:cNvPicPr>
            <a:picLocks noChangeAspect="1"/>
          </p:cNvPicPr>
          <p:nvPr/>
        </p:nvPicPr>
        <p:blipFill>
          <a:blip r:embed="rId2"/>
          <a:stretch>
            <a:fillRect/>
          </a:stretch>
        </p:blipFill>
        <p:spPr>
          <a:xfrm>
            <a:off x="8885138" y="2969132"/>
            <a:ext cx="2076557" cy="1416123"/>
          </a:xfrm>
          <a:prstGeom prst="rect">
            <a:avLst/>
          </a:prstGeom>
        </p:spPr>
      </p:pic>
      <p:sp>
        <p:nvSpPr>
          <p:cNvPr id="8" name="TextBox 7">
            <a:extLst>
              <a:ext uri="{FF2B5EF4-FFF2-40B4-BE49-F238E27FC236}">
                <a16:creationId xmlns:a16="http://schemas.microsoft.com/office/drawing/2014/main" id="{665E9D73-AEBC-472A-A5B8-AAF94F0F7BF2}"/>
              </a:ext>
            </a:extLst>
          </p:cNvPr>
          <p:cNvSpPr txBox="1"/>
          <p:nvPr/>
        </p:nvSpPr>
        <p:spPr>
          <a:xfrm>
            <a:off x="2949212" y="5924119"/>
            <a:ext cx="243840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6.8:Admin updating student fee</a:t>
            </a:r>
            <a:endParaRPr lang="en-IN" sz="1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FCB819B-73B9-448C-95FD-0CAF77420910}"/>
              </a:ext>
            </a:extLst>
          </p:cNvPr>
          <p:cNvSpPr txBox="1"/>
          <p:nvPr/>
        </p:nvSpPr>
        <p:spPr>
          <a:xfrm>
            <a:off x="9210675" y="4667250"/>
            <a:ext cx="1362075" cy="923330"/>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6.9:Message of successful fee update</a:t>
            </a:r>
            <a:endParaRPr lang="en-IN" sz="1200" dirty="0">
              <a:latin typeface="Times New Roman" panose="02020603050405020304" pitchFamily="18" charset="0"/>
              <a:cs typeface="Times New Roman" panose="02020603050405020304" pitchFamily="18" charset="0"/>
            </a:endParaRPr>
          </a:p>
          <a:p>
            <a:endParaRPr lang="en-IN" dirty="0"/>
          </a:p>
        </p:txBody>
      </p:sp>
      <p:sp>
        <p:nvSpPr>
          <p:cNvPr id="2" name="TextBox 1">
            <a:extLst>
              <a:ext uri="{FF2B5EF4-FFF2-40B4-BE49-F238E27FC236}">
                <a16:creationId xmlns:a16="http://schemas.microsoft.com/office/drawing/2014/main" id="{9A8F0EC6-A0FD-4A4D-B0D6-B5F3730D7144}"/>
              </a:ext>
            </a:extLst>
          </p:cNvPr>
          <p:cNvSpPr txBox="1"/>
          <p:nvPr/>
        </p:nvSpPr>
        <p:spPr>
          <a:xfrm>
            <a:off x="11370365" y="6132443"/>
            <a:ext cx="586409" cy="369332"/>
          </a:xfrm>
          <a:prstGeom prst="rect">
            <a:avLst/>
          </a:prstGeom>
          <a:noFill/>
        </p:spPr>
        <p:txBody>
          <a:bodyPr wrap="square" rtlCol="0">
            <a:spAutoFit/>
          </a:bodyPr>
          <a:lstStyle/>
          <a:p>
            <a:r>
              <a:rPr lang="en-US" dirty="0"/>
              <a:t>19</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840" y="1335925"/>
            <a:ext cx="7264263" cy="4254655"/>
          </a:xfrm>
          <a:prstGeom prst="rect">
            <a:avLst/>
          </a:prstGeom>
        </p:spPr>
      </p:pic>
    </p:spTree>
    <p:extLst>
      <p:ext uri="{BB962C8B-B14F-4D97-AF65-F5344CB8AC3E}">
        <p14:creationId xmlns:p14="http://schemas.microsoft.com/office/powerpoint/2010/main" val="2326870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7EC901-78EF-4264-BE4B-F13C4C9CCA79}"/>
              </a:ext>
            </a:extLst>
          </p:cNvPr>
          <p:cNvPicPr>
            <a:picLocks noChangeAspect="1"/>
          </p:cNvPicPr>
          <p:nvPr/>
        </p:nvPicPr>
        <p:blipFill>
          <a:blip r:embed="rId2"/>
          <a:stretch>
            <a:fillRect/>
          </a:stretch>
        </p:blipFill>
        <p:spPr>
          <a:xfrm>
            <a:off x="9286846" y="2635213"/>
            <a:ext cx="1124008" cy="1435174"/>
          </a:xfrm>
          <a:prstGeom prst="rect">
            <a:avLst/>
          </a:prstGeom>
        </p:spPr>
      </p:pic>
      <p:sp>
        <p:nvSpPr>
          <p:cNvPr id="2" name="TextBox 1">
            <a:extLst>
              <a:ext uri="{FF2B5EF4-FFF2-40B4-BE49-F238E27FC236}">
                <a16:creationId xmlns:a16="http://schemas.microsoft.com/office/drawing/2014/main" id="{4A82A74B-88D5-4514-9246-F5596785D518}"/>
              </a:ext>
            </a:extLst>
          </p:cNvPr>
          <p:cNvSpPr txBox="1"/>
          <p:nvPr/>
        </p:nvSpPr>
        <p:spPr>
          <a:xfrm>
            <a:off x="2949369" y="5307602"/>
            <a:ext cx="290512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6.10:Viewing student fee</a:t>
            </a:r>
            <a:endParaRPr lang="en-IN" sz="1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9A99119-3B9E-48CB-B266-394A93AA13E4}"/>
              </a:ext>
            </a:extLst>
          </p:cNvPr>
          <p:cNvPicPr>
            <a:picLocks noChangeAspect="1"/>
          </p:cNvPicPr>
          <p:nvPr/>
        </p:nvPicPr>
        <p:blipFill>
          <a:blip r:embed="rId3"/>
          <a:stretch>
            <a:fillRect/>
          </a:stretch>
        </p:blipFill>
        <p:spPr>
          <a:xfrm>
            <a:off x="659990" y="888927"/>
            <a:ext cx="7483885" cy="4298958"/>
          </a:xfrm>
          <a:prstGeom prst="rect">
            <a:avLst/>
          </a:prstGeom>
        </p:spPr>
      </p:pic>
      <p:sp>
        <p:nvSpPr>
          <p:cNvPr id="6" name="TextBox 5">
            <a:extLst>
              <a:ext uri="{FF2B5EF4-FFF2-40B4-BE49-F238E27FC236}">
                <a16:creationId xmlns:a16="http://schemas.microsoft.com/office/drawing/2014/main" id="{FBF4687C-705A-4010-8030-4BFA0D473903}"/>
              </a:ext>
            </a:extLst>
          </p:cNvPr>
          <p:cNvSpPr txBox="1"/>
          <p:nvPr/>
        </p:nvSpPr>
        <p:spPr>
          <a:xfrm>
            <a:off x="9068072" y="4345849"/>
            <a:ext cx="210502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6.11:Displaying fee</a:t>
            </a:r>
            <a:endParaRPr lang="en-IN" sz="1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5798D45-49CA-483D-9DBA-952EBB5E6D6C}"/>
              </a:ext>
            </a:extLst>
          </p:cNvPr>
          <p:cNvSpPr txBox="1"/>
          <p:nvPr/>
        </p:nvSpPr>
        <p:spPr>
          <a:xfrm>
            <a:off x="11390243" y="6152322"/>
            <a:ext cx="801757" cy="369332"/>
          </a:xfrm>
          <a:prstGeom prst="rect">
            <a:avLst/>
          </a:prstGeom>
          <a:noFill/>
        </p:spPr>
        <p:txBody>
          <a:bodyPr wrap="square" rtlCol="0">
            <a:spAutoFit/>
          </a:bodyPr>
          <a:lstStyle/>
          <a:p>
            <a:r>
              <a:rPr lang="en-US" dirty="0"/>
              <a:t>20</a:t>
            </a:r>
            <a:endParaRPr lang="en-IN" dirty="0"/>
          </a:p>
        </p:txBody>
      </p:sp>
      <p:sp>
        <p:nvSpPr>
          <p:cNvPr id="4" name="TextBox 3"/>
          <p:cNvSpPr txBox="1"/>
          <p:nvPr/>
        </p:nvSpPr>
        <p:spPr>
          <a:xfrm>
            <a:off x="1045029" y="235131"/>
            <a:ext cx="1904340" cy="369332"/>
          </a:xfrm>
          <a:prstGeom prst="rect">
            <a:avLst/>
          </a:prstGeom>
          <a:noFill/>
        </p:spPr>
        <p:txBody>
          <a:bodyPr wrap="square" rtlCol="0">
            <a:spAutoFit/>
          </a:bodyPr>
          <a:lstStyle/>
          <a:p>
            <a:r>
              <a:rPr lang="en-US" dirty="0"/>
              <a:t>Continuation………</a:t>
            </a:r>
            <a:endParaRPr lang="en-IN" dirty="0"/>
          </a:p>
        </p:txBody>
      </p:sp>
    </p:spTree>
    <p:extLst>
      <p:ext uri="{BB962C8B-B14F-4D97-AF65-F5344CB8AC3E}">
        <p14:creationId xmlns:p14="http://schemas.microsoft.com/office/powerpoint/2010/main" val="2140812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19CDD5-914F-41FD-B227-CC0F4AC91BB3}"/>
              </a:ext>
            </a:extLst>
          </p:cNvPr>
          <p:cNvSpPr txBox="1"/>
          <p:nvPr/>
        </p:nvSpPr>
        <p:spPr>
          <a:xfrm>
            <a:off x="819150" y="533400"/>
            <a:ext cx="517207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MENU WINDOW</a:t>
            </a:r>
            <a:r>
              <a:rPr lang="en-US" sz="2400" b="1" dirty="0">
                <a:latin typeface="Century Gothic" panose="020B0502020202020204" pitchFamily="34" charset="0"/>
              </a:rPr>
              <a:t>:</a:t>
            </a:r>
            <a:endParaRPr lang="en-IN" sz="2400" b="1" dirty="0">
              <a:latin typeface="Century Gothic" panose="020B0502020202020204" pitchFamily="34" charset="0"/>
            </a:endParaRPr>
          </a:p>
        </p:txBody>
      </p:sp>
      <p:pic>
        <p:nvPicPr>
          <p:cNvPr id="4" name="Picture 3">
            <a:extLst>
              <a:ext uri="{FF2B5EF4-FFF2-40B4-BE49-F238E27FC236}">
                <a16:creationId xmlns:a16="http://schemas.microsoft.com/office/drawing/2014/main" id="{8F34C1CE-304B-4F82-8AF9-83A8E75A99E2}"/>
              </a:ext>
            </a:extLst>
          </p:cNvPr>
          <p:cNvPicPr>
            <a:picLocks noChangeAspect="1"/>
          </p:cNvPicPr>
          <p:nvPr/>
        </p:nvPicPr>
        <p:blipFill>
          <a:blip r:embed="rId2"/>
          <a:stretch>
            <a:fillRect/>
          </a:stretch>
        </p:blipFill>
        <p:spPr>
          <a:xfrm>
            <a:off x="3482879" y="1495898"/>
            <a:ext cx="4508595" cy="4346193"/>
          </a:xfrm>
          <a:prstGeom prst="rect">
            <a:avLst/>
          </a:prstGeom>
        </p:spPr>
      </p:pic>
      <p:sp>
        <p:nvSpPr>
          <p:cNvPr id="3" name="TextBox 2">
            <a:extLst>
              <a:ext uri="{FF2B5EF4-FFF2-40B4-BE49-F238E27FC236}">
                <a16:creationId xmlns:a16="http://schemas.microsoft.com/office/drawing/2014/main" id="{19E4252A-25B9-4E22-A440-E64AAF384006}"/>
              </a:ext>
            </a:extLst>
          </p:cNvPr>
          <p:cNvSpPr txBox="1"/>
          <p:nvPr/>
        </p:nvSpPr>
        <p:spPr>
          <a:xfrm>
            <a:off x="4557304" y="5880191"/>
            <a:ext cx="418147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6.12:Student Dashboard</a:t>
            </a:r>
            <a:endParaRPr lang="en-IN" sz="1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F3F66CA-3B3D-45FF-9CCD-BF71F59580EB}"/>
              </a:ext>
            </a:extLst>
          </p:cNvPr>
          <p:cNvSpPr txBox="1"/>
          <p:nvPr/>
        </p:nvSpPr>
        <p:spPr>
          <a:xfrm>
            <a:off x="11340548" y="6157190"/>
            <a:ext cx="964095" cy="372819"/>
          </a:xfrm>
          <a:prstGeom prst="rect">
            <a:avLst/>
          </a:prstGeom>
          <a:noFill/>
        </p:spPr>
        <p:txBody>
          <a:bodyPr wrap="square" rtlCol="0">
            <a:spAutoFit/>
          </a:bodyPr>
          <a:lstStyle/>
          <a:p>
            <a:r>
              <a:rPr lang="en-US" dirty="0"/>
              <a:t>21</a:t>
            </a:r>
            <a:endParaRPr lang="en-IN" dirty="0"/>
          </a:p>
        </p:txBody>
      </p:sp>
    </p:spTree>
    <p:extLst>
      <p:ext uri="{BB962C8B-B14F-4D97-AF65-F5344CB8AC3E}">
        <p14:creationId xmlns:p14="http://schemas.microsoft.com/office/powerpoint/2010/main" val="3076007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3F27B7-95A5-4DE8-866A-38EADC387C4A}"/>
              </a:ext>
            </a:extLst>
          </p:cNvPr>
          <p:cNvSpPr txBox="1"/>
          <p:nvPr/>
        </p:nvSpPr>
        <p:spPr>
          <a:xfrm>
            <a:off x="914400" y="533400"/>
            <a:ext cx="414337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View info</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E56BCE6-6DD6-426C-BB03-8612EF3AC476}"/>
              </a:ext>
            </a:extLst>
          </p:cNvPr>
          <p:cNvPicPr>
            <a:picLocks noChangeAspect="1"/>
          </p:cNvPicPr>
          <p:nvPr/>
        </p:nvPicPr>
        <p:blipFill>
          <a:blip r:embed="rId2"/>
          <a:stretch>
            <a:fillRect/>
          </a:stretch>
        </p:blipFill>
        <p:spPr>
          <a:xfrm>
            <a:off x="1739762" y="1139699"/>
            <a:ext cx="8042413" cy="4578601"/>
          </a:xfrm>
          <a:prstGeom prst="rect">
            <a:avLst/>
          </a:prstGeom>
        </p:spPr>
      </p:pic>
      <p:sp>
        <p:nvSpPr>
          <p:cNvPr id="5" name="TextBox 4">
            <a:extLst>
              <a:ext uri="{FF2B5EF4-FFF2-40B4-BE49-F238E27FC236}">
                <a16:creationId xmlns:a16="http://schemas.microsoft.com/office/drawing/2014/main" id="{CB8CF881-0A99-4D4D-87E5-F5F8F271F7C3}"/>
              </a:ext>
            </a:extLst>
          </p:cNvPr>
          <p:cNvSpPr txBox="1"/>
          <p:nvPr/>
        </p:nvSpPr>
        <p:spPr>
          <a:xfrm>
            <a:off x="4109901" y="5867400"/>
            <a:ext cx="269557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6.13:Student viewing personal info</a:t>
            </a:r>
            <a:endParaRPr lang="en-IN" sz="1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B66F8DC-26A4-46B9-9813-A662D0BE3E1B}"/>
              </a:ext>
            </a:extLst>
          </p:cNvPr>
          <p:cNvSpPr txBox="1"/>
          <p:nvPr/>
        </p:nvSpPr>
        <p:spPr>
          <a:xfrm>
            <a:off x="11340548" y="6144399"/>
            <a:ext cx="1113182" cy="369332"/>
          </a:xfrm>
          <a:prstGeom prst="rect">
            <a:avLst/>
          </a:prstGeom>
          <a:noFill/>
        </p:spPr>
        <p:txBody>
          <a:bodyPr wrap="square" rtlCol="0">
            <a:spAutoFit/>
          </a:bodyPr>
          <a:lstStyle/>
          <a:p>
            <a:r>
              <a:rPr lang="en-US" dirty="0"/>
              <a:t>22</a:t>
            </a:r>
            <a:endParaRPr lang="en-IN" dirty="0"/>
          </a:p>
        </p:txBody>
      </p:sp>
    </p:spTree>
    <p:extLst>
      <p:ext uri="{BB962C8B-B14F-4D97-AF65-F5344CB8AC3E}">
        <p14:creationId xmlns:p14="http://schemas.microsoft.com/office/powerpoint/2010/main" val="3555993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506B77-1ADE-4022-9FB0-88667B71DEC5}"/>
              </a:ext>
            </a:extLst>
          </p:cNvPr>
          <p:cNvSpPr txBox="1"/>
          <p:nvPr/>
        </p:nvSpPr>
        <p:spPr>
          <a:xfrm>
            <a:off x="819150" y="571500"/>
            <a:ext cx="41148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View Fee Details</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22F3A20-C600-4026-8114-A762EBA246E3}"/>
              </a:ext>
            </a:extLst>
          </p:cNvPr>
          <p:cNvPicPr>
            <a:picLocks noChangeAspect="1"/>
          </p:cNvPicPr>
          <p:nvPr/>
        </p:nvPicPr>
        <p:blipFill>
          <a:blip r:embed="rId2"/>
          <a:stretch>
            <a:fillRect/>
          </a:stretch>
        </p:blipFill>
        <p:spPr>
          <a:xfrm>
            <a:off x="1892739" y="1304925"/>
            <a:ext cx="6082422" cy="3522783"/>
          </a:xfrm>
          <a:prstGeom prst="rect">
            <a:avLst/>
          </a:prstGeom>
        </p:spPr>
      </p:pic>
      <p:sp>
        <p:nvSpPr>
          <p:cNvPr id="7" name="TextBox 6">
            <a:extLst>
              <a:ext uri="{FF2B5EF4-FFF2-40B4-BE49-F238E27FC236}">
                <a16:creationId xmlns:a16="http://schemas.microsoft.com/office/drawing/2014/main" id="{8A0D6950-8859-478D-AF6B-300102B7C519}"/>
              </a:ext>
            </a:extLst>
          </p:cNvPr>
          <p:cNvSpPr txBox="1"/>
          <p:nvPr/>
        </p:nvSpPr>
        <p:spPr>
          <a:xfrm>
            <a:off x="3557587" y="4827708"/>
            <a:ext cx="275272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6.14:Viewing fee details</a:t>
            </a:r>
            <a:endParaRPr lang="en-IN" sz="1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21B7F13-9243-4A23-ADC9-26B9AC37D8B9}"/>
              </a:ext>
            </a:extLst>
          </p:cNvPr>
          <p:cNvSpPr txBox="1"/>
          <p:nvPr/>
        </p:nvSpPr>
        <p:spPr>
          <a:xfrm>
            <a:off x="11350487" y="6122504"/>
            <a:ext cx="1103243" cy="369332"/>
          </a:xfrm>
          <a:prstGeom prst="rect">
            <a:avLst/>
          </a:prstGeom>
          <a:noFill/>
        </p:spPr>
        <p:txBody>
          <a:bodyPr wrap="square" rtlCol="0">
            <a:spAutoFit/>
          </a:bodyPr>
          <a:lstStyle/>
          <a:p>
            <a:r>
              <a:rPr lang="en-US" dirty="0"/>
              <a:t>23</a:t>
            </a:r>
            <a:endParaRPr lang="en-IN" dirty="0"/>
          </a:p>
        </p:txBody>
      </p:sp>
    </p:spTree>
    <p:extLst>
      <p:ext uri="{BB962C8B-B14F-4D97-AF65-F5344CB8AC3E}">
        <p14:creationId xmlns:p14="http://schemas.microsoft.com/office/powerpoint/2010/main" val="806036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02A6EF-786E-4C9C-914D-06478E00BE49}"/>
              </a:ext>
            </a:extLst>
          </p:cNvPr>
          <p:cNvSpPr txBox="1"/>
          <p:nvPr/>
        </p:nvSpPr>
        <p:spPr>
          <a:xfrm>
            <a:off x="771525" y="495300"/>
            <a:ext cx="417195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View Attendance</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30D5387-FE41-4D33-A305-70181FB717A5}"/>
              </a:ext>
            </a:extLst>
          </p:cNvPr>
          <p:cNvPicPr>
            <a:picLocks noChangeAspect="1"/>
          </p:cNvPicPr>
          <p:nvPr/>
        </p:nvPicPr>
        <p:blipFill>
          <a:blip r:embed="rId2"/>
          <a:stretch>
            <a:fillRect/>
          </a:stretch>
        </p:blipFill>
        <p:spPr>
          <a:xfrm>
            <a:off x="1752118" y="1162050"/>
            <a:ext cx="7020408" cy="4115861"/>
          </a:xfrm>
          <a:prstGeom prst="rect">
            <a:avLst/>
          </a:prstGeom>
        </p:spPr>
      </p:pic>
      <p:sp>
        <p:nvSpPr>
          <p:cNvPr id="6" name="TextBox 5">
            <a:extLst>
              <a:ext uri="{FF2B5EF4-FFF2-40B4-BE49-F238E27FC236}">
                <a16:creationId xmlns:a16="http://schemas.microsoft.com/office/drawing/2014/main" id="{7588EFC3-1444-4507-B0A1-ED7C14503D91}"/>
              </a:ext>
            </a:extLst>
          </p:cNvPr>
          <p:cNvSpPr txBox="1"/>
          <p:nvPr/>
        </p:nvSpPr>
        <p:spPr>
          <a:xfrm>
            <a:off x="3410630" y="5344496"/>
            <a:ext cx="345757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6.15:Student viewing attendance</a:t>
            </a:r>
            <a:endParaRPr lang="en-IN" sz="1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387F1B4-15C0-48EE-8DAF-0E6241578295}"/>
              </a:ext>
            </a:extLst>
          </p:cNvPr>
          <p:cNvSpPr txBox="1"/>
          <p:nvPr/>
        </p:nvSpPr>
        <p:spPr>
          <a:xfrm>
            <a:off x="11340548" y="6142383"/>
            <a:ext cx="546652" cy="377687"/>
          </a:xfrm>
          <a:prstGeom prst="rect">
            <a:avLst/>
          </a:prstGeom>
          <a:noFill/>
        </p:spPr>
        <p:txBody>
          <a:bodyPr wrap="square" rtlCol="0">
            <a:spAutoFit/>
          </a:bodyPr>
          <a:lstStyle/>
          <a:p>
            <a:r>
              <a:rPr lang="en-US" dirty="0"/>
              <a:t>24</a:t>
            </a:r>
            <a:endParaRPr lang="en-IN" dirty="0"/>
          </a:p>
        </p:txBody>
      </p:sp>
    </p:spTree>
    <p:extLst>
      <p:ext uri="{BB962C8B-B14F-4D97-AF65-F5344CB8AC3E}">
        <p14:creationId xmlns:p14="http://schemas.microsoft.com/office/powerpoint/2010/main" val="2880360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710E71-7FBD-473E-8CCD-38A2DB1EC26C}"/>
              </a:ext>
            </a:extLst>
          </p:cNvPr>
          <p:cNvSpPr txBox="1"/>
          <p:nvPr/>
        </p:nvSpPr>
        <p:spPr>
          <a:xfrm>
            <a:off x="617352" y="680483"/>
            <a:ext cx="340042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View Marks</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075D94F-CDEB-48E8-B4AC-8C945152ACD4}"/>
              </a:ext>
            </a:extLst>
          </p:cNvPr>
          <p:cNvPicPr>
            <a:picLocks noChangeAspect="1"/>
          </p:cNvPicPr>
          <p:nvPr/>
        </p:nvPicPr>
        <p:blipFill>
          <a:blip r:embed="rId2"/>
          <a:stretch>
            <a:fillRect/>
          </a:stretch>
        </p:blipFill>
        <p:spPr>
          <a:xfrm>
            <a:off x="1995538" y="1227873"/>
            <a:ext cx="6910337" cy="3964530"/>
          </a:xfrm>
          <a:prstGeom prst="rect">
            <a:avLst/>
          </a:prstGeom>
        </p:spPr>
      </p:pic>
      <p:sp>
        <p:nvSpPr>
          <p:cNvPr id="6" name="TextBox 5">
            <a:extLst>
              <a:ext uri="{FF2B5EF4-FFF2-40B4-BE49-F238E27FC236}">
                <a16:creationId xmlns:a16="http://schemas.microsoft.com/office/drawing/2014/main" id="{C0C19B6B-0434-4CB2-ACBF-D0C77C43E956}"/>
              </a:ext>
            </a:extLst>
          </p:cNvPr>
          <p:cNvSpPr txBox="1"/>
          <p:nvPr/>
        </p:nvSpPr>
        <p:spPr>
          <a:xfrm>
            <a:off x="3770812" y="5278128"/>
            <a:ext cx="363855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6.16:Student viewing marks</a:t>
            </a:r>
            <a:endParaRPr lang="en-IN" sz="1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0AB47DA-D1DC-4E52-BE87-306F02FEF89D}"/>
              </a:ext>
            </a:extLst>
          </p:cNvPr>
          <p:cNvSpPr txBox="1"/>
          <p:nvPr/>
        </p:nvSpPr>
        <p:spPr>
          <a:xfrm>
            <a:off x="11340548" y="6152322"/>
            <a:ext cx="646043" cy="367748"/>
          </a:xfrm>
          <a:prstGeom prst="rect">
            <a:avLst/>
          </a:prstGeom>
          <a:noFill/>
        </p:spPr>
        <p:txBody>
          <a:bodyPr wrap="square" rtlCol="0">
            <a:spAutoFit/>
          </a:bodyPr>
          <a:lstStyle/>
          <a:p>
            <a:r>
              <a:rPr lang="en-US" dirty="0"/>
              <a:t>25</a:t>
            </a:r>
            <a:endParaRPr lang="en-IN" dirty="0"/>
          </a:p>
        </p:txBody>
      </p:sp>
    </p:spTree>
    <p:extLst>
      <p:ext uri="{BB962C8B-B14F-4D97-AF65-F5344CB8AC3E}">
        <p14:creationId xmlns:p14="http://schemas.microsoft.com/office/powerpoint/2010/main" val="2742691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2476E8-FC1D-4634-AFFF-40B9A3762BAA}"/>
              </a:ext>
            </a:extLst>
          </p:cNvPr>
          <p:cNvSpPr txBox="1"/>
          <p:nvPr/>
        </p:nvSpPr>
        <p:spPr>
          <a:xfrm>
            <a:off x="761336" y="702414"/>
            <a:ext cx="467677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Change Password</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57134E0-F4A4-4DDC-8778-08FAC512E7B9}"/>
              </a:ext>
            </a:extLst>
          </p:cNvPr>
          <p:cNvPicPr>
            <a:picLocks noChangeAspect="1"/>
          </p:cNvPicPr>
          <p:nvPr/>
        </p:nvPicPr>
        <p:blipFill>
          <a:blip r:embed="rId2"/>
          <a:stretch>
            <a:fillRect/>
          </a:stretch>
        </p:blipFill>
        <p:spPr>
          <a:xfrm>
            <a:off x="1790700" y="3443704"/>
            <a:ext cx="6023572" cy="3070319"/>
          </a:xfrm>
          <a:prstGeom prst="rect">
            <a:avLst/>
          </a:prstGeom>
        </p:spPr>
      </p:pic>
      <p:pic>
        <p:nvPicPr>
          <p:cNvPr id="6" name="Picture 5">
            <a:extLst>
              <a:ext uri="{FF2B5EF4-FFF2-40B4-BE49-F238E27FC236}">
                <a16:creationId xmlns:a16="http://schemas.microsoft.com/office/drawing/2014/main" id="{0880D22B-A99C-47F8-93C4-138605DDF34E}"/>
              </a:ext>
            </a:extLst>
          </p:cNvPr>
          <p:cNvPicPr>
            <a:picLocks noChangeAspect="1"/>
          </p:cNvPicPr>
          <p:nvPr/>
        </p:nvPicPr>
        <p:blipFill>
          <a:blip r:embed="rId3"/>
          <a:stretch>
            <a:fillRect/>
          </a:stretch>
        </p:blipFill>
        <p:spPr>
          <a:xfrm>
            <a:off x="8531284" y="4362413"/>
            <a:ext cx="2425825" cy="1447874"/>
          </a:xfrm>
          <a:prstGeom prst="rect">
            <a:avLst/>
          </a:prstGeom>
        </p:spPr>
      </p:pic>
      <p:pic>
        <p:nvPicPr>
          <p:cNvPr id="5" name="Picture 4">
            <a:extLst>
              <a:ext uri="{FF2B5EF4-FFF2-40B4-BE49-F238E27FC236}">
                <a16:creationId xmlns:a16="http://schemas.microsoft.com/office/drawing/2014/main" id="{9044EE02-06E3-4B8D-A7B5-93123954A04E}"/>
              </a:ext>
            </a:extLst>
          </p:cNvPr>
          <p:cNvPicPr>
            <a:picLocks noChangeAspect="1"/>
          </p:cNvPicPr>
          <p:nvPr/>
        </p:nvPicPr>
        <p:blipFill>
          <a:blip r:embed="rId4"/>
          <a:stretch>
            <a:fillRect/>
          </a:stretch>
        </p:blipFill>
        <p:spPr>
          <a:xfrm>
            <a:off x="4695825" y="1118842"/>
            <a:ext cx="2667664" cy="1561228"/>
          </a:xfrm>
          <a:prstGeom prst="rect">
            <a:avLst/>
          </a:prstGeom>
        </p:spPr>
      </p:pic>
      <p:sp>
        <p:nvSpPr>
          <p:cNvPr id="7" name="TextBox 6">
            <a:extLst>
              <a:ext uri="{FF2B5EF4-FFF2-40B4-BE49-F238E27FC236}">
                <a16:creationId xmlns:a16="http://schemas.microsoft.com/office/drawing/2014/main" id="{72EB5D9A-08F4-4E72-A815-A7C8A8B68E57}"/>
              </a:ext>
            </a:extLst>
          </p:cNvPr>
          <p:cNvSpPr txBox="1"/>
          <p:nvPr/>
        </p:nvSpPr>
        <p:spPr>
          <a:xfrm>
            <a:off x="1790700" y="1164079"/>
            <a:ext cx="2461548"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For Class 1 to 10:</a:t>
            </a:r>
            <a:endParaRPr lang="en-IN"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44EF92A-2967-4D6E-9FB7-8B7C7E3A52A4}"/>
              </a:ext>
            </a:extLst>
          </p:cNvPr>
          <p:cNvSpPr txBox="1"/>
          <p:nvPr/>
        </p:nvSpPr>
        <p:spPr>
          <a:xfrm>
            <a:off x="4829507" y="2680070"/>
            <a:ext cx="240030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6.17:Access denying message</a:t>
            </a:r>
            <a:endParaRPr lang="en-IN" sz="1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84F465D-6284-44C8-9B1E-F03787156F32}"/>
              </a:ext>
            </a:extLst>
          </p:cNvPr>
          <p:cNvSpPr txBox="1"/>
          <p:nvPr/>
        </p:nvSpPr>
        <p:spPr>
          <a:xfrm>
            <a:off x="1790700" y="3105150"/>
            <a:ext cx="2118648"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For class 11 and 12:</a:t>
            </a:r>
            <a:endParaRPr lang="en-IN" sz="16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1B65EFA-4044-4AC6-94BA-A9A8E32A70CB}"/>
              </a:ext>
            </a:extLst>
          </p:cNvPr>
          <p:cNvSpPr txBox="1"/>
          <p:nvPr/>
        </p:nvSpPr>
        <p:spPr>
          <a:xfrm>
            <a:off x="3378499" y="6514023"/>
            <a:ext cx="331470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6.18:Changing password</a:t>
            </a:r>
            <a:endParaRPr lang="en-IN" sz="1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C355569-15E2-4AA2-909B-3AD9160DB515}"/>
              </a:ext>
            </a:extLst>
          </p:cNvPr>
          <p:cNvSpPr txBox="1"/>
          <p:nvPr/>
        </p:nvSpPr>
        <p:spPr>
          <a:xfrm>
            <a:off x="8763121" y="5833728"/>
            <a:ext cx="2193988"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6.19:Message of successful password change</a:t>
            </a:r>
            <a:endParaRPr lang="en-IN" sz="12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3AFCF19-CB10-41F9-A16F-41389A8A3565}"/>
              </a:ext>
            </a:extLst>
          </p:cNvPr>
          <p:cNvSpPr txBox="1"/>
          <p:nvPr/>
        </p:nvSpPr>
        <p:spPr>
          <a:xfrm>
            <a:off x="11310730" y="6192078"/>
            <a:ext cx="745435" cy="369332"/>
          </a:xfrm>
          <a:prstGeom prst="rect">
            <a:avLst/>
          </a:prstGeom>
          <a:noFill/>
        </p:spPr>
        <p:txBody>
          <a:bodyPr wrap="square" rtlCol="0">
            <a:spAutoFit/>
          </a:bodyPr>
          <a:lstStyle/>
          <a:p>
            <a:r>
              <a:rPr lang="en-US" dirty="0"/>
              <a:t>26</a:t>
            </a:r>
            <a:endParaRPr lang="en-IN" dirty="0"/>
          </a:p>
        </p:txBody>
      </p:sp>
    </p:spTree>
    <p:extLst>
      <p:ext uri="{BB962C8B-B14F-4D97-AF65-F5344CB8AC3E}">
        <p14:creationId xmlns:p14="http://schemas.microsoft.com/office/powerpoint/2010/main" val="3417858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7E6340-CC48-451D-8701-AE7C056C477E}"/>
              </a:ext>
            </a:extLst>
          </p:cNvPr>
          <p:cNvSpPr txBox="1"/>
          <p:nvPr/>
        </p:nvSpPr>
        <p:spPr>
          <a:xfrm>
            <a:off x="704850" y="523875"/>
            <a:ext cx="469582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PARENT MENU WINDOW:</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70A9138-E0BC-466B-B5BE-18AEF9DF7F30}"/>
              </a:ext>
            </a:extLst>
          </p:cNvPr>
          <p:cNvPicPr>
            <a:picLocks noChangeAspect="1"/>
          </p:cNvPicPr>
          <p:nvPr/>
        </p:nvPicPr>
        <p:blipFill>
          <a:blip r:embed="rId2"/>
          <a:stretch>
            <a:fillRect/>
          </a:stretch>
        </p:blipFill>
        <p:spPr>
          <a:xfrm>
            <a:off x="3139923" y="1758864"/>
            <a:ext cx="5912154" cy="3340272"/>
          </a:xfrm>
          <a:prstGeom prst="rect">
            <a:avLst/>
          </a:prstGeom>
        </p:spPr>
      </p:pic>
      <p:sp>
        <p:nvSpPr>
          <p:cNvPr id="3" name="TextBox 2">
            <a:extLst>
              <a:ext uri="{FF2B5EF4-FFF2-40B4-BE49-F238E27FC236}">
                <a16:creationId xmlns:a16="http://schemas.microsoft.com/office/drawing/2014/main" id="{D373B38C-CC7F-4CE4-8477-AB7BFDBAA729}"/>
              </a:ext>
            </a:extLst>
          </p:cNvPr>
          <p:cNvSpPr txBox="1"/>
          <p:nvPr/>
        </p:nvSpPr>
        <p:spPr>
          <a:xfrm>
            <a:off x="4576762" y="5210175"/>
            <a:ext cx="303847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6.20:Parent dashboard window</a:t>
            </a:r>
            <a:endParaRPr lang="en-IN" sz="1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0733B96-BC67-4519-A523-A7466A91127A}"/>
              </a:ext>
            </a:extLst>
          </p:cNvPr>
          <p:cNvSpPr txBox="1"/>
          <p:nvPr/>
        </p:nvSpPr>
        <p:spPr>
          <a:xfrm>
            <a:off x="11330609" y="6112565"/>
            <a:ext cx="675861" cy="369332"/>
          </a:xfrm>
          <a:prstGeom prst="rect">
            <a:avLst/>
          </a:prstGeom>
          <a:noFill/>
        </p:spPr>
        <p:txBody>
          <a:bodyPr wrap="square" rtlCol="0">
            <a:spAutoFit/>
          </a:bodyPr>
          <a:lstStyle/>
          <a:p>
            <a:r>
              <a:rPr lang="en-US" dirty="0"/>
              <a:t>27</a:t>
            </a:r>
            <a:endParaRPr lang="en-IN" dirty="0"/>
          </a:p>
        </p:txBody>
      </p:sp>
    </p:spTree>
    <p:extLst>
      <p:ext uri="{BB962C8B-B14F-4D97-AF65-F5344CB8AC3E}">
        <p14:creationId xmlns:p14="http://schemas.microsoft.com/office/powerpoint/2010/main" val="1561591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960A6D-0766-4DB8-BD0B-D5EFA97A00EF}"/>
              </a:ext>
            </a:extLst>
          </p:cNvPr>
          <p:cNvSpPr txBox="1"/>
          <p:nvPr/>
        </p:nvSpPr>
        <p:spPr>
          <a:xfrm>
            <a:off x="942975" y="523875"/>
            <a:ext cx="45720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PARENT: View Fee Status</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2A3AA28-CDB4-498B-B41E-8DB6C08883CA}"/>
              </a:ext>
            </a:extLst>
          </p:cNvPr>
          <p:cNvPicPr>
            <a:picLocks noChangeAspect="1"/>
          </p:cNvPicPr>
          <p:nvPr/>
        </p:nvPicPr>
        <p:blipFill>
          <a:blip r:embed="rId2"/>
          <a:stretch>
            <a:fillRect/>
          </a:stretch>
        </p:blipFill>
        <p:spPr>
          <a:xfrm>
            <a:off x="2473764" y="1276350"/>
            <a:ext cx="6082422" cy="3522783"/>
          </a:xfrm>
          <a:prstGeom prst="rect">
            <a:avLst/>
          </a:prstGeom>
        </p:spPr>
      </p:pic>
      <p:sp>
        <p:nvSpPr>
          <p:cNvPr id="8" name="TextBox 7">
            <a:extLst>
              <a:ext uri="{FF2B5EF4-FFF2-40B4-BE49-F238E27FC236}">
                <a16:creationId xmlns:a16="http://schemas.microsoft.com/office/drawing/2014/main" id="{B5E44F87-EC1C-41A0-8E1D-3FA9451D9EC7}"/>
              </a:ext>
            </a:extLst>
          </p:cNvPr>
          <p:cNvSpPr txBox="1"/>
          <p:nvPr/>
        </p:nvSpPr>
        <p:spPr>
          <a:xfrm>
            <a:off x="4067175" y="4951443"/>
            <a:ext cx="6096000" cy="276999"/>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Fig 6.21:Viewing fee details</a:t>
            </a:r>
            <a:endParaRPr lang="en-IN" sz="1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775DDB9-4508-4100-A38C-7F291B3AB5D6}"/>
              </a:ext>
            </a:extLst>
          </p:cNvPr>
          <p:cNvSpPr txBox="1"/>
          <p:nvPr/>
        </p:nvSpPr>
        <p:spPr>
          <a:xfrm>
            <a:off x="11340548" y="6122504"/>
            <a:ext cx="1143000" cy="369332"/>
          </a:xfrm>
          <a:prstGeom prst="rect">
            <a:avLst/>
          </a:prstGeom>
          <a:noFill/>
        </p:spPr>
        <p:txBody>
          <a:bodyPr wrap="square" rtlCol="0">
            <a:spAutoFit/>
          </a:bodyPr>
          <a:lstStyle/>
          <a:p>
            <a:r>
              <a:rPr lang="en-US" dirty="0"/>
              <a:t>28</a:t>
            </a:r>
            <a:endParaRPr lang="en-IN" dirty="0"/>
          </a:p>
        </p:txBody>
      </p:sp>
    </p:spTree>
    <p:extLst>
      <p:ext uri="{BB962C8B-B14F-4D97-AF65-F5344CB8AC3E}">
        <p14:creationId xmlns:p14="http://schemas.microsoft.com/office/powerpoint/2010/main" val="2945017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6FC581-E413-489C-9E11-1BF0E7788BF5}"/>
              </a:ext>
            </a:extLst>
          </p:cNvPr>
          <p:cNvSpPr txBox="1"/>
          <p:nvPr/>
        </p:nvSpPr>
        <p:spPr>
          <a:xfrm>
            <a:off x="744696" y="603100"/>
            <a:ext cx="5078544" cy="584775"/>
          </a:xfrm>
          <a:prstGeom prst="rect">
            <a:avLst/>
          </a:prstGeom>
          <a:noFill/>
        </p:spPr>
        <p:txBody>
          <a:bodyPr wrap="square" rtlCol="0">
            <a:spAutoFit/>
          </a:bodyPr>
          <a:lstStyle/>
          <a:p>
            <a:r>
              <a:rPr lang="en-US" sz="3200" dirty="0">
                <a:solidFill>
                  <a:schemeClr val="accent2">
                    <a:lumMod val="75000"/>
                  </a:schemeClr>
                </a:solidFill>
                <a:latin typeface="Times New Roman" panose="02020603050405020304" pitchFamily="18" charset="0"/>
                <a:cs typeface="Times New Roman" panose="02020603050405020304" pitchFamily="18" charset="0"/>
              </a:rPr>
              <a:t>ABSTRACT</a:t>
            </a:r>
            <a:endParaRPr lang="en-IN" sz="32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2EFE377-51A0-4AF2-9A0B-3D128C324E89}"/>
              </a:ext>
            </a:extLst>
          </p:cNvPr>
          <p:cNvSpPr txBox="1"/>
          <p:nvPr/>
        </p:nvSpPr>
        <p:spPr>
          <a:xfrm>
            <a:off x="667578" y="1507197"/>
            <a:ext cx="10702608" cy="460856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An E-School Management System is an information management system for educational institutions to manage all students and teachers data.</a:t>
            </a:r>
          </a:p>
          <a:p>
            <a:pPr marL="342900"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E-school management system will manage all the work in any school in particular order so that the time requirement and complexity of the system will be reduced. </a:t>
            </a:r>
          </a:p>
          <a:p>
            <a:pPr marL="342900"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main objective of E-school management system is to computerize the paperwork in the system and automate the work. </a:t>
            </a:r>
          </a:p>
          <a:p>
            <a:pPr marL="342900"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E-School management system has been designed with features that make it possible for students to view their attendance records, grade checks, report cards and fee details in just a few clicks. </a:t>
            </a:r>
            <a:endParaRPr lang="en-IN" sz="2200" dirty="0"/>
          </a:p>
        </p:txBody>
      </p:sp>
      <p:sp>
        <p:nvSpPr>
          <p:cNvPr id="4" name="TextBox 3">
            <a:extLst>
              <a:ext uri="{FF2B5EF4-FFF2-40B4-BE49-F238E27FC236}">
                <a16:creationId xmlns:a16="http://schemas.microsoft.com/office/drawing/2014/main" id="{8C7F19F5-C6AB-4B61-A604-B32434A786CC}"/>
              </a:ext>
            </a:extLst>
          </p:cNvPr>
          <p:cNvSpPr txBox="1"/>
          <p:nvPr/>
        </p:nvSpPr>
        <p:spPr>
          <a:xfrm>
            <a:off x="11222736" y="6115766"/>
            <a:ext cx="301686" cy="369332"/>
          </a:xfrm>
          <a:prstGeom prst="rect">
            <a:avLst/>
          </a:prstGeom>
          <a:noFill/>
        </p:spPr>
        <p:txBody>
          <a:bodyPr wrap="none" rtlCol="0">
            <a:spAutoFit/>
          </a:bodyPr>
          <a:lstStyle/>
          <a:p>
            <a:r>
              <a:rPr lang="en-US" dirty="0">
                <a:solidFill>
                  <a:schemeClr val="tx1">
                    <a:lumMod val="65000"/>
                    <a:lumOff val="35000"/>
                  </a:schemeClr>
                </a:solidFill>
              </a:rPr>
              <a:t>3</a:t>
            </a:r>
            <a:endParaRPr lang="en-IN" dirty="0">
              <a:solidFill>
                <a:schemeClr val="tx1">
                  <a:lumMod val="65000"/>
                  <a:lumOff val="35000"/>
                </a:schemeClr>
              </a:solidFill>
            </a:endParaRPr>
          </a:p>
        </p:txBody>
      </p:sp>
    </p:spTree>
    <p:extLst>
      <p:ext uri="{BB962C8B-B14F-4D97-AF65-F5344CB8AC3E}">
        <p14:creationId xmlns:p14="http://schemas.microsoft.com/office/powerpoint/2010/main" val="8028807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B2F1F8-029E-453F-AEC5-EFA2E91EC982}"/>
              </a:ext>
            </a:extLst>
          </p:cNvPr>
          <p:cNvSpPr txBox="1"/>
          <p:nvPr/>
        </p:nvSpPr>
        <p:spPr>
          <a:xfrm>
            <a:off x="895350" y="638175"/>
            <a:ext cx="58293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PARENT: View Student Attendance</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2E5AACE-9667-4DF9-B635-3428CE1D2C1C}"/>
              </a:ext>
            </a:extLst>
          </p:cNvPr>
          <p:cNvPicPr>
            <a:picLocks noChangeAspect="1"/>
          </p:cNvPicPr>
          <p:nvPr/>
        </p:nvPicPr>
        <p:blipFill>
          <a:blip r:embed="rId2"/>
          <a:stretch>
            <a:fillRect/>
          </a:stretch>
        </p:blipFill>
        <p:spPr>
          <a:xfrm>
            <a:off x="2018818" y="1228725"/>
            <a:ext cx="7020408" cy="4115861"/>
          </a:xfrm>
          <a:prstGeom prst="rect">
            <a:avLst/>
          </a:prstGeom>
        </p:spPr>
      </p:pic>
      <p:sp>
        <p:nvSpPr>
          <p:cNvPr id="3" name="TextBox 2">
            <a:extLst>
              <a:ext uri="{FF2B5EF4-FFF2-40B4-BE49-F238E27FC236}">
                <a16:creationId xmlns:a16="http://schemas.microsoft.com/office/drawing/2014/main" id="{4FC12CAE-01EC-4CEF-961A-8BDD76D86440}"/>
              </a:ext>
            </a:extLst>
          </p:cNvPr>
          <p:cNvSpPr txBox="1"/>
          <p:nvPr/>
        </p:nvSpPr>
        <p:spPr>
          <a:xfrm>
            <a:off x="3810000" y="5473471"/>
            <a:ext cx="4029075" cy="553998"/>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6.22:Parent viewing attendance</a:t>
            </a:r>
            <a:endParaRPr lang="en-IN" sz="1200" dirty="0">
              <a:latin typeface="Times New Roman" panose="02020603050405020304"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31A52A4E-C65D-4D9C-8429-D464B4CBAC7C}"/>
              </a:ext>
            </a:extLst>
          </p:cNvPr>
          <p:cNvSpPr txBox="1"/>
          <p:nvPr/>
        </p:nvSpPr>
        <p:spPr>
          <a:xfrm>
            <a:off x="11320670" y="6104156"/>
            <a:ext cx="993913" cy="369332"/>
          </a:xfrm>
          <a:prstGeom prst="rect">
            <a:avLst/>
          </a:prstGeom>
          <a:noFill/>
        </p:spPr>
        <p:txBody>
          <a:bodyPr wrap="square" rtlCol="0">
            <a:spAutoFit/>
          </a:bodyPr>
          <a:lstStyle/>
          <a:p>
            <a:r>
              <a:rPr lang="en-US" dirty="0"/>
              <a:t>29</a:t>
            </a:r>
            <a:endParaRPr lang="en-IN" dirty="0"/>
          </a:p>
        </p:txBody>
      </p:sp>
    </p:spTree>
    <p:extLst>
      <p:ext uri="{BB962C8B-B14F-4D97-AF65-F5344CB8AC3E}">
        <p14:creationId xmlns:p14="http://schemas.microsoft.com/office/powerpoint/2010/main" val="4189351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6B8BA3-34B4-4EA9-B909-F7E92861A629}"/>
              </a:ext>
            </a:extLst>
          </p:cNvPr>
          <p:cNvSpPr txBox="1"/>
          <p:nvPr/>
        </p:nvSpPr>
        <p:spPr>
          <a:xfrm>
            <a:off x="933450" y="571500"/>
            <a:ext cx="452437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PARENT: View Student Marks</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98A6204-B887-4F16-83D5-EA3B82E0C9FD}"/>
              </a:ext>
            </a:extLst>
          </p:cNvPr>
          <p:cNvPicPr>
            <a:picLocks noChangeAspect="1"/>
          </p:cNvPicPr>
          <p:nvPr/>
        </p:nvPicPr>
        <p:blipFill>
          <a:blip r:embed="rId2"/>
          <a:stretch>
            <a:fillRect/>
          </a:stretch>
        </p:blipFill>
        <p:spPr>
          <a:xfrm>
            <a:off x="1995538" y="1227873"/>
            <a:ext cx="6910337" cy="3964530"/>
          </a:xfrm>
          <a:prstGeom prst="rect">
            <a:avLst/>
          </a:prstGeom>
        </p:spPr>
      </p:pic>
      <p:sp>
        <p:nvSpPr>
          <p:cNvPr id="3" name="TextBox 2">
            <a:extLst>
              <a:ext uri="{FF2B5EF4-FFF2-40B4-BE49-F238E27FC236}">
                <a16:creationId xmlns:a16="http://schemas.microsoft.com/office/drawing/2014/main" id="{4FBA771C-EF89-4263-959C-58E99B4CAB2D}"/>
              </a:ext>
            </a:extLst>
          </p:cNvPr>
          <p:cNvSpPr txBox="1"/>
          <p:nvPr/>
        </p:nvSpPr>
        <p:spPr>
          <a:xfrm>
            <a:off x="3640183" y="5387111"/>
            <a:ext cx="4191000" cy="553998"/>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6.23:Student viewing marks</a:t>
            </a:r>
            <a:endParaRPr lang="en-IN" sz="1200" dirty="0">
              <a:latin typeface="Times New Roman" panose="02020603050405020304"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398DA426-EC76-41B3-8AD0-201DAB60B693}"/>
              </a:ext>
            </a:extLst>
          </p:cNvPr>
          <p:cNvSpPr txBox="1"/>
          <p:nvPr/>
        </p:nvSpPr>
        <p:spPr>
          <a:xfrm>
            <a:off x="11320670" y="6102626"/>
            <a:ext cx="655982" cy="646331"/>
          </a:xfrm>
          <a:prstGeom prst="rect">
            <a:avLst/>
          </a:prstGeom>
          <a:noFill/>
        </p:spPr>
        <p:txBody>
          <a:bodyPr wrap="square" rtlCol="0">
            <a:spAutoFit/>
          </a:bodyPr>
          <a:lstStyle/>
          <a:p>
            <a:r>
              <a:rPr lang="en-US" dirty="0"/>
              <a:t>30</a:t>
            </a:r>
          </a:p>
          <a:p>
            <a:endParaRPr lang="en-IN" dirty="0"/>
          </a:p>
        </p:txBody>
      </p:sp>
    </p:spTree>
    <p:extLst>
      <p:ext uri="{BB962C8B-B14F-4D97-AF65-F5344CB8AC3E}">
        <p14:creationId xmlns:p14="http://schemas.microsoft.com/office/powerpoint/2010/main" val="3920164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93F49B-6426-4F8A-A6BF-45C245E2F53D}"/>
              </a:ext>
            </a:extLst>
          </p:cNvPr>
          <p:cNvSpPr txBox="1"/>
          <p:nvPr/>
        </p:nvSpPr>
        <p:spPr>
          <a:xfrm>
            <a:off x="800099" y="562418"/>
            <a:ext cx="52959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TEACHER MENU WINDOW:</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9F4E255-F9CE-4D70-9AB6-37B895406222}"/>
              </a:ext>
            </a:extLst>
          </p:cNvPr>
          <p:cNvPicPr>
            <a:picLocks noChangeAspect="1"/>
          </p:cNvPicPr>
          <p:nvPr/>
        </p:nvPicPr>
        <p:blipFill>
          <a:blip r:embed="rId2"/>
          <a:stretch>
            <a:fillRect/>
          </a:stretch>
        </p:blipFill>
        <p:spPr>
          <a:xfrm>
            <a:off x="2990690" y="1292115"/>
            <a:ext cx="6210619" cy="4273770"/>
          </a:xfrm>
          <a:prstGeom prst="rect">
            <a:avLst/>
          </a:prstGeom>
        </p:spPr>
      </p:pic>
      <p:sp>
        <p:nvSpPr>
          <p:cNvPr id="3" name="TextBox 2">
            <a:extLst>
              <a:ext uri="{FF2B5EF4-FFF2-40B4-BE49-F238E27FC236}">
                <a16:creationId xmlns:a16="http://schemas.microsoft.com/office/drawing/2014/main" id="{26AB18BF-7A00-4C31-BBF8-655B1E60E4CA}"/>
              </a:ext>
            </a:extLst>
          </p:cNvPr>
          <p:cNvSpPr txBox="1"/>
          <p:nvPr/>
        </p:nvSpPr>
        <p:spPr>
          <a:xfrm>
            <a:off x="4330609" y="5565885"/>
            <a:ext cx="521017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6.24:Teacher Dashboard window</a:t>
            </a:r>
            <a:endParaRPr lang="en-IN" sz="1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402BD59-44E8-4871-9AA1-0A307A21BA76}"/>
              </a:ext>
            </a:extLst>
          </p:cNvPr>
          <p:cNvSpPr txBox="1"/>
          <p:nvPr/>
        </p:nvSpPr>
        <p:spPr>
          <a:xfrm>
            <a:off x="11400183" y="6092687"/>
            <a:ext cx="1083365" cy="369332"/>
          </a:xfrm>
          <a:prstGeom prst="rect">
            <a:avLst/>
          </a:prstGeom>
          <a:noFill/>
        </p:spPr>
        <p:txBody>
          <a:bodyPr wrap="square" rtlCol="0">
            <a:spAutoFit/>
          </a:bodyPr>
          <a:lstStyle/>
          <a:p>
            <a:r>
              <a:rPr lang="en-US" dirty="0"/>
              <a:t>31</a:t>
            </a:r>
            <a:endParaRPr lang="en-IN" dirty="0"/>
          </a:p>
        </p:txBody>
      </p:sp>
    </p:spTree>
    <p:extLst>
      <p:ext uri="{BB962C8B-B14F-4D97-AF65-F5344CB8AC3E}">
        <p14:creationId xmlns:p14="http://schemas.microsoft.com/office/powerpoint/2010/main" val="4048001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5A51DF-E471-4B31-96AB-CB909786DA48}"/>
              </a:ext>
            </a:extLst>
          </p:cNvPr>
          <p:cNvSpPr txBox="1"/>
          <p:nvPr/>
        </p:nvSpPr>
        <p:spPr>
          <a:xfrm>
            <a:off x="1028701" y="647701"/>
            <a:ext cx="469582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TEACHER: View Student Details</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9ED3E33-7C76-4810-9B65-0E8C20B53908}"/>
              </a:ext>
            </a:extLst>
          </p:cNvPr>
          <p:cNvPicPr>
            <a:picLocks noChangeAspect="1"/>
          </p:cNvPicPr>
          <p:nvPr/>
        </p:nvPicPr>
        <p:blipFill>
          <a:blip r:embed="rId2"/>
          <a:stretch>
            <a:fillRect/>
          </a:stretch>
        </p:blipFill>
        <p:spPr>
          <a:xfrm>
            <a:off x="3067050" y="4234160"/>
            <a:ext cx="5495925" cy="2223068"/>
          </a:xfrm>
          <a:prstGeom prst="rect">
            <a:avLst/>
          </a:prstGeom>
        </p:spPr>
      </p:pic>
      <p:sp>
        <p:nvSpPr>
          <p:cNvPr id="6" name="TextBox 5">
            <a:extLst>
              <a:ext uri="{FF2B5EF4-FFF2-40B4-BE49-F238E27FC236}">
                <a16:creationId xmlns:a16="http://schemas.microsoft.com/office/drawing/2014/main" id="{A1D1D23E-E3D4-423D-97B1-66A262AC4FD1}"/>
              </a:ext>
            </a:extLst>
          </p:cNvPr>
          <p:cNvSpPr txBox="1"/>
          <p:nvPr/>
        </p:nvSpPr>
        <p:spPr>
          <a:xfrm>
            <a:off x="4433886" y="3867150"/>
            <a:ext cx="332422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6.25:Teacher viewing student details</a:t>
            </a:r>
            <a:endParaRPr lang="en-IN" sz="1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64CD515-A24B-4CF7-92E7-C0969C70E19B}"/>
              </a:ext>
            </a:extLst>
          </p:cNvPr>
          <p:cNvSpPr txBox="1"/>
          <p:nvPr/>
        </p:nvSpPr>
        <p:spPr>
          <a:xfrm>
            <a:off x="4724400" y="6524624"/>
            <a:ext cx="383857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6.26:Student details</a:t>
            </a:r>
            <a:endParaRPr lang="en-IN" sz="1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58AD16C-3353-4428-B8A3-4061FDBE6701}"/>
              </a:ext>
            </a:extLst>
          </p:cNvPr>
          <p:cNvSpPr txBox="1"/>
          <p:nvPr/>
        </p:nvSpPr>
        <p:spPr>
          <a:xfrm>
            <a:off x="11360426" y="6112565"/>
            <a:ext cx="665922" cy="369332"/>
          </a:xfrm>
          <a:prstGeom prst="rect">
            <a:avLst/>
          </a:prstGeom>
          <a:noFill/>
        </p:spPr>
        <p:txBody>
          <a:bodyPr wrap="square" rtlCol="0">
            <a:spAutoFit/>
          </a:bodyPr>
          <a:lstStyle/>
          <a:p>
            <a:r>
              <a:rPr lang="en-US" dirty="0"/>
              <a:t>32</a:t>
            </a:r>
            <a:endParaRPr lang="en-IN" dirty="0"/>
          </a:p>
        </p:txBody>
      </p:sp>
      <p:pic>
        <p:nvPicPr>
          <p:cNvPr id="9" name="Picture 8">
            <a:extLst>
              <a:ext uri="{FF2B5EF4-FFF2-40B4-BE49-F238E27FC236}">
                <a16:creationId xmlns:a16="http://schemas.microsoft.com/office/drawing/2014/main" id="{FF07266E-75F4-4B5F-9583-FB4743411E59}"/>
              </a:ext>
            </a:extLst>
          </p:cNvPr>
          <p:cNvPicPr>
            <a:picLocks noChangeAspect="1"/>
          </p:cNvPicPr>
          <p:nvPr/>
        </p:nvPicPr>
        <p:blipFill rotWithShape="1">
          <a:blip r:embed="rId3"/>
          <a:srcRect b="19076"/>
          <a:stretch/>
        </p:blipFill>
        <p:spPr>
          <a:xfrm>
            <a:off x="2547937" y="1109366"/>
            <a:ext cx="6534150" cy="2667773"/>
          </a:xfrm>
          <a:prstGeom prst="rect">
            <a:avLst/>
          </a:prstGeom>
        </p:spPr>
      </p:pic>
    </p:spTree>
    <p:extLst>
      <p:ext uri="{BB962C8B-B14F-4D97-AF65-F5344CB8AC3E}">
        <p14:creationId xmlns:p14="http://schemas.microsoft.com/office/powerpoint/2010/main" val="11529323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28D8E4-0590-4C65-92B3-0889E5D13C5A}"/>
              </a:ext>
            </a:extLst>
          </p:cNvPr>
          <p:cNvSpPr txBox="1"/>
          <p:nvPr/>
        </p:nvSpPr>
        <p:spPr>
          <a:xfrm>
            <a:off x="3705225" y="6500350"/>
            <a:ext cx="478155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6.28:Student details belonging to same class</a:t>
            </a:r>
            <a:endParaRPr lang="en-IN"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6E50CE9-FF74-4C5E-AD87-0CFE246B1E10}"/>
              </a:ext>
            </a:extLst>
          </p:cNvPr>
          <p:cNvSpPr txBox="1"/>
          <p:nvPr/>
        </p:nvSpPr>
        <p:spPr>
          <a:xfrm>
            <a:off x="11330609" y="6142383"/>
            <a:ext cx="1003852" cy="369332"/>
          </a:xfrm>
          <a:prstGeom prst="rect">
            <a:avLst/>
          </a:prstGeom>
          <a:noFill/>
        </p:spPr>
        <p:txBody>
          <a:bodyPr wrap="square" rtlCol="0">
            <a:spAutoFit/>
          </a:bodyPr>
          <a:lstStyle/>
          <a:p>
            <a:r>
              <a:rPr lang="en-US" dirty="0"/>
              <a:t>33</a:t>
            </a:r>
            <a:endParaRPr lang="en-IN" dirty="0"/>
          </a:p>
        </p:txBody>
      </p:sp>
      <p:sp>
        <p:nvSpPr>
          <p:cNvPr id="5" name="TextBox 4"/>
          <p:cNvSpPr txBox="1"/>
          <p:nvPr/>
        </p:nvSpPr>
        <p:spPr>
          <a:xfrm>
            <a:off x="1985554" y="600891"/>
            <a:ext cx="1828800" cy="369332"/>
          </a:xfrm>
          <a:prstGeom prst="rect">
            <a:avLst/>
          </a:prstGeom>
          <a:noFill/>
        </p:spPr>
        <p:txBody>
          <a:bodyPr wrap="square" rtlCol="0">
            <a:spAutoFit/>
          </a:bodyPr>
          <a:lstStyle/>
          <a:p>
            <a:r>
              <a:rPr lang="en-US" dirty="0"/>
              <a:t>Continuation…..</a:t>
            </a:r>
            <a:endParaRPr lang="en-IN" dirty="0"/>
          </a:p>
        </p:txBody>
      </p:sp>
      <p:pic>
        <p:nvPicPr>
          <p:cNvPr id="6" name="Picture 5">
            <a:extLst>
              <a:ext uri="{FF2B5EF4-FFF2-40B4-BE49-F238E27FC236}">
                <a16:creationId xmlns:a16="http://schemas.microsoft.com/office/drawing/2014/main" id="{D17659B4-6BB2-443F-AAF0-5A0C9A16EE60}"/>
              </a:ext>
            </a:extLst>
          </p:cNvPr>
          <p:cNvPicPr>
            <a:picLocks noChangeAspect="1"/>
          </p:cNvPicPr>
          <p:nvPr/>
        </p:nvPicPr>
        <p:blipFill rotWithShape="1">
          <a:blip r:embed="rId2"/>
          <a:srcRect b="32089"/>
          <a:stretch/>
        </p:blipFill>
        <p:spPr>
          <a:xfrm>
            <a:off x="1457325" y="324246"/>
            <a:ext cx="9105900" cy="2590800"/>
          </a:xfrm>
          <a:prstGeom prst="rect">
            <a:avLst/>
          </a:prstGeom>
        </p:spPr>
      </p:pic>
      <p:pic>
        <p:nvPicPr>
          <p:cNvPr id="7" name="Picture 6">
            <a:extLst>
              <a:ext uri="{FF2B5EF4-FFF2-40B4-BE49-F238E27FC236}">
                <a16:creationId xmlns:a16="http://schemas.microsoft.com/office/drawing/2014/main" id="{2332C5CB-3989-4997-8885-FC22B9CC3C4E}"/>
              </a:ext>
            </a:extLst>
          </p:cNvPr>
          <p:cNvPicPr>
            <a:picLocks noChangeAspect="1"/>
          </p:cNvPicPr>
          <p:nvPr/>
        </p:nvPicPr>
        <p:blipFill rotWithShape="1">
          <a:blip r:embed="rId3"/>
          <a:srcRect r="48207" b="11205"/>
          <a:stretch/>
        </p:blipFill>
        <p:spPr>
          <a:xfrm>
            <a:off x="2729534" y="3246547"/>
            <a:ext cx="5623891" cy="3265168"/>
          </a:xfrm>
          <a:prstGeom prst="rect">
            <a:avLst/>
          </a:prstGeom>
        </p:spPr>
      </p:pic>
      <p:sp>
        <p:nvSpPr>
          <p:cNvPr id="9" name="TextBox 8">
            <a:extLst>
              <a:ext uri="{FF2B5EF4-FFF2-40B4-BE49-F238E27FC236}">
                <a16:creationId xmlns:a16="http://schemas.microsoft.com/office/drawing/2014/main" id="{40D42DEC-C6EA-4E99-937C-6B2F3E01194F}"/>
              </a:ext>
            </a:extLst>
          </p:cNvPr>
          <p:cNvSpPr txBox="1"/>
          <p:nvPr/>
        </p:nvSpPr>
        <p:spPr>
          <a:xfrm>
            <a:off x="3567734" y="2915046"/>
            <a:ext cx="4886325"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6.27:Viewing student details</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04597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566C9B-2BE7-4873-89E3-46871DD1CD0D}"/>
              </a:ext>
            </a:extLst>
          </p:cNvPr>
          <p:cNvSpPr txBox="1"/>
          <p:nvPr/>
        </p:nvSpPr>
        <p:spPr>
          <a:xfrm>
            <a:off x="828675" y="571500"/>
            <a:ext cx="58674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TEACHER: Update Student Attendance</a:t>
            </a:r>
            <a:endParaRPr lang="en-IN"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732F58A-0FA8-4480-992F-5DFDD24717F0}"/>
              </a:ext>
            </a:extLst>
          </p:cNvPr>
          <p:cNvPicPr>
            <a:picLocks noChangeAspect="1"/>
          </p:cNvPicPr>
          <p:nvPr/>
        </p:nvPicPr>
        <p:blipFill>
          <a:blip r:embed="rId2"/>
          <a:stretch>
            <a:fillRect/>
          </a:stretch>
        </p:blipFill>
        <p:spPr>
          <a:xfrm>
            <a:off x="2746085" y="1263599"/>
            <a:ext cx="5645440" cy="1968601"/>
          </a:xfrm>
          <a:prstGeom prst="rect">
            <a:avLst/>
          </a:prstGeom>
        </p:spPr>
      </p:pic>
      <p:pic>
        <p:nvPicPr>
          <p:cNvPr id="11" name="Picture 10">
            <a:extLst>
              <a:ext uri="{FF2B5EF4-FFF2-40B4-BE49-F238E27FC236}">
                <a16:creationId xmlns:a16="http://schemas.microsoft.com/office/drawing/2014/main" id="{8EA9044C-57BC-4184-8FF2-0D837F62C1DC}"/>
              </a:ext>
            </a:extLst>
          </p:cNvPr>
          <p:cNvPicPr>
            <a:picLocks noChangeAspect="1"/>
          </p:cNvPicPr>
          <p:nvPr/>
        </p:nvPicPr>
        <p:blipFill>
          <a:blip r:embed="rId3"/>
          <a:stretch>
            <a:fillRect/>
          </a:stretch>
        </p:blipFill>
        <p:spPr>
          <a:xfrm>
            <a:off x="1126878" y="3898849"/>
            <a:ext cx="9595343" cy="1974951"/>
          </a:xfrm>
          <a:prstGeom prst="rect">
            <a:avLst/>
          </a:prstGeom>
        </p:spPr>
      </p:pic>
      <p:sp>
        <p:nvSpPr>
          <p:cNvPr id="2" name="TextBox 1">
            <a:extLst>
              <a:ext uri="{FF2B5EF4-FFF2-40B4-BE49-F238E27FC236}">
                <a16:creationId xmlns:a16="http://schemas.microsoft.com/office/drawing/2014/main" id="{03C63B66-C8E2-4E62-83F8-3A925B7E009E}"/>
              </a:ext>
            </a:extLst>
          </p:cNvPr>
          <p:cNvSpPr txBox="1"/>
          <p:nvPr/>
        </p:nvSpPr>
        <p:spPr>
          <a:xfrm>
            <a:off x="3929061" y="3288525"/>
            <a:ext cx="399097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6.29:Updating attendance</a:t>
            </a:r>
            <a:endParaRPr lang="en-IN" sz="1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E6FCA27-55BB-449F-9D1D-64DDE88D5416}"/>
              </a:ext>
            </a:extLst>
          </p:cNvPr>
          <p:cNvSpPr txBox="1"/>
          <p:nvPr/>
        </p:nvSpPr>
        <p:spPr>
          <a:xfrm>
            <a:off x="3929061" y="5959384"/>
            <a:ext cx="414337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6.30:Entering attendance</a:t>
            </a:r>
            <a:endParaRPr lang="en-IN"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2737536-734F-459D-BB48-083928011AAE}"/>
              </a:ext>
            </a:extLst>
          </p:cNvPr>
          <p:cNvSpPr txBox="1"/>
          <p:nvPr/>
        </p:nvSpPr>
        <p:spPr>
          <a:xfrm>
            <a:off x="11380304" y="6048375"/>
            <a:ext cx="811696" cy="369332"/>
          </a:xfrm>
          <a:prstGeom prst="rect">
            <a:avLst/>
          </a:prstGeom>
          <a:noFill/>
        </p:spPr>
        <p:txBody>
          <a:bodyPr wrap="square" rtlCol="0">
            <a:spAutoFit/>
          </a:bodyPr>
          <a:lstStyle/>
          <a:p>
            <a:r>
              <a:rPr lang="en-US" dirty="0"/>
              <a:t>34</a:t>
            </a:r>
            <a:endParaRPr lang="en-IN" dirty="0"/>
          </a:p>
        </p:txBody>
      </p:sp>
    </p:spTree>
    <p:extLst>
      <p:ext uri="{BB962C8B-B14F-4D97-AF65-F5344CB8AC3E}">
        <p14:creationId xmlns:p14="http://schemas.microsoft.com/office/powerpoint/2010/main" val="7428646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1D9E83-2768-4464-BBBA-911FB59F6517}"/>
              </a:ext>
            </a:extLst>
          </p:cNvPr>
          <p:cNvSpPr txBox="1"/>
          <p:nvPr/>
        </p:nvSpPr>
        <p:spPr>
          <a:xfrm>
            <a:off x="723900" y="609600"/>
            <a:ext cx="497205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TEACHER: Update Student Marks</a:t>
            </a:r>
            <a:endParaRPr lang="en-IN" sz="24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0AE4A20-DB9D-4546-AECC-2E49094EEC4E}"/>
              </a:ext>
            </a:extLst>
          </p:cNvPr>
          <p:cNvPicPr>
            <a:picLocks noChangeAspect="1"/>
          </p:cNvPicPr>
          <p:nvPr/>
        </p:nvPicPr>
        <p:blipFill>
          <a:blip r:embed="rId2"/>
          <a:stretch>
            <a:fillRect/>
          </a:stretch>
        </p:blipFill>
        <p:spPr>
          <a:xfrm>
            <a:off x="2873222" y="1339806"/>
            <a:ext cx="5950256" cy="1701887"/>
          </a:xfrm>
          <a:prstGeom prst="rect">
            <a:avLst/>
          </a:prstGeom>
        </p:spPr>
      </p:pic>
      <p:pic>
        <p:nvPicPr>
          <p:cNvPr id="8" name="Picture 7">
            <a:extLst>
              <a:ext uri="{FF2B5EF4-FFF2-40B4-BE49-F238E27FC236}">
                <a16:creationId xmlns:a16="http://schemas.microsoft.com/office/drawing/2014/main" id="{1ADEE5D6-93FF-4E9C-B169-9DE1AD1BB503}"/>
              </a:ext>
            </a:extLst>
          </p:cNvPr>
          <p:cNvPicPr>
            <a:picLocks noChangeAspect="1"/>
          </p:cNvPicPr>
          <p:nvPr/>
        </p:nvPicPr>
        <p:blipFill>
          <a:blip r:embed="rId3"/>
          <a:stretch>
            <a:fillRect/>
          </a:stretch>
        </p:blipFill>
        <p:spPr>
          <a:xfrm>
            <a:off x="1511070" y="3686119"/>
            <a:ext cx="8960310" cy="2152761"/>
          </a:xfrm>
          <a:prstGeom prst="rect">
            <a:avLst/>
          </a:prstGeom>
        </p:spPr>
      </p:pic>
      <p:sp>
        <p:nvSpPr>
          <p:cNvPr id="4" name="TextBox 3">
            <a:extLst>
              <a:ext uri="{FF2B5EF4-FFF2-40B4-BE49-F238E27FC236}">
                <a16:creationId xmlns:a16="http://schemas.microsoft.com/office/drawing/2014/main" id="{AD9C9018-471F-4EB6-843C-EEB89029297A}"/>
              </a:ext>
            </a:extLst>
          </p:cNvPr>
          <p:cNvSpPr txBox="1"/>
          <p:nvPr/>
        </p:nvSpPr>
        <p:spPr>
          <a:xfrm>
            <a:off x="4081462" y="3171734"/>
            <a:ext cx="295275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6.31:updating marks</a:t>
            </a:r>
            <a:endParaRPr lang="en-IN" sz="1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3101353-BBA4-4F37-9F9F-3753F64A6319}"/>
              </a:ext>
            </a:extLst>
          </p:cNvPr>
          <p:cNvSpPr txBox="1"/>
          <p:nvPr/>
        </p:nvSpPr>
        <p:spPr>
          <a:xfrm>
            <a:off x="4229645" y="5838880"/>
            <a:ext cx="406717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6.32:Entering marks</a:t>
            </a:r>
            <a:endParaRPr lang="en-IN" sz="1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DD0A48A-D565-47F2-9E44-3415AA483F85}"/>
              </a:ext>
            </a:extLst>
          </p:cNvPr>
          <p:cNvSpPr txBox="1"/>
          <p:nvPr/>
        </p:nvSpPr>
        <p:spPr>
          <a:xfrm>
            <a:off x="11420061" y="6115879"/>
            <a:ext cx="983974" cy="369332"/>
          </a:xfrm>
          <a:prstGeom prst="rect">
            <a:avLst/>
          </a:prstGeom>
          <a:noFill/>
        </p:spPr>
        <p:txBody>
          <a:bodyPr wrap="square" rtlCol="0">
            <a:spAutoFit/>
          </a:bodyPr>
          <a:lstStyle/>
          <a:p>
            <a:r>
              <a:rPr lang="en-US" dirty="0"/>
              <a:t>35</a:t>
            </a:r>
            <a:endParaRPr lang="en-IN" dirty="0"/>
          </a:p>
        </p:txBody>
      </p:sp>
    </p:spTree>
    <p:extLst>
      <p:ext uri="{BB962C8B-B14F-4D97-AF65-F5344CB8AC3E}">
        <p14:creationId xmlns:p14="http://schemas.microsoft.com/office/powerpoint/2010/main" val="2595380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3B9553-714E-436E-9752-AF28CC9B5C4A}"/>
              </a:ext>
            </a:extLst>
          </p:cNvPr>
          <p:cNvSpPr txBox="1"/>
          <p:nvPr/>
        </p:nvSpPr>
        <p:spPr>
          <a:xfrm>
            <a:off x="781050" y="495300"/>
            <a:ext cx="661987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TEACHER: Change Password</a:t>
            </a:r>
            <a:endParaRPr lang="en-IN" sz="24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4567C3C-30F2-4108-8DCC-F458146527F4}"/>
              </a:ext>
            </a:extLst>
          </p:cNvPr>
          <p:cNvPicPr>
            <a:picLocks noChangeAspect="1"/>
          </p:cNvPicPr>
          <p:nvPr/>
        </p:nvPicPr>
        <p:blipFill>
          <a:blip r:embed="rId2"/>
          <a:stretch>
            <a:fillRect/>
          </a:stretch>
        </p:blipFill>
        <p:spPr>
          <a:xfrm>
            <a:off x="623757" y="1648714"/>
            <a:ext cx="7455283" cy="3035456"/>
          </a:xfrm>
          <a:prstGeom prst="rect">
            <a:avLst/>
          </a:prstGeom>
        </p:spPr>
      </p:pic>
      <p:pic>
        <p:nvPicPr>
          <p:cNvPr id="8" name="Picture 7">
            <a:extLst>
              <a:ext uri="{FF2B5EF4-FFF2-40B4-BE49-F238E27FC236}">
                <a16:creationId xmlns:a16="http://schemas.microsoft.com/office/drawing/2014/main" id="{AF1ABBE8-71C5-485D-AAA0-ACED38B2A542}"/>
              </a:ext>
            </a:extLst>
          </p:cNvPr>
          <p:cNvPicPr>
            <a:picLocks noChangeAspect="1"/>
          </p:cNvPicPr>
          <p:nvPr/>
        </p:nvPicPr>
        <p:blipFill>
          <a:blip r:embed="rId3"/>
          <a:stretch>
            <a:fillRect/>
          </a:stretch>
        </p:blipFill>
        <p:spPr>
          <a:xfrm>
            <a:off x="8988362" y="2800313"/>
            <a:ext cx="2425825" cy="1447874"/>
          </a:xfrm>
          <a:prstGeom prst="rect">
            <a:avLst/>
          </a:prstGeom>
        </p:spPr>
      </p:pic>
      <p:sp>
        <p:nvSpPr>
          <p:cNvPr id="2" name="TextBox 1">
            <a:extLst>
              <a:ext uri="{FF2B5EF4-FFF2-40B4-BE49-F238E27FC236}">
                <a16:creationId xmlns:a16="http://schemas.microsoft.com/office/drawing/2014/main" id="{58014306-B6A1-49B4-8970-D616CE6F4EA0}"/>
              </a:ext>
            </a:extLst>
          </p:cNvPr>
          <p:cNvSpPr txBox="1"/>
          <p:nvPr/>
        </p:nvSpPr>
        <p:spPr>
          <a:xfrm>
            <a:off x="11414187" y="6092687"/>
            <a:ext cx="910335" cy="369332"/>
          </a:xfrm>
          <a:prstGeom prst="rect">
            <a:avLst/>
          </a:prstGeom>
          <a:noFill/>
        </p:spPr>
        <p:txBody>
          <a:bodyPr wrap="square" rtlCol="0">
            <a:spAutoFit/>
          </a:bodyPr>
          <a:lstStyle/>
          <a:p>
            <a:r>
              <a:rPr lang="en-US" dirty="0"/>
              <a:t>36</a:t>
            </a:r>
            <a:endParaRPr lang="en-IN" dirty="0"/>
          </a:p>
        </p:txBody>
      </p:sp>
      <p:sp>
        <p:nvSpPr>
          <p:cNvPr id="5" name="TextBox 4"/>
          <p:cNvSpPr txBox="1"/>
          <p:nvPr/>
        </p:nvSpPr>
        <p:spPr>
          <a:xfrm>
            <a:off x="2547257" y="4833258"/>
            <a:ext cx="2664823"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6.33:Changing password window</a:t>
            </a:r>
            <a:endParaRPr lang="en-IN" sz="12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9509760" y="4415246"/>
            <a:ext cx="1554480" cy="646331"/>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6.34:Message of successful password change</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34175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5AEF2B-E05D-482B-A7D1-B46622BAD2CA}"/>
              </a:ext>
            </a:extLst>
          </p:cNvPr>
          <p:cNvSpPr txBox="1"/>
          <p:nvPr/>
        </p:nvSpPr>
        <p:spPr>
          <a:xfrm>
            <a:off x="1000125" y="647700"/>
            <a:ext cx="3654371" cy="47570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LOGOUT:</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8C8A796-F7E1-4709-8FCE-AF1AE56CA920}"/>
              </a:ext>
            </a:extLst>
          </p:cNvPr>
          <p:cNvPicPr>
            <a:picLocks noChangeAspect="1"/>
          </p:cNvPicPr>
          <p:nvPr/>
        </p:nvPicPr>
        <p:blipFill>
          <a:blip r:embed="rId2"/>
          <a:stretch>
            <a:fillRect/>
          </a:stretch>
        </p:blipFill>
        <p:spPr>
          <a:xfrm>
            <a:off x="4654496" y="2866988"/>
            <a:ext cx="2101958" cy="1428823"/>
          </a:xfrm>
          <a:prstGeom prst="rect">
            <a:avLst/>
          </a:prstGeom>
        </p:spPr>
      </p:pic>
      <p:sp>
        <p:nvSpPr>
          <p:cNvPr id="2" name="TextBox 1">
            <a:extLst>
              <a:ext uri="{FF2B5EF4-FFF2-40B4-BE49-F238E27FC236}">
                <a16:creationId xmlns:a16="http://schemas.microsoft.com/office/drawing/2014/main" id="{85366572-DFDC-4F75-AE03-E559B745EADD}"/>
              </a:ext>
            </a:extLst>
          </p:cNvPr>
          <p:cNvSpPr txBox="1"/>
          <p:nvPr/>
        </p:nvSpPr>
        <p:spPr>
          <a:xfrm>
            <a:off x="4743450" y="4667250"/>
            <a:ext cx="2101958" cy="461665"/>
          </a:xfrm>
          <a:prstGeom prst="rect">
            <a:avLst/>
          </a:prstGeom>
          <a:noFill/>
        </p:spPr>
        <p:txBody>
          <a:bodyPr wrap="square" rtlCol="0">
            <a:spAutoFit/>
          </a:bodyPr>
          <a:lstStyle/>
          <a:p>
            <a:r>
              <a:rPr lang="en-US" sz="1200">
                <a:latin typeface="Times New Roman" panose="02020603050405020304" pitchFamily="18" charset="0"/>
                <a:cs typeface="Times New Roman" panose="02020603050405020304" pitchFamily="18" charset="0"/>
              </a:rPr>
              <a:t>Fig 6.35:</a:t>
            </a:r>
            <a:r>
              <a:rPr lang="en-US" sz="1200" dirty="0">
                <a:latin typeface="Times New Roman" panose="02020603050405020304" pitchFamily="18" charset="0"/>
                <a:cs typeface="Times New Roman" panose="02020603050405020304" pitchFamily="18" charset="0"/>
              </a:rPr>
              <a:t>Logout confirmation message for all users</a:t>
            </a:r>
            <a:endParaRPr lang="en-IN"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24D0C48-8D83-45D1-98BC-708BA8771B25}"/>
              </a:ext>
            </a:extLst>
          </p:cNvPr>
          <p:cNvSpPr txBox="1"/>
          <p:nvPr/>
        </p:nvSpPr>
        <p:spPr>
          <a:xfrm>
            <a:off x="11340548" y="6152322"/>
            <a:ext cx="1212574" cy="369332"/>
          </a:xfrm>
          <a:prstGeom prst="rect">
            <a:avLst/>
          </a:prstGeom>
          <a:noFill/>
        </p:spPr>
        <p:txBody>
          <a:bodyPr wrap="square" rtlCol="0">
            <a:spAutoFit/>
          </a:bodyPr>
          <a:lstStyle/>
          <a:p>
            <a:r>
              <a:rPr lang="en-US" dirty="0"/>
              <a:t>37</a:t>
            </a:r>
            <a:endParaRPr lang="en-IN" dirty="0"/>
          </a:p>
        </p:txBody>
      </p:sp>
    </p:spTree>
    <p:extLst>
      <p:ext uri="{BB962C8B-B14F-4D97-AF65-F5344CB8AC3E}">
        <p14:creationId xmlns:p14="http://schemas.microsoft.com/office/powerpoint/2010/main" val="35695479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CF2583-1C18-409B-B134-3BD9B2D8B3B8}"/>
              </a:ext>
            </a:extLst>
          </p:cNvPr>
          <p:cNvSpPr txBox="1"/>
          <p:nvPr/>
        </p:nvSpPr>
        <p:spPr>
          <a:xfrm>
            <a:off x="800736" y="402986"/>
            <a:ext cx="4581525" cy="584775"/>
          </a:xfrm>
          <a:prstGeom prst="rect">
            <a:avLst/>
          </a:prstGeom>
          <a:noFill/>
        </p:spPr>
        <p:txBody>
          <a:bodyPr wrap="square" rtlCol="0">
            <a:spAutoFit/>
          </a:bodyPr>
          <a:lstStyle/>
          <a:p>
            <a:r>
              <a:rPr lang="en-US" sz="3200" dirty="0">
                <a:solidFill>
                  <a:schemeClr val="accent2">
                    <a:lumMod val="75000"/>
                  </a:schemeClr>
                </a:solidFill>
                <a:latin typeface="Times New Roman" panose="02020603050405020304" pitchFamily="18" charset="0"/>
                <a:cs typeface="Times New Roman" panose="02020603050405020304" pitchFamily="18" charset="0"/>
              </a:rPr>
              <a:t>CONCLUSION</a:t>
            </a:r>
            <a:endParaRPr lang="en-IN" sz="32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593C791-7B95-4718-8DEC-B94632240578}"/>
              </a:ext>
            </a:extLst>
          </p:cNvPr>
          <p:cNvSpPr txBox="1"/>
          <p:nvPr/>
        </p:nvSpPr>
        <p:spPr>
          <a:xfrm>
            <a:off x="800736" y="1228397"/>
            <a:ext cx="10086975" cy="4154984"/>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In recent years, with the pace of technological development, people have become more and more demanding in terms of quality of life, and the schools managers in recent years look to improve a performance in their schools to get the highest rate of knowledge and experience in their student. </a:t>
            </a:r>
          </a:p>
          <a:p>
            <a:pPr marL="342900"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a:t>
            </a:r>
            <a:r>
              <a:rPr lang="en-US" sz="2200" b="0" i="0" dirty="0">
                <a:effectLst/>
                <a:latin typeface="Times New Roman" panose="02020603050405020304" pitchFamily="18" charset="0"/>
                <a:cs typeface="Times New Roman" panose="02020603050405020304" pitchFamily="18" charset="0"/>
              </a:rPr>
              <a:t>he school management system is bringing a great difference in the lives of students, teachers, parents, and the admin. Good management offers better productivity and hence more progress towards development . It helps the school to achieve the target, reduce work, increase efficiency, eliminating error, and monitoring progress.</a:t>
            </a:r>
            <a:endParaRPr lang="en-IN" sz="2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69A496B-F5FE-4362-B21F-B07B04C76EB7}"/>
              </a:ext>
            </a:extLst>
          </p:cNvPr>
          <p:cNvSpPr txBox="1"/>
          <p:nvPr/>
        </p:nvSpPr>
        <p:spPr>
          <a:xfrm>
            <a:off x="11340548" y="6132443"/>
            <a:ext cx="851452" cy="369332"/>
          </a:xfrm>
          <a:prstGeom prst="rect">
            <a:avLst/>
          </a:prstGeom>
          <a:noFill/>
        </p:spPr>
        <p:txBody>
          <a:bodyPr wrap="square" rtlCol="0">
            <a:spAutoFit/>
          </a:bodyPr>
          <a:lstStyle/>
          <a:p>
            <a:r>
              <a:rPr lang="en-US" dirty="0"/>
              <a:t>38</a:t>
            </a:r>
            <a:endParaRPr lang="en-IN" dirty="0"/>
          </a:p>
        </p:txBody>
      </p:sp>
    </p:spTree>
    <p:extLst>
      <p:ext uri="{BB962C8B-B14F-4D97-AF65-F5344CB8AC3E}">
        <p14:creationId xmlns:p14="http://schemas.microsoft.com/office/powerpoint/2010/main" val="29507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142FC1-A936-4473-9E1D-D8BD6DF50C2C}"/>
              </a:ext>
            </a:extLst>
          </p:cNvPr>
          <p:cNvSpPr txBox="1"/>
          <p:nvPr/>
        </p:nvSpPr>
        <p:spPr>
          <a:xfrm>
            <a:off x="819150" y="556435"/>
            <a:ext cx="4530803" cy="584775"/>
          </a:xfrm>
          <a:prstGeom prst="rect">
            <a:avLst/>
          </a:prstGeom>
          <a:noFill/>
        </p:spPr>
        <p:txBody>
          <a:bodyPr wrap="square" rtlCol="0">
            <a:spAutoFit/>
          </a:bodyPr>
          <a:lstStyle/>
          <a:p>
            <a:r>
              <a:rPr lang="en-US" sz="3200" dirty="0">
                <a:solidFill>
                  <a:schemeClr val="accent2">
                    <a:lumMod val="75000"/>
                  </a:schemeClr>
                </a:solidFill>
                <a:latin typeface="Times New Roman" panose="02020603050405020304" pitchFamily="18" charset="0"/>
                <a:cs typeface="Times New Roman" panose="02020603050405020304" pitchFamily="18" charset="0"/>
              </a:rPr>
              <a:t>INTRODUCTION</a:t>
            </a:r>
            <a:endParaRPr lang="en-IN" sz="32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B2E0382-AA50-4509-8396-12978678D362}"/>
              </a:ext>
            </a:extLst>
          </p:cNvPr>
          <p:cNvSpPr txBox="1"/>
          <p:nvPr/>
        </p:nvSpPr>
        <p:spPr>
          <a:xfrm>
            <a:off x="819150" y="1658559"/>
            <a:ext cx="10791825" cy="4154984"/>
          </a:xfrm>
          <a:prstGeom prst="rect">
            <a:avLst/>
          </a:prstGeom>
          <a:noFill/>
        </p:spPr>
        <p:txBody>
          <a:bodyPr wrap="square">
            <a:spAutoFit/>
          </a:bodyPr>
          <a:lstStyle/>
          <a:p>
            <a:pPr marL="342900"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E-School is a complete school information management solution. Today's schools need to manage more information than ever before. </a:t>
            </a:r>
          </a:p>
          <a:p>
            <a:pPr marL="342900"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E-School automates various activities of school and optimizes the use of premium resources. Concerned authorities can now easily and seamlessly use the system to access student details, otherwise a time consuming and tedious task. </a:t>
            </a:r>
          </a:p>
          <a:p>
            <a:pPr marL="342900"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School Management Software offers a strong backbone to the education system. It integrates information from various areas and </a:t>
            </a:r>
            <a:r>
              <a:rPr lang="en-US" sz="2200" b="0" i="0" dirty="0">
                <a:effectLst/>
                <a:latin typeface="Times New Roman" panose="02020603050405020304" pitchFamily="18" charset="0"/>
                <a:cs typeface="Times New Roman" panose="02020603050405020304" pitchFamily="18" charset="0"/>
              </a:rPr>
              <a:t>brings them under one roof. This reduces the hassle involved in performing the task.</a:t>
            </a:r>
            <a:r>
              <a:rPr lang="en-US" sz="2200" dirty="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D5B48D2-57F5-443E-AB37-3A4D319468AB}"/>
              </a:ext>
            </a:extLst>
          </p:cNvPr>
          <p:cNvSpPr txBox="1"/>
          <p:nvPr/>
        </p:nvSpPr>
        <p:spPr>
          <a:xfrm>
            <a:off x="11390243" y="6192078"/>
            <a:ext cx="506896" cy="369332"/>
          </a:xfrm>
          <a:prstGeom prst="rect">
            <a:avLst/>
          </a:prstGeom>
          <a:noFill/>
        </p:spPr>
        <p:txBody>
          <a:bodyPr wrap="square" rtlCol="0">
            <a:spAutoFit/>
          </a:bodyPr>
          <a:lstStyle/>
          <a:p>
            <a:r>
              <a:rPr lang="en-US" dirty="0">
                <a:solidFill>
                  <a:schemeClr val="tx1">
                    <a:lumMod val="65000"/>
                    <a:lumOff val="35000"/>
                  </a:schemeClr>
                </a:solidFill>
              </a:rPr>
              <a:t>4</a:t>
            </a:r>
            <a:endParaRPr lang="en-IN" dirty="0">
              <a:solidFill>
                <a:schemeClr val="tx1">
                  <a:lumMod val="65000"/>
                  <a:lumOff val="35000"/>
                </a:schemeClr>
              </a:solidFill>
            </a:endParaRPr>
          </a:p>
        </p:txBody>
      </p:sp>
    </p:spTree>
    <p:extLst>
      <p:ext uri="{BB962C8B-B14F-4D97-AF65-F5344CB8AC3E}">
        <p14:creationId xmlns:p14="http://schemas.microsoft.com/office/powerpoint/2010/main" val="35745971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287182-1649-4AA3-87FF-3DED3BF09E1B}"/>
              </a:ext>
            </a:extLst>
          </p:cNvPr>
          <p:cNvSpPr txBox="1"/>
          <p:nvPr/>
        </p:nvSpPr>
        <p:spPr>
          <a:xfrm>
            <a:off x="743866" y="509121"/>
            <a:ext cx="4754880" cy="584775"/>
          </a:xfrm>
          <a:prstGeom prst="rect">
            <a:avLst/>
          </a:prstGeom>
          <a:noFill/>
        </p:spPr>
        <p:txBody>
          <a:bodyPr wrap="square" rtlCol="0">
            <a:spAutoFit/>
          </a:bodyPr>
          <a:lstStyle/>
          <a:p>
            <a:r>
              <a:rPr lang="en-US" sz="3200" dirty="0">
                <a:solidFill>
                  <a:schemeClr val="accent2">
                    <a:lumMod val="75000"/>
                  </a:schemeClr>
                </a:solidFill>
                <a:latin typeface="Times New Roman" panose="02020603050405020304" pitchFamily="18" charset="0"/>
                <a:cs typeface="Times New Roman" panose="02020603050405020304" pitchFamily="18" charset="0"/>
              </a:rPr>
              <a:t>FUTURE SCOPE</a:t>
            </a:r>
            <a:endParaRPr lang="en-IN" sz="32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7AC4635-52B6-4E9C-A125-6C4DFF74CA11}"/>
              </a:ext>
            </a:extLst>
          </p:cNvPr>
          <p:cNvSpPr txBox="1"/>
          <p:nvPr/>
        </p:nvSpPr>
        <p:spPr>
          <a:xfrm>
            <a:off x="743866" y="1388631"/>
            <a:ext cx="9914708" cy="3586366"/>
          </a:xfrm>
          <a:prstGeom prst="rect">
            <a:avLst/>
          </a:prstGeom>
          <a:noFill/>
        </p:spPr>
        <p:txBody>
          <a:bodyPr wrap="square" rtlCol="0">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Some ideas and features can be considered as a future work for this project. These features can be summarized in the following points: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Student – Enable student take exams Online , Enable the student take an online certification courses.</a:t>
            </a:r>
          </a:p>
          <a:p>
            <a:pPr marL="457200" indent="-4572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Teacher – Enable teacher to add notes for the respective subject.</a:t>
            </a:r>
          </a:p>
          <a:p>
            <a:pPr marL="457200" indent="-4572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Parent -   Let parent concatenation with other parents , Let parent pay fee online</a:t>
            </a:r>
          </a:p>
        </p:txBody>
      </p:sp>
      <p:sp>
        <p:nvSpPr>
          <p:cNvPr id="2" name="TextBox 1">
            <a:extLst>
              <a:ext uri="{FF2B5EF4-FFF2-40B4-BE49-F238E27FC236}">
                <a16:creationId xmlns:a16="http://schemas.microsoft.com/office/drawing/2014/main" id="{3AAD5A19-251D-4AEB-8EEA-AD8E64BE980A}"/>
              </a:ext>
            </a:extLst>
          </p:cNvPr>
          <p:cNvSpPr txBox="1"/>
          <p:nvPr/>
        </p:nvSpPr>
        <p:spPr>
          <a:xfrm>
            <a:off x="11340548" y="6132443"/>
            <a:ext cx="1103243" cy="369332"/>
          </a:xfrm>
          <a:prstGeom prst="rect">
            <a:avLst/>
          </a:prstGeom>
          <a:noFill/>
        </p:spPr>
        <p:txBody>
          <a:bodyPr wrap="square" rtlCol="0">
            <a:spAutoFit/>
          </a:bodyPr>
          <a:lstStyle/>
          <a:p>
            <a:r>
              <a:rPr lang="en-US" dirty="0"/>
              <a:t>39</a:t>
            </a:r>
            <a:endParaRPr lang="en-IN" dirty="0"/>
          </a:p>
        </p:txBody>
      </p:sp>
    </p:spTree>
    <p:extLst>
      <p:ext uri="{BB962C8B-B14F-4D97-AF65-F5344CB8AC3E}">
        <p14:creationId xmlns:p14="http://schemas.microsoft.com/office/powerpoint/2010/main" val="19434508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333ED8-4DDA-4A08-8A80-EC1A6A65E0C7}"/>
              </a:ext>
            </a:extLst>
          </p:cNvPr>
          <p:cNvSpPr txBox="1"/>
          <p:nvPr/>
        </p:nvSpPr>
        <p:spPr>
          <a:xfrm>
            <a:off x="673376" y="482866"/>
            <a:ext cx="6097656"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solidFill>
                  <a:srgbClr val="ED7D31">
                    <a:lumMod val="75000"/>
                  </a:srgbClr>
                </a:solidFill>
                <a:latin typeface="Times New Roman" panose="02020603050405020304" pitchFamily="18" charset="0"/>
                <a:cs typeface="Times New Roman" panose="02020603050405020304" pitchFamily="18" charset="0"/>
              </a:rPr>
              <a:t>REFERENCES</a:t>
            </a:r>
            <a:endParaRPr kumimoji="0" lang="en-IN" sz="3200" b="0" i="0" u="none" strike="noStrike" kern="1200" cap="none" spc="0" normalizeH="0" baseline="0" noProof="0" dirty="0">
              <a:ln>
                <a:noFill/>
              </a:ln>
              <a:solidFill>
                <a:srgbClr val="ED7D31">
                  <a:lumMod val="75000"/>
                </a:srgbClr>
              </a:solidFill>
              <a:effectLst/>
              <a:uLnTx/>
              <a:uFillTx/>
              <a:latin typeface="Times New Roman" panose="02020603050405020304" pitchFamily="18" charset="0"/>
              <a:ea typeface="+mn-ea"/>
              <a:cs typeface="Times New Roman" panose="02020603050405020304" pitchFamily="18" charset="0"/>
            </a:endParaRPr>
          </a:p>
        </p:txBody>
      </p:sp>
      <p:sp>
        <p:nvSpPr>
          <p:cNvPr id="6" name="TextBox 5">
            <a:extLst>
              <a:ext uri="{FF2B5EF4-FFF2-40B4-BE49-F238E27FC236}">
                <a16:creationId xmlns:a16="http://schemas.microsoft.com/office/drawing/2014/main" id="{9EE4ACEF-0424-44C4-A19A-A206CFEA6A3C}"/>
              </a:ext>
            </a:extLst>
          </p:cNvPr>
          <p:cNvSpPr txBox="1"/>
          <p:nvPr/>
        </p:nvSpPr>
        <p:spPr>
          <a:xfrm>
            <a:off x="815009" y="1441174"/>
            <a:ext cx="9809921" cy="3078535"/>
          </a:xfrm>
          <a:prstGeom prst="rect">
            <a:avLst/>
          </a:prstGeom>
          <a:noFill/>
        </p:spPr>
        <p:txBody>
          <a:bodyPr wrap="square" rtlCol="0">
            <a:spAutoFit/>
          </a:bodyPr>
          <a:lstStyle/>
          <a:p>
            <a:pPr marL="342900" indent="-342900">
              <a:lnSpc>
                <a:spcPct val="150000"/>
              </a:lnSpc>
              <a:buAutoNum type="arabicPeriod"/>
            </a:pPr>
            <a:r>
              <a:rPr lang="en-US" sz="2200" dirty="0">
                <a:latin typeface="Times New Roman" panose="02020603050405020304" pitchFamily="18" charset="0"/>
                <a:cs typeface="Times New Roman" panose="02020603050405020304" pitchFamily="18" charset="0"/>
                <a:hlinkClick r:id="rId2"/>
              </a:rPr>
              <a:t>http://dspace.up.edu.ps/jspui/bitstream/123456789/209/1/School%20Management%20System.pdf</a:t>
            </a:r>
            <a:endParaRPr lang="en-US" sz="22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IN" sz="2200" dirty="0">
                <a:latin typeface="Times New Roman" panose="02020603050405020304" pitchFamily="18" charset="0"/>
                <a:cs typeface="Times New Roman" panose="02020603050405020304" pitchFamily="18" charset="0"/>
                <a:hlinkClick r:id="rId3"/>
              </a:rPr>
              <a:t>https://www.techprofree.com/school-management-system-project-in-python/</a:t>
            </a:r>
            <a:endParaRPr lang="en-US" sz="22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IN" sz="2200" dirty="0">
                <a:latin typeface="Times New Roman" panose="02020603050405020304" pitchFamily="18" charset="0"/>
                <a:cs typeface="Times New Roman" panose="02020603050405020304" pitchFamily="18" charset="0"/>
                <a:hlinkClick r:id="rId4"/>
              </a:rPr>
              <a:t>https://www.sourcecodester.com/python/14520/school-management-system-project-python.html</a:t>
            </a:r>
            <a:endParaRPr lang="en-US" sz="22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IN" sz="2200" dirty="0">
                <a:latin typeface="Times New Roman" panose="02020603050405020304" pitchFamily="18" charset="0"/>
                <a:cs typeface="Times New Roman" panose="02020603050405020304" pitchFamily="18" charset="0"/>
                <a:hlinkClick r:id="rId5"/>
              </a:rPr>
              <a:t>https://core.ac.uk/download/pdf/84656452.pdf</a:t>
            </a:r>
            <a:endParaRPr lang="en-IN" sz="2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F2B06EE-4EB9-4A2F-A51F-CBB6F6806CC8}"/>
              </a:ext>
            </a:extLst>
          </p:cNvPr>
          <p:cNvSpPr txBox="1"/>
          <p:nvPr/>
        </p:nvSpPr>
        <p:spPr>
          <a:xfrm>
            <a:off x="11340548" y="6162261"/>
            <a:ext cx="1252330" cy="369332"/>
          </a:xfrm>
          <a:prstGeom prst="rect">
            <a:avLst/>
          </a:prstGeom>
          <a:noFill/>
        </p:spPr>
        <p:txBody>
          <a:bodyPr wrap="square" rtlCol="0">
            <a:spAutoFit/>
          </a:bodyPr>
          <a:lstStyle/>
          <a:p>
            <a:r>
              <a:rPr lang="en-US" dirty="0"/>
              <a:t>40</a:t>
            </a:r>
            <a:endParaRPr lang="en-IN" dirty="0"/>
          </a:p>
        </p:txBody>
      </p:sp>
    </p:spTree>
    <p:extLst>
      <p:ext uri="{BB962C8B-B14F-4D97-AF65-F5344CB8AC3E}">
        <p14:creationId xmlns:p14="http://schemas.microsoft.com/office/powerpoint/2010/main" val="15731755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7B8654-68AF-4B2C-A4B5-C1EA3F27995A}"/>
              </a:ext>
            </a:extLst>
          </p:cNvPr>
          <p:cNvSpPr txBox="1"/>
          <p:nvPr/>
        </p:nvSpPr>
        <p:spPr>
          <a:xfrm>
            <a:off x="3476846" y="2647507"/>
            <a:ext cx="9112103" cy="1200329"/>
          </a:xfrm>
          <a:prstGeom prst="rect">
            <a:avLst/>
          </a:prstGeom>
          <a:noFill/>
        </p:spPr>
        <p:txBody>
          <a:bodyPr wrap="square" rtlCol="0">
            <a:spAutoFit/>
          </a:bodyPr>
          <a:lstStyle/>
          <a:p>
            <a:r>
              <a:rPr lang="en-US" sz="7200" dirty="0">
                <a:solidFill>
                  <a:schemeClr val="accent2">
                    <a:lumMod val="75000"/>
                  </a:schemeClr>
                </a:solidFill>
                <a:latin typeface="Times New Roman" panose="02020603050405020304" pitchFamily="18" charset="0"/>
                <a:cs typeface="Times New Roman" panose="02020603050405020304" pitchFamily="18" charset="0"/>
              </a:rPr>
              <a:t>THANK YOU</a:t>
            </a:r>
            <a:endParaRPr lang="en-IN" sz="7200"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7615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A8432B-6907-4C4C-B74F-8C677530E005}"/>
              </a:ext>
            </a:extLst>
          </p:cNvPr>
          <p:cNvSpPr txBox="1"/>
          <p:nvPr/>
        </p:nvSpPr>
        <p:spPr>
          <a:xfrm>
            <a:off x="733825" y="403425"/>
            <a:ext cx="6803763" cy="584775"/>
          </a:xfrm>
          <a:prstGeom prst="rect">
            <a:avLst/>
          </a:prstGeom>
          <a:noFill/>
        </p:spPr>
        <p:txBody>
          <a:bodyPr wrap="square" rtlCol="0">
            <a:spAutoFit/>
          </a:bodyPr>
          <a:lstStyle/>
          <a:p>
            <a:r>
              <a:rPr lang="en-US" sz="3200" dirty="0">
                <a:solidFill>
                  <a:schemeClr val="accent2">
                    <a:lumMod val="75000"/>
                  </a:schemeClr>
                </a:solidFill>
                <a:latin typeface="Times New Roman" panose="02020603050405020304" pitchFamily="18" charset="0"/>
                <a:cs typeface="Times New Roman" panose="02020603050405020304" pitchFamily="18" charset="0"/>
              </a:rPr>
              <a:t>PROBLEM STATEMENT </a:t>
            </a:r>
            <a:endParaRPr lang="en-IN" sz="32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97150CA-7503-476A-A017-E2747B70E79D}"/>
              </a:ext>
            </a:extLst>
          </p:cNvPr>
          <p:cNvSpPr txBox="1"/>
          <p:nvPr/>
        </p:nvSpPr>
        <p:spPr>
          <a:xfrm>
            <a:off x="697382" y="1580321"/>
            <a:ext cx="10545417" cy="4431983"/>
          </a:xfrm>
          <a:prstGeom prst="rect">
            <a:avLst/>
          </a:prstGeom>
          <a:noFill/>
        </p:spPr>
        <p:txBody>
          <a:bodyPr wrap="square" rtlCol="0">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To design a system t</a:t>
            </a:r>
            <a:r>
              <a:rPr lang="en-US" sz="2200" b="0" i="0" dirty="0">
                <a:effectLst/>
                <a:latin typeface="Times New Roman" panose="02020603050405020304" pitchFamily="18" charset="0"/>
                <a:cs typeface="Times New Roman" panose="02020603050405020304" pitchFamily="18" charset="0"/>
              </a:rPr>
              <a:t>o succeed in everyday tasks of schools and transforming schools system with high technology-enabled automation tools to support the academic and administrative processes</a:t>
            </a:r>
            <a:r>
              <a:rPr lang="en-US" sz="2200" b="0" i="0" dirty="0">
                <a:solidFill>
                  <a:srgbClr val="4C4C4C"/>
                </a:solidFill>
                <a:effectLst/>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In educational Institutions the administrators and the teachers have to handle records of many students and the maintenance of such details is very difficult . There is scope for errors and retrieving of student details also becomes difficult . The space and cost consumed in physical storage of student records is huge</a:t>
            </a:r>
            <a:r>
              <a:rPr lang="en-US" sz="2200" dirty="0">
                <a:solidFill>
                  <a:schemeClr val="accent1">
                    <a:lumMod val="75000"/>
                  </a:schemeClr>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There is also a risk of files getting lost because of human error. Hence there is a need to upgrade the system with a computer based information management system.</a:t>
            </a:r>
          </a:p>
          <a:p>
            <a:endParaRPr lang="en-IN" dirty="0"/>
          </a:p>
        </p:txBody>
      </p:sp>
      <p:sp>
        <p:nvSpPr>
          <p:cNvPr id="3" name="TextBox 2">
            <a:extLst>
              <a:ext uri="{FF2B5EF4-FFF2-40B4-BE49-F238E27FC236}">
                <a16:creationId xmlns:a16="http://schemas.microsoft.com/office/drawing/2014/main" id="{53A87F51-B63C-41E9-A13E-DFE81A7EADEE}"/>
              </a:ext>
            </a:extLst>
          </p:cNvPr>
          <p:cNvSpPr txBox="1"/>
          <p:nvPr/>
        </p:nvSpPr>
        <p:spPr>
          <a:xfrm>
            <a:off x="11350487" y="6202017"/>
            <a:ext cx="457200" cy="369332"/>
          </a:xfrm>
          <a:prstGeom prst="rect">
            <a:avLst/>
          </a:prstGeom>
          <a:noFill/>
        </p:spPr>
        <p:txBody>
          <a:bodyPr wrap="square" rtlCol="0">
            <a:spAutoFit/>
          </a:bodyPr>
          <a:lstStyle/>
          <a:p>
            <a:r>
              <a:rPr lang="en-US" dirty="0"/>
              <a:t>5</a:t>
            </a:r>
            <a:endParaRPr lang="en-IN" dirty="0"/>
          </a:p>
        </p:txBody>
      </p:sp>
    </p:spTree>
    <p:extLst>
      <p:ext uri="{BB962C8B-B14F-4D97-AF65-F5344CB8AC3E}">
        <p14:creationId xmlns:p14="http://schemas.microsoft.com/office/powerpoint/2010/main" val="2286358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763C3C-C4C7-49E9-A2AF-084BC9B8E45A}"/>
              </a:ext>
            </a:extLst>
          </p:cNvPr>
          <p:cNvSpPr txBox="1"/>
          <p:nvPr/>
        </p:nvSpPr>
        <p:spPr>
          <a:xfrm>
            <a:off x="777239" y="474663"/>
            <a:ext cx="6097604" cy="584775"/>
          </a:xfrm>
          <a:prstGeom prst="rect">
            <a:avLst/>
          </a:prstGeom>
          <a:noFill/>
        </p:spPr>
        <p:txBody>
          <a:bodyPr wrap="square">
            <a:spAutoFit/>
          </a:bodyPr>
          <a:lstStyle/>
          <a:p>
            <a:r>
              <a:rPr lang="en-US" sz="3200" dirty="0">
                <a:solidFill>
                  <a:schemeClr val="accent2">
                    <a:lumMod val="75000"/>
                  </a:schemeClr>
                </a:solidFill>
                <a:latin typeface="Times New Roman" panose="02020603050405020304" pitchFamily="18" charset="0"/>
                <a:cs typeface="Times New Roman" panose="02020603050405020304" pitchFamily="18" charset="0"/>
              </a:rPr>
              <a:t>SYSTEM DESIGN</a:t>
            </a:r>
            <a:endParaRPr lang="en-IN" sz="3200"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780E06F-4439-4CD2-8F15-CA7DCE00A2AE}"/>
              </a:ext>
            </a:extLst>
          </p:cNvPr>
          <p:cNvPicPr>
            <a:picLocks noChangeAspect="1"/>
          </p:cNvPicPr>
          <p:nvPr/>
        </p:nvPicPr>
        <p:blipFill>
          <a:blip r:embed="rId2"/>
          <a:stretch>
            <a:fillRect/>
          </a:stretch>
        </p:blipFill>
        <p:spPr>
          <a:xfrm>
            <a:off x="3213609" y="960835"/>
            <a:ext cx="4938619" cy="5452844"/>
          </a:xfrm>
          <a:prstGeom prst="rect">
            <a:avLst/>
          </a:prstGeom>
        </p:spPr>
      </p:pic>
      <p:sp>
        <p:nvSpPr>
          <p:cNvPr id="2" name="TextBox 1">
            <a:extLst>
              <a:ext uri="{FF2B5EF4-FFF2-40B4-BE49-F238E27FC236}">
                <a16:creationId xmlns:a16="http://schemas.microsoft.com/office/drawing/2014/main" id="{0257F56B-D974-41FF-9DAC-33EEE109C422}"/>
              </a:ext>
            </a:extLst>
          </p:cNvPr>
          <p:cNvSpPr txBox="1"/>
          <p:nvPr/>
        </p:nvSpPr>
        <p:spPr>
          <a:xfrm>
            <a:off x="4230461" y="6291835"/>
            <a:ext cx="440055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4.1:Admin flow chart</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0C872FD-5866-48AB-AB77-81738EACBE72}"/>
              </a:ext>
            </a:extLst>
          </p:cNvPr>
          <p:cNvSpPr txBox="1"/>
          <p:nvPr/>
        </p:nvSpPr>
        <p:spPr>
          <a:xfrm>
            <a:off x="11251096" y="6182139"/>
            <a:ext cx="506895" cy="369332"/>
          </a:xfrm>
          <a:prstGeom prst="rect">
            <a:avLst/>
          </a:prstGeom>
          <a:noFill/>
        </p:spPr>
        <p:txBody>
          <a:bodyPr wrap="square" rtlCol="0">
            <a:spAutoFit/>
          </a:bodyPr>
          <a:lstStyle/>
          <a:p>
            <a:r>
              <a:rPr lang="en-US" dirty="0"/>
              <a:t>6</a:t>
            </a:r>
            <a:endParaRPr lang="en-IN" dirty="0"/>
          </a:p>
        </p:txBody>
      </p:sp>
      <p:sp>
        <p:nvSpPr>
          <p:cNvPr id="5" name="TextBox 4"/>
          <p:cNvSpPr txBox="1"/>
          <p:nvPr/>
        </p:nvSpPr>
        <p:spPr>
          <a:xfrm>
            <a:off x="1345474" y="1515291"/>
            <a:ext cx="222068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STEP 1:</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64501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4096EA-4343-4E40-A0E4-255C25D89D0A}"/>
              </a:ext>
            </a:extLst>
          </p:cNvPr>
          <p:cNvSpPr txBox="1"/>
          <p:nvPr/>
        </p:nvSpPr>
        <p:spPr>
          <a:xfrm>
            <a:off x="725557" y="636104"/>
            <a:ext cx="4104860"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STEP 2:</a:t>
            </a:r>
            <a:endParaRPr lang="en-IN"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DF05918-9B47-44C1-A50F-D904C2B812B7}"/>
              </a:ext>
            </a:extLst>
          </p:cNvPr>
          <p:cNvPicPr>
            <a:picLocks noChangeAspect="1"/>
          </p:cNvPicPr>
          <p:nvPr/>
        </p:nvPicPr>
        <p:blipFill>
          <a:blip r:embed="rId2"/>
          <a:stretch>
            <a:fillRect/>
          </a:stretch>
        </p:blipFill>
        <p:spPr>
          <a:xfrm>
            <a:off x="2445174" y="128705"/>
            <a:ext cx="6497054" cy="6123008"/>
          </a:xfrm>
          <a:prstGeom prst="rect">
            <a:avLst/>
          </a:prstGeom>
        </p:spPr>
      </p:pic>
      <p:sp>
        <p:nvSpPr>
          <p:cNvPr id="3" name="TextBox 2">
            <a:extLst>
              <a:ext uri="{FF2B5EF4-FFF2-40B4-BE49-F238E27FC236}">
                <a16:creationId xmlns:a16="http://schemas.microsoft.com/office/drawing/2014/main" id="{45F2ED2D-B12B-416A-B831-B76F31B39E6F}"/>
              </a:ext>
            </a:extLst>
          </p:cNvPr>
          <p:cNvSpPr txBox="1"/>
          <p:nvPr/>
        </p:nvSpPr>
        <p:spPr>
          <a:xfrm>
            <a:off x="3408862" y="6251713"/>
            <a:ext cx="5343525" cy="369332"/>
          </a:xfrm>
          <a:prstGeom prst="rect">
            <a:avLst/>
          </a:prstGeom>
          <a:noFill/>
        </p:spPr>
        <p:txBody>
          <a:bodyPr wrap="square" rtlCol="0">
            <a:spAutoFit/>
          </a:bodyPr>
          <a:lstStyle/>
          <a:p>
            <a:r>
              <a:rPr lang="en-US" dirty="0"/>
              <a:t>                     </a:t>
            </a:r>
            <a:r>
              <a:rPr lang="en-US" dirty="0">
                <a:latin typeface="Times New Roman" panose="02020603050405020304" pitchFamily="18" charset="0"/>
                <a:cs typeface="Times New Roman" panose="02020603050405020304" pitchFamily="18" charset="0"/>
              </a:rPr>
              <a:t>Fig 4.2:Student flow chart</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88E1A5D-137F-42FA-AD05-CE180B00913B}"/>
              </a:ext>
            </a:extLst>
          </p:cNvPr>
          <p:cNvSpPr txBox="1"/>
          <p:nvPr/>
        </p:nvSpPr>
        <p:spPr>
          <a:xfrm>
            <a:off x="11251096" y="6251713"/>
            <a:ext cx="477078" cy="369332"/>
          </a:xfrm>
          <a:prstGeom prst="rect">
            <a:avLst/>
          </a:prstGeom>
          <a:noFill/>
        </p:spPr>
        <p:txBody>
          <a:bodyPr wrap="square" rtlCol="0">
            <a:spAutoFit/>
          </a:bodyPr>
          <a:lstStyle/>
          <a:p>
            <a:r>
              <a:rPr lang="en-US" dirty="0"/>
              <a:t>7</a:t>
            </a:r>
            <a:endParaRPr lang="en-IN" dirty="0"/>
          </a:p>
        </p:txBody>
      </p:sp>
    </p:spTree>
    <p:extLst>
      <p:ext uri="{BB962C8B-B14F-4D97-AF65-F5344CB8AC3E}">
        <p14:creationId xmlns:p14="http://schemas.microsoft.com/office/powerpoint/2010/main" val="2219109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1F7D75-CC99-4A22-B167-C679223D677F}"/>
              </a:ext>
            </a:extLst>
          </p:cNvPr>
          <p:cNvSpPr txBox="1"/>
          <p:nvPr/>
        </p:nvSpPr>
        <p:spPr>
          <a:xfrm>
            <a:off x="580524" y="453007"/>
            <a:ext cx="6093994" cy="430887"/>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STEP 3:</a:t>
            </a:r>
            <a:endParaRPr lang="en-IN"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CBC5FF9-2EB6-4179-8100-1699801ACF22}"/>
              </a:ext>
            </a:extLst>
          </p:cNvPr>
          <p:cNvPicPr>
            <a:picLocks noChangeAspect="1"/>
          </p:cNvPicPr>
          <p:nvPr/>
        </p:nvPicPr>
        <p:blipFill>
          <a:blip r:embed="rId2"/>
          <a:stretch>
            <a:fillRect/>
          </a:stretch>
        </p:blipFill>
        <p:spPr>
          <a:xfrm>
            <a:off x="2901364" y="0"/>
            <a:ext cx="6093994" cy="6497053"/>
          </a:xfrm>
          <a:prstGeom prst="rect">
            <a:avLst/>
          </a:prstGeom>
        </p:spPr>
      </p:pic>
      <p:sp>
        <p:nvSpPr>
          <p:cNvPr id="2" name="TextBox 1">
            <a:extLst>
              <a:ext uri="{FF2B5EF4-FFF2-40B4-BE49-F238E27FC236}">
                <a16:creationId xmlns:a16="http://schemas.microsoft.com/office/drawing/2014/main" id="{2500857E-C43A-4148-8FC1-D22C47FC0119}"/>
              </a:ext>
            </a:extLst>
          </p:cNvPr>
          <p:cNvSpPr txBox="1"/>
          <p:nvPr/>
        </p:nvSpPr>
        <p:spPr>
          <a:xfrm>
            <a:off x="3686173" y="6312387"/>
            <a:ext cx="452437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Fig 4.3:Teacher flow chart</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971D172-4A3C-4ACC-BB27-BA930D3332D2}"/>
              </a:ext>
            </a:extLst>
          </p:cNvPr>
          <p:cNvSpPr txBox="1"/>
          <p:nvPr/>
        </p:nvSpPr>
        <p:spPr>
          <a:xfrm>
            <a:off x="11360426" y="6202017"/>
            <a:ext cx="447261" cy="369332"/>
          </a:xfrm>
          <a:prstGeom prst="rect">
            <a:avLst/>
          </a:prstGeom>
          <a:noFill/>
        </p:spPr>
        <p:txBody>
          <a:bodyPr wrap="square" rtlCol="0">
            <a:spAutoFit/>
          </a:bodyPr>
          <a:lstStyle/>
          <a:p>
            <a:r>
              <a:rPr lang="en-US" dirty="0"/>
              <a:t>8</a:t>
            </a:r>
            <a:endParaRPr lang="en-IN" dirty="0"/>
          </a:p>
        </p:txBody>
      </p:sp>
    </p:spTree>
    <p:extLst>
      <p:ext uri="{BB962C8B-B14F-4D97-AF65-F5344CB8AC3E}">
        <p14:creationId xmlns:p14="http://schemas.microsoft.com/office/powerpoint/2010/main" val="3455491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9D18F6-6163-4D1C-9E13-17DE935FAFF2}"/>
              </a:ext>
            </a:extLst>
          </p:cNvPr>
          <p:cNvPicPr>
            <a:picLocks noChangeAspect="1"/>
          </p:cNvPicPr>
          <p:nvPr/>
        </p:nvPicPr>
        <p:blipFill>
          <a:blip r:embed="rId2"/>
          <a:stretch>
            <a:fillRect/>
          </a:stretch>
        </p:blipFill>
        <p:spPr>
          <a:xfrm>
            <a:off x="3156391" y="404207"/>
            <a:ext cx="5193418" cy="5972537"/>
          </a:xfrm>
          <a:prstGeom prst="rect">
            <a:avLst/>
          </a:prstGeom>
        </p:spPr>
      </p:pic>
      <p:sp>
        <p:nvSpPr>
          <p:cNvPr id="5" name="TextBox 4">
            <a:extLst>
              <a:ext uri="{FF2B5EF4-FFF2-40B4-BE49-F238E27FC236}">
                <a16:creationId xmlns:a16="http://schemas.microsoft.com/office/drawing/2014/main" id="{1CC0CEFD-2A3E-4BA0-B2EC-4CD14B65E04C}"/>
              </a:ext>
            </a:extLst>
          </p:cNvPr>
          <p:cNvSpPr txBox="1"/>
          <p:nvPr/>
        </p:nvSpPr>
        <p:spPr>
          <a:xfrm>
            <a:off x="985656" y="770245"/>
            <a:ext cx="6094070" cy="430887"/>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STEP 4:</a:t>
            </a:r>
            <a:endParaRPr lang="en-IN" sz="2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EF1085C-0097-4E45-8AC3-76D5389DF6DA}"/>
              </a:ext>
            </a:extLst>
          </p:cNvPr>
          <p:cNvSpPr txBox="1"/>
          <p:nvPr/>
        </p:nvSpPr>
        <p:spPr>
          <a:xfrm>
            <a:off x="4415246" y="6222856"/>
            <a:ext cx="737967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Fig 4.4:Parent flow chart</a:t>
            </a: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D3173DF-B346-4924-BDFB-EAB704AB9CFE}"/>
              </a:ext>
            </a:extLst>
          </p:cNvPr>
          <p:cNvSpPr txBox="1"/>
          <p:nvPr/>
        </p:nvSpPr>
        <p:spPr>
          <a:xfrm>
            <a:off x="11370365" y="6192078"/>
            <a:ext cx="566531" cy="369332"/>
          </a:xfrm>
          <a:prstGeom prst="rect">
            <a:avLst/>
          </a:prstGeom>
          <a:noFill/>
        </p:spPr>
        <p:txBody>
          <a:bodyPr wrap="square" rtlCol="0">
            <a:spAutoFit/>
          </a:bodyPr>
          <a:lstStyle/>
          <a:p>
            <a:r>
              <a:rPr lang="en-US" dirty="0"/>
              <a:t>9</a:t>
            </a:r>
            <a:endParaRPr lang="en-IN" dirty="0"/>
          </a:p>
        </p:txBody>
      </p:sp>
    </p:spTree>
    <p:extLst>
      <p:ext uri="{BB962C8B-B14F-4D97-AF65-F5344CB8AC3E}">
        <p14:creationId xmlns:p14="http://schemas.microsoft.com/office/powerpoint/2010/main" val="486113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1005</TotalTime>
  <Words>1233</Words>
  <Application>Microsoft Office PowerPoint</Application>
  <PresentationFormat>Widescreen</PresentationFormat>
  <Paragraphs>174</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Century Gothic</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visitchandrudu@gmail.com</dc:creator>
  <cp:lastModifiedBy>User</cp:lastModifiedBy>
  <cp:revision>28</cp:revision>
  <dcterms:created xsi:type="dcterms:W3CDTF">2021-07-15T18:48:51Z</dcterms:created>
  <dcterms:modified xsi:type="dcterms:W3CDTF">2021-07-27T19:55:28Z</dcterms:modified>
</cp:coreProperties>
</file>