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95" r:id="rId7"/>
    <p:sldId id="296" r:id="rId8"/>
    <p:sldId id="298" r:id="rId9"/>
    <p:sldId id="297" r:id="rId10"/>
    <p:sldId id="264" r:id="rId11"/>
    <p:sldId id="263" r:id="rId12"/>
    <p:sldId id="265" r:id="rId13"/>
    <p:sldId id="267"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3" r:id="rId34"/>
    <p:sldId id="288" r:id="rId35"/>
    <p:sldId id="289" r:id="rId36"/>
    <p:sldId id="290" r:id="rId37"/>
    <p:sldId id="291" r:id="rId38"/>
    <p:sldId id="292" r:id="rId39"/>
    <p:sldId id="268"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7" autoAdjust="0"/>
    <p:restoredTop sz="94660"/>
  </p:normalViewPr>
  <p:slideViewPr>
    <p:cSldViewPr snapToGrid="0">
      <p:cViewPr varScale="1">
        <p:scale>
          <a:sx n="73" d="100"/>
          <a:sy n="73" d="100"/>
        </p:scale>
        <p:origin x="4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FDE4-F24E-4AF0-80E5-E7DFCBE0B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D7135C-7C6C-4C29-BD2C-8828ED6F7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70036F-5617-41E4-BB74-1C8BE9270ADA}"/>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5" name="Footer Placeholder 4">
            <a:extLst>
              <a:ext uri="{FF2B5EF4-FFF2-40B4-BE49-F238E27FC236}">
                <a16:creationId xmlns:a16="http://schemas.microsoft.com/office/drawing/2014/main" id="{1768242C-CA42-4BE2-ACBC-B562613F7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9C9BA-E6A0-458A-8DFE-9304BEC88D7E}"/>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1643069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CF1D-F548-4142-B24F-4DA98F8385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6CF865-C57B-4C3C-B473-BDA526E3C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9A0BB2-0549-4971-A982-3BF1A381233A}"/>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5" name="Footer Placeholder 4">
            <a:extLst>
              <a:ext uri="{FF2B5EF4-FFF2-40B4-BE49-F238E27FC236}">
                <a16:creationId xmlns:a16="http://schemas.microsoft.com/office/drawing/2014/main" id="{C654CB3D-C484-45A1-9C97-6FD5E00F8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E2F2F-8EB8-476D-9CE9-60483C83BF40}"/>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385687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B4AAE-D5E4-443C-B612-A546EF28CF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593F12-705E-4B84-A1D5-19F6EF3F5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042220-4A65-4F92-B015-7F2D0934225E}"/>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5" name="Footer Placeholder 4">
            <a:extLst>
              <a:ext uri="{FF2B5EF4-FFF2-40B4-BE49-F238E27FC236}">
                <a16:creationId xmlns:a16="http://schemas.microsoft.com/office/drawing/2014/main" id="{4700928E-652D-4C4F-AD8F-A01591D01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F808B-468F-49C7-8A48-39B85E2C84F0}"/>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153110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D205-17D0-4D55-B3DA-4DC1B49260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201567-EC2B-4D0C-A441-9A9184B9D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1E7A16-9C3C-49C4-BDF7-3E5AB4199F0F}"/>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5" name="Footer Placeholder 4">
            <a:extLst>
              <a:ext uri="{FF2B5EF4-FFF2-40B4-BE49-F238E27FC236}">
                <a16:creationId xmlns:a16="http://schemas.microsoft.com/office/drawing/2014/main" id="{AF5CF589-EBA1-48AF-9D0E-46DF124F7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85EFAF-F516-4D20-A851-6D76FA4163BA}"/>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78871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F829-505F-4774-A503-D30C4ED1B1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6ACF18-7A79-4E19-8FA4-B665D94BB7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7DC6EE-8429-496C-A5AB-A6251A070D46}"/>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5" name="Footer Placeholder 4">
            <a:extLst>
              <a:ext uri="{FF2B5EF4-FFF2-40B4-BE49-F238E27FC236}">
                <a16:creationId xmlns:a16="http://schemas.microsoft.com/office/drawing/2014/main" id="{4FF219C2-8954-48D1-8E90-45C815D684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7D06D6-0B2E-4A9F-BA77-4DFAE1A5AFAA}"/>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382885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DE93-20D7-4DB5-BC68-703A5ABC27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822517-4040-4EBD-9638-A742D124F9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31550F-F1D5-4DA7-A0DC-12DE73AB79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B03771-B221-4A88-8130-32F662B4A597}"/>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6" name="Footer Placeholder 5">
            <a:extLst>
              <a:ext uri="{FF2B5EF4-FFF2-40B4-BE49-F238E27FC236}">
                <a16:creationId xmlns:a16="http://schemas.microsoft.com/office/drawing/2014/main" id="{C373D97B-0198-4691-9CD9-57B483E78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DF1CA0-B6B6-4831-9919-59962333C138}"/>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16741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7CD2-1440-48EB-9BEB-2E85C34D4D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9C3D32-C5D6-4FCC-9600-F15B3FCF2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18165-494E-4B35-B02B-048A5C69D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499498-3A89-43E1-B6A9-2CCB08DED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40B34-1915-4205-8DD7-0D4ACEAC6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EE0733-F5BA-412C-9AFF-DF078FF772C7}"/>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8" name="Footer Placeholder 7">
            <a:extLst>
              <a:ext uri="{FF2B5EF4-FFF2-40B4-BE49-F238E27FC236}">
                <a16:creationId xmlns:a16="http://schemas.microsoft.com/office/drawing/2014/main" id="{2DBB73A0-E8CE-46AB-9423-CFED776D33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763B7B-1210-4149-8414-7C7C843581ED}"/>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270095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9B9D-7887-4FB1-9515-0A592DACBA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89FD93-3CB2-465E-B514-52702C04E402}"/>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4" name="Footer Placeholder 3">
            <a:extLst>
              <a:ext uri="{FF2B5EF4-FFF2-40B4-BE49-F238E27FC236}">
                <a16:creationId xmlns:a16="http://schemas.microsoft.com/office/drawing/2014/main" id="{344500AE-26F2-4905-8B9D-4EB2119E78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2F1992-C0EF-4F73-81CD-A44E9A884787}"/>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665340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776988-686A-4B84-AC54-912CAB374F52}"/>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3" name="Footer Placeholder 2">
            <a:extLst>
              <a:ext uri="{FF2B5EF4-FFF2-40B4-BE49-F238E27FC236}">
                <a16:creationId xmlns:a16="http://schemas.microsoft.com/office/drawing/2014/main" id="{7F9532DA-95BF-432B-8FEC-85356299CF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DFC061-0FC1-4B37-A32D-285CDB66EF19}"/>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84360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D269-90E0-4A03-86B5-D92C5306D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C50990-DBCB-45C9-A981-2A6A8C992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C30053-4796-49D8-A786-E8CDF0064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6F7AD-00E3-4904-8D7B-710AC4B8334B}"/>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6" name="Footer Placeholder 5">
            <a:extLst>
              <a:ext uri="{FF2B5EF4-FFF2-40B4-BE49-F238E27FC236}">
                <a16:creationId xmlns:a16="http://schemas.microsoft.com/office/drawing/2014/main" id="{69BAEC7E-4054-484F-AE4C-EE4C3878D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35B06A-6953-488F-8BC1-D76313281AFF}"/>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311615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A229-66E3-4412-AF1B-2C7C29823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BAB8E1-4868-402F-9F27-592616864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882D16-D09E-45E6-807B-10654D615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78BCC-158E-47A1-B38A-46395C1C2C90}"/>
              </a:ext>
            </a:extLst>
          </p:cNvPr>
          <p:cNvSpPr>
            <a:spLocks noGrp="1"/>
          </p:cNvSpPr>
          <p:nvPr>
            <p:ph type="dt" sz="half" idx="10"/>
          </p:nvPr>
        </p:nvSpPr>
        <p:spPr/>
        <p:txBody>
          <a:bodyPr/>
          <a:lstStyle/>
          <a:p>
            <a:fld id="{BEC19503-8FC8-4559-9BCF-450873C91234}" type="datetimeFigureOut">
              <a:rPr lang="en-IN" smtClean="0"/>
              <a:t>27-07-2021</a:t>
            </a:fld>
            <a:endParaRPr lang="en-IN"/>
          </a:p>
        </p:txBody>
      </p:sp>
      <p:sp>
        <p:nvSpPr>
          <p:cNvPr id="6" name="Footer Placeholder 5">
            <a:extLst>
              <a:ext uri="{FF2B5EF4-FFF2-40B4-BE49-F238E27FC236}">
                <a16:creationId xmlns:a16="http://schemas.microsoft.com/office/drawing/2014/main" id="{BF181ACD-4668-4650-9B9F-48DD612D43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C1BB90-93E1-4EAE-BC83-DFF4CE46E512}"/>
              </a:ext>
            </a:extLst>
          </p:cNvPr>
          <p:cNvSpPr>
            <a:spLocks noGrp="1"/>
          </p:cNvSpPr>
          <p:nvPr>
            <p:ph type="sldNum" sz="quarter" idx="12"/>
          </p:nvPr>
        </p:nvSpPr>
        <p:spPr/>
        <p:txBody>
          <a:bodyPr/>
          <a:lstStyle/>
          <a:p>
            <a:fld id="{DC55E03A-1F66-4A1E-88F6-0DABC4843FF4}" type="slidenum">
              <a:rPr lang="en-IN" smtClean="0"/>
              <a:t>‹#›</a:t>
            </a:fld>
            <a:endParaRPr lang="en-IN"/>
          </a:p>
        </p:txBody>
      </p:sp>
    </p:spTree>
    <p:extLst>
      <p:ext uri="{BB962C8B-B14F-4D97-AF65-F5344CB8AC3E}">
        <p14:creationId xmlns:p14="http://schemas.microsoft.com/office/powerpoint/2010/main" val="252625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F2F88F-0FA6-4664-8991-62BDF4607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435A76-F3CC-49A3-9A53-25D3037E4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A63EC-D51C-4DCA-8F0B-9BE4014E5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19503-8FC8-4559-9BCF-450873C91234}" type="datetimeFigureOut">
              <a:rPr lang="en-IN" smtClean="0"/>
              <a:t>27-07-2021</a:t>
            </a:fld>
            <a:endParaRPr lang="en-IN"/>
          </a:p>
        </p:txBody>
      </p:sp>
      <p:sp>
        <p:nvSpPr>
          <p:cNvPr id="5" name="Footer Placeholder 4">
            <a:extLst>
              <a:ext uri="{FF2B5EF4-FFF2-40B4-BE49-F238E27FC236}">
                <a16:creationId xmlns:a16="http://schemas.microsoft.com/office/drawing/2014/main" id="{C3955EF8-8C19-41AE-839A-D81E3D3B0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0476BD-4416-4F0C-86A2-1D3A19ABF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5E03A-1F66-4A1E-88F6-0DABC4843FF4}" type="slidenum">
              <a:rPr lang="en-IN" smtClean="0"/>
              <a:t>‹#›</a:t>
            </a:fld>
            <a:endParaRPr lang="en-IN"/>
          </a:p>
        </p:txBody>
      </p:sp>
    </p:spTree>
    <p:extLst>
      <p:ext uri="{BB962C8B-B14F-4D97-AF65-F5344CB8AC3E}">
        <p14:creationId xmlns:p14="http://schemas.microsoft.com/office/powerpoint/2010/main" val="49465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BAA52F-D8F1-41F8-B712-706D2C466791}"/>
              </a:ext>
            </a:extLst>
          </p:cNvPr>
          <p:cNvPicPr>
            <a:picLocks noChangeAspect="1"/>
          </p:cNvPicPr>
          <p:nvPr/>
        </p:nvPicPr>
        <p:blipFill>
          <a:blip r:embed="rId2"/>
          <a:stretch>
            <a:fillRect/>
          </a:stretch>
        </p:blipFill>
        <p:spPr>
          <a:xfrm>
            <a:off x="1437444" y="189658"/>
            <a:ext cx="9682665" cy="1830196"/>
          </a:xfrm>
          <a:prstGeom prst="rect">
            <a:avLst/>
          </a:prstGeom>
        </p:spPr>
      </p:pic>
      <p:sp>
        <p:nvSpPr>
          <p:cNvPr id="5" name="TextBox 4">
            <a:extLst>
              <a:ext uri="{FF2B5EF4-FFF2-40B4-BE49-F238E27FC236}">
                <a16:creationId xmlns:a16="http://schemas.microsoft.com/office/drawing/2014/main" id="{0C4659E8-7E2C-467A-B270-95BFDFD03C0E}"/>
              </a:ext>
            </a:extLst>
          </p:cNvPr>
          <p:cNvSpPr txBox="1"/>
          <p:nvPr/>
        </p:nvSpPr>
        <p:spPr>
          <a:xfrm>
            <a:off x="933451" y="2037779"/>
            <a:ext cx="10040484"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ENGINEERING EXPLORATION(20ME03)      </a:t>
            </a:r>
          </a:p>
          <a:p>
            <a:pPr algn="ctr"/>
            <a:r>
              <a:rPr lang="en-US" dirty="0">
                <a:latin typeface="Times New Roman" panose="02020603050405020304" pitchFamily="18" charset="0"/>
                <a:cs typeface="Times New Roman" panose="02020603050405020304" pitchFamily="18" charset="0"/>
              </a:rPr>
              <a:t>    PROJECT SEMINAR </a:t>
            </a:r>
          </a:p>
          <a:p>
            <a:pPr algn="ctr"/>
            <a:r>
              <a:rPr lang="en-US" dirty="0">
                <a:latin typeface="Times New Roman" panose="02020603050405020304" pitchFamily="18" charset="0"/>
                <a:cs typeface="Times New Roman" panose="02020603050405020304" pitchFamily="18" charset="0"/>
              </a:rPr>
              <a:t>ON </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43F511-3E64-4A8D-9E93-D8256EF078A6}"/>
              </a:ext>
            </a:extLst>
          </p:cNvPr>
          <p:cNvSpPr txBox="1"/>
          <p:nvPr/>
        </p:nvSpPr>
        <p:spPr>
          <a:xfrm>
            <a:off x="1112360" y="3244290"/>
            <a:ext cx="9682665" cy="777008"/>
          </a:xfrm>
          <a:prstGeom prst="rect">
            <a:avLst/>
          </a:prstGeom>
          <a:noFill/>
        </p:spPr>
        <p:txBody>
          <a:bodyPr wrap="square" rtlCol="0">
            <a:spAutoFit/>
          </a:bodyPr>
          <a:lstStyle/>
          <a:p>
            <a:pPr algn="ctr"/>
            <a:r>
              <a:rPr lang="en-US" sz="4400" dirty="0">
                <a:solidFill>
                  <a:schemeClr val="accent2">
                    <a:lumMod val="75000"/>
                  </a:schemeClr>
                </a:solidFill>
                <a:latin typeface="Times New Roman" panose="02020603050405020304" pitchFamily="18" charset="0"/>
                <a:cs typeface="Times New Roman" panose="02020603050405020304" pitchFamily="18" charset="0"/>
              </a:rPr>
              <a:t>E-SCHOOL MANAGEMENT SYSTEM</a:t>
            </a:r>
            <a:endParaRPr lang="en-IN" sz="4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BFFA5D-83F7-473D-9E42-0E36D1FBA2DF}"/>
              </a:ext>
            </a:extLst>
          </p:cNvPr>
          <p:cNvSpPr txBox="1"/>
          <p:nvPr/>
        </p:nvSpPr>
        <p:spPr>
          <a:xfrm>
            <a:off x="1957844" y="4844899"/>
            <a:ext cx="2918956" cy="1580176"/>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Aarthi   -  160120737001</a:t>
            </a:r>
          </a:p>
          <a:p>
            <a:r>
              <a:rPr lang="en-US" sz="1600" dirty="0">
                <a:latin typeface="Times New Roman" panose="02020603050405020304" pitchFamily="18" charset="0"/>
                <a:cs typeface="Times New Roman" panose="02020603050405020304" pitchFamily="18" charset="0"/>
              </a:rPr>
              <a:t>Akshita -  160120737002</a:t>
            </a:r>
          </a:p>
          <a:p>
            <a:r>
              <a:rPr lang="en-US" sz="1600" dirty="0">
                <a:latin typeface="Times New Roman" panose="02020603050405020304" pitchFamily="18" charset="0"/>
                <a:cs typeface="Times New Roman" panose="02020603050405020304" pitchFamily="18" charset="0"/>
              </a:rPr>
              <a:t>Harini   -  160120737003</a:t>
            </a:r>
          </a:p>
          <a:p>
            <a:r>
              <a:rPr lang="en-US" sz="1600" dirty="0">
                <a:latin typeface="Times New Roman" panose="02020603050405020304" pitchFamily="18" charset="0"/>
                <a:cs typeface="Times New Roman" panose="02020603050405020304" pitchFamily="18" charset="0"/>
              </a:rPr>
              <a:t>Krishna -  160120737004</a:t>
            </a:r>
          </a:p>
          <a:p>
            <a:r>
              <a:rPr lang="en-US" sz="1600" dirty="0">
                <a:latin typeface="Times New Roman" panose="02020603050405020304" pitchFamily="18" charset="0"/>
                <a:cs typeface="Times New Roman" panose="02020603050405020304" pitchFamily="18" charset="0"/>
              </a:rPr>
              <a:t>Manasa -  160120737005</a:t>
            </a:r>
          </a:p>
          <a:p>
            <a:endParaRPr lang="en-IN" sz="834" dirty="0"/>
          </a:p>
          <a:p>
            <a:endParaRPr lang="en-IN" sz="834" dirty="0"/>
          </a:p>
        </p:txBody>
      </p:sp>
      <p:sp>
        <p:nvSpPr>
          <p:cNvPr id="8" name="TextBox 7">
            <a:extLst>
              <a:ext uri="{FF2B5EF4-FFF2-40B4-BE49-F238E27FC236}">
                <a16:creationId xmlns:a16="http://schemas.microsoft.com/office/drawing/2014/main" id="{5B6169C8-4272-4C4E-8608-105EBB0C2D70}"/>
              </a:ext>
            </a:extLst>
          </p:cNvPr>
          <p:cNvSpPr txBox="1"/>
          <p:nvPr/>
        </p:nvSpPr>
        <p:spPr>
          <a:xfrm>
            <a:off x="6096000" y="5072268"/>
            <a:ext cx="43815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Branch: IT-1</a:t>
            </a:r>
          </a:p>
          <a:p>
            <a:r>
              <a:rPr lang="en-US" dirty="0">
                <a:latin typeface="Times New Roman" panose="02020603050405020304" pitchFamily="18" charset="0"/>
                <a:cs typeface="Times New Roman" panose="02020603050405020304" pitchFamily="18" charset="0"/>
              </a:rPr>
              <a:t>Mentor: </a:t>
            </a:r>
            <a:r>
              <a:rPr lang="en-US" dirty="0" err="1">
                <a:latin typeface="Times New Roman" panose="02020603050405020304" pitchFamily="18" charset="0"/>
                <a:cs typeface="Times New Roman" panose="02020603050405020304" pitchFamily="18" charset="0"/>
              </a:rPr>
              <a:t>I.Sucharitha</a:t>
            </a:r>
            <a:r>
              <a:rPr lang="en-US" dirty="0">
                <a:latin typeface="Times New Roman" panose="02020603050405020304" pitchFamily="18" charset="0"/>
                <a:cs typeface="Times New Roman" panose="02020603050405020304" pitchFamily="18" charset="0"/>
              </a:rPr>
              <a:t> , Assistant Professor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475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87B9FE-E06E-445C-8680-D2E0A5A81C39}"/>
              </a:ext>
            </a:extLst>
          </p:cNvPr>
          <p:cNvSpPr txBox="1"/>
          <p:nvPr/>
        </p:nvSpPr>
        <p:spPr>
          <a:xfrm>
            <a:off x="489088" y="351597"/>
            <a:ext cx="5162550"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IMPLEMENTATION</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F85D6EE-45B8-4631-B402-E8932D9E9113}"/>
              </a:ext>
            </a:extLst>
          </p:cNvPr>
          <p:cNvSpPr txBox="1"/>
          <p:nvPr/>
        </p:nvSpPr>
        <p:spPr>
          <a:xfrm>
            <a:off x="489088" y="1072290"/>
            <a:ext cx="11234058" cy="155504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There are four main users for this system; these are Admin, student, teacher and the parent. Each user can perform several different functions during the use of the system.</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Users have their respective usernames and passwords using which they can login.</a:t>
            </a:r>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70D1C96-3128-4566-B396-9C2BA2C03E12}"/>
              </a:ext>
            </a:extLst>
          </p:cNvPr>
          <p:cNvSpPr txBox="1"/>
          <p:nvPr/>
        </p:nvSpPr>
        <p:spPr>
          <a:xfrm>
            <a:off x="1041722" y="3037059"/>
            <a:ext cx="10845478" cy="3586366"/>
          </a:xfrm>
          <a:prstGeom prst="rect">
            <a:avLst/>
          </a:prstGeom>
          <a:noFill/>
        </p:spPr>
        <p:txBody>
          <a:bodyPr wrap="square">
            <a:spAutoFit/>
          </a:bodyPr>
          <a:lstStyle/>
          <a:p>
            <a:pPr marL="342900" indent="-342900" algn="just" fontAlgn="base">
              <a:lnSpc>
                <a:spcPct val="150000"/>
              </a:lnSpc>
              <a:buFont typeface="Wingdings" panose="05000000000000000000" pitchFamily="2" charset="2"/>
              <a:buChar char="Ø"/>
            </a:pPr>
            <a:r>
              <a:rPr lang="en-US" sz="2200" b="0" i="0" dirty="0">
                <a:solidFill>
                  <a:srgbClr val="444444"/>
                </a:solidFill>
                <a:effectLst/>
                <a:latin typeface="Times New Roman" panose="02020603050405020304" pitchFamily="18" charset="0"/>
                <a:cs typeface="Times New Roman" panose="02020603050405020304" pitchFamily="18" charset="0"/>
              </a:rPr>
              <a:t>This will help users to login into the system using institute id and password. A user who has the valid id and password can only log in to their respective accounts.</a:t>
            </a:r>
          </a:p>
          <a:p>
            <a:pPr marL="342900" indent="-342900" algn="just" fontAlgn="base">
              <a:lnSpc>
                <a:spcPct val="150000"/>
              </a:lnSpc>
              <a:buFont typeface="Wingdings" panose="05000000000000000000" pitchFamily="2" charset="2"/>
              <a:buChar char="Ø"/>
            </a:pPr>
            <a:r>
              <a:rPr lang="en-US" sz="2200" b="0" i="0" dirty="0">
                <a:solidFill>
                  <a:srgbClr val="444444"/>
                </a:solidFill>
                <a:effectLst/>
                <a:latin typeface="Times New Roman" panose="02020603050405020304" pitchFamily="18" charset="0"/>
                <a:cs typeface="Times New Roman" panose="02020603050405020304" pitchFamily="18" charset="0"/>
              </a:rPr>
              <a:t>It will help the authentication of the user who enters the system. The module provides a layer of security over the system as only authorized personnel can login into the system . This prevents any anonymous person to enter the system and mishandle the records. It is better than the manual method as they do not have any security measure of who can access the system and who cannot.</a:t>
            </a:r>
          </a:p>
        </p:txBody>
      </p:sp>
      <p:sp>
        <p:nvSpPr>
          <p:cNvPr id="3" name="TextBox 2">
            <a:extLst>
              <a:ext uri="{FF2B5EF4-FFF2-40B4-BE49-F238E27FC236}">
                <a16:creationId xmlns:a16="http://schemas.microsoft.com/office/drawing/2014/main" id="{4E0406C7-9434-475F-8042-35EA15248C44}"/>
              </a:ext>
            </a:extLst>
          </p:cNvPr>
          <p:cNvSpPr txBox="1"/>
          <p:nvPr/>
        </p:nvSpPr>
        <p:spPr>
          <a:xfrm>
            <a:off x="625033" y="2627331"/>
            <a:ext cx="1770926"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LOG-IN:</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141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1C982-74DF-4B4E-AEE1-816E34E2C64A}"/>
              </a:ext>
            </a:extLst>
          </p:cNvPr>
          <p:cNvSpPr txBox="1"/>
          <p:nvPr/>
        </p:nvSpPr>
        <p:spPr>
          <a:xfrm>
            <a:off x="5292634" y="1417815"/>
            <a:ext cx="6322423" cy="409419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admin can register student details , teacher details and update the fee status as per the fee payment.</a:t>
            </a:r>
          </a:p>
          <a:p>
            <a:pPr marL="342900" indent="-342900" algn="just">
              <a:lnSpc>
                <a:spcPct val="150000"/>
              </a:lnSpc>
              <a:buFont typeface="Wingdings" panose="05000000000000000000" pitchFamily="2" charset="2"/>
              <a:buChar char="Ø"/>
            </a:pPr>
            <a:r>
              <a:rPr lang="en-US" sz="2200" dirty="0">
                <a:solidFill>
                  <a:srgbClr val="444444"/>
                </a:solidFill>
                <a:latin typeface="Times New Roman" panose="02020603050405020304" pitchFamily="18" charset="0"/>
                <a:cs typeface="Times New Roman" panose="02020603050405020304" pitchFamily="18" charset="0"/>
              </a:rPr>
              <a:t>T</a:t>
            </a:r>
            <a:r>
              <a:rPr lang="en-US" sz="2200" b="0" i="0" dirty="0">
                <a:solidFill>
                  <a:srgbClr val="444444"/>
                </a:solidFill>
                <a:effectLst/>
                <a:latin typeface="Times New Roman" panose="02020603050405020304" pitchFamily="18" charset="0"/>
                <a:cs typeface="Times New Roman" panose="02020603050405020304" pitchFamily="18" charset="0"/>
              </a:rPr>
              <a:t>he </a:t>
            </a:r>
            <a:r>
              <a:rPr lang="en-US" sz="2200" dirty="0">
                <a:solidFill>
                  <a:srgbClr val="444444"/>
                </a:solidFill>
                <a:latin typeface="Times New Roman" panose="02020603050405020304" pitchFamily="18" charset="0"/>
                <a:cs typeface="Times New Roman" panose="02020603050405020304" pitchFamily="18" charset="0"/>
              </a:rPr>
              <a:t>admin will register the student as the student is </a:t>
            </a:r>
            <a:r>
              <a:rPr lang="en-US" sz="2200" b="0" i="0" dirty="0">
                <a:solidFill>
                  <a:srgbClr val="444444"/>
                </a:solidFill>
                <a:effectLst/>
                <a:latin typeface="Times New Roman" panose="02020603050405020304" pitchFamily="18" charset="0"/>
                <a:cs typeface="Times New Roman" panose="02020603050405020304" pitchFamily="18" charset="0"/>
              </a:rPr>
              <a:t>new in the educational institute. It will be formed like a structure where all the their details such as full name , class , mobile number , student password will be filled. </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E464B86-5F55-436A-8105-99C1BEB499EE}"/>
              </a:ext>
            </a:extLst>
          </p:cNvPr>
          <p:cNvPicPr>
            <a:picLocks noChangeAspect="1"/>
          </p:cNvPicPr>
          <p:nvPr/>
        </p:nvPicPr>
        <p:blipFill>
          <a:blip r:embed="rId2"/>
          <a:stretch>
            <a:fillRect/>
          </a:stretch>
        </p:blipFill>
        <p:spPr>
          <a:xfrm>
            <a:off x="222923" y="960783"/>
            <a:ext cx="5150734" cy="4479402"/>
          </a:xfrm>
          <a:prstGeom prst="rect">
            <a:avLst/>
          </a:prstGeom>
        </p:spPr>
      </p:pic>
    </p:spTree>
    <p:extLst>
      <p:ext uri="{BB962C8B-B14F-4D97-AF65-F5344CB8AC3E}">
        <p14:creationId xmlns:p14="http://schemas.microsoft.com/office/powerpoint/2010/main" val="2473590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15927B-1713-4A0E-9E65-BA8D8B2AEA01}"/>
              </a:ext>
            </a:extLst>
          </p:cNvPr>
          <p:cNvSpPr txBox="1"/>
          <p:nvPr/>
        </p:nvSpPr>
        <p:spPr>
          <a:xfrm>
            <a:off x="4814903" y="1330218"/>
            <a:ext cx="7130169" cy="460202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student can view their personal details, view fee status, view attendance , view marks and change password.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Change password is available only for students of grade 10 and above.</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Their attendance and marks/results can be viewed with respect to their  subjects . The students can also change their password by entering the password initially given by the admin.</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89BAEC-83D4-4C02-ACE4-2F6B156A701A}"/>
              </a:ext>
            </a:extLst>
          </p:cNvPr>
          <p:cNvPicPr>
            <a:picLocks noChangeAspect="1"/>
          </p:cNvPicPr>
          <p:nvPr/>
        </p:nvPicPr>
        <p:blipFill>
          <a:blip r:embed="rId2"/>
          <a:stretch>
            <a:fillRect/>
          </a:stretch>
        </p:blipFill>
        <p:spPr>
          <a:xfrm>
            <a:off x="381965" y="682906"/>
            <a:ext cx="4432937" cy="5787342"/>
          </a:xfrm>
          <a:prstGeom prst="rect">
            <a:avLst/>
          </a:prstGeom>
        </p:spPr>
      </p:pic>
    </p:spTree>
    <p:extLst>
      <p:ext uri="{BB962C8B-B14F-4D97-AF65-F5344CB8AC3E}">
        <p14:creationId xmlns:p14="http://schemas.microsoft.com/office/powerpoint/2010/main" val="320263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A7C43F-CF0C-4A50-9FCD-E88099677C4C}"/>
              </a:ext>
            </a:extLst>
          </p:cNvPr>
          <p:cNvSpPr txBox="1"/>
          <p:nvPr/>
        </p:nvSpPr>
        <p:spPr>
          <a:xfrm>
            <a:off x="4896091" y="1541183"/>
            <a:ext cx="7130005" cy="409419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teacher can view students details, update student’s attendance for the respective subject , update student marks, and change password .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teacher can view a particular student details by entering the student ID number . They can also view the details of the entire class by entering the class Number.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teacher can also change their password by entering the password initially given by the admin.</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5DEE228-B99C-489E-9DA5-F64930A4F1A5}"/>
              </a:ext>
            </a:extLst>
          </p:cNvPr>
          <p:cNvPicPr>
            <a:picLocks noChangeAspect="1"/>
          </p:cNvPicPr>
          <p:nvPr/>
        </p:nvPicPr>
        <p:blipFill>
          <a:blip r:embed="rId2"/>
          <a:stretch>
            <a:fillRect/>
          </a:stretch>
        </p:blipFill>
        <p:spPr>
          <a:xfrm>
            <a:off x="335666" y="1236761"/>
            <a:ext cx="4560425" cy="4180191"/>
          </a:xfrm>
          <a:prstGeom prst="rect">
            <a:avLst/>
          </a:prstGeom>
        </p:spPr>
      </p:pic>
    </p:spTree>
    <p:extLst>
      <p:ext uri="{BB962C8B-B14F-4D97-AF65-F5344CB8AC3E}">
        <p14:creationId xmlns:p14="http://schemas.microsoft.com/office/powerpoint/2010/main" val="1222264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AA6F19-2256-4157-A2E5-A98BD4571043}"/>
              </a:ext>
            </a:extLst>
          </p:cNvPr>
          <p:cNvSpPr txBox="1"/>
          <p:nvPr/>
        </p:nvSpPr>
        <p:spPr>
          <a:xfrm>
            <a:off x="4525701" y="1889732"/>
            <a:ext cx="7315200" cy="307853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parents can login to the system by giving their ward’s ID and mobile number . As shown, the parent can view fee status, attendance and marks of their ward.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student’s attendance and marks/results can be viewed with respect to their subjects .</a:t>
            </a: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A3C8B60-A15D-4F3D-BB9A-1EFF06632DDF}"/>
              </a:ext>
            </a:extLst>
          </p:cNvPr>
          <p:cNvPicPr>
            <a:picLocks noChangeAspect="1"/>
          </p:cNvPicPr>
          <p:nvPr/>
        </p:nvPicPr>
        <p:blipFill>
          <a:blip r:embed="rId2"/>
          <a:stretch>
            <a:fillRect/>
          </a:stretch>
        </p:blipFill>
        <p:spPr>
          <a:xfrm>
            <a:off x="451413" y="1357131"/>
            <a:ext cx="4190035" cy="4143736"/>
          </a:xfrm>
          <a:prstGeom prst="rect">
            <a:avLst/>
          </a:prstGeom>
        </p:spPr>
      </p:pic>
    </p:spTree>
    <p:extLst>
      <p:ext uri="{BB962C8B-B14F-4D97-AF65-F5344CB8AC3E}">
        <p14:creationId xmlns:p14="http://schemas.microsoft.com/office/powerpoint/2010/main" val="2655029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5C980-EBA4-4C80-8E11-8D2DB1F2F277}"/>
              </a:ext>
            </a:extLst>
          </p:cNvPr>
          <p:cNvSpPr txBox="1"/>
          <p:nvPr/>
        </p:nvSpPr>
        <p:spPr>
          <a:xfrm>
            <a:off x="622387" y="459626"/>
            <a:ext cx="3918857"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RESULTS</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5E9156-4478-4529-8D92-D929B9F4A276}"/>
              </a:ext>
            </a:extLst>
          </p:cNvPr>
          <p:cNvPicPr>
            <a:picLocks noChangeAspect="1"/>
          </p:cNvPicPr>
          <p:nvPr/>
        </p:nvPicPr>
        <p:blipFill>
          <a:blip r:embed="rId2"/>
          <a:stretch>
            <a:fillRect/>
          </a:stretch>
        </p:blipFill>
        <p:spPr>
          <a:xfrm>
            <a:off x="1112776" y="2713816"/>
            <a:ext cx="4295247" cy="3326840"/>
          </a:xfrm>
          <a:prstGeom prst="rect">
            <a:avLst/>
          </a:prstGeom>
        </p:spPr>
      </p:pic>
      <p:sp>
        <p:nvSpPr>
          <p:cNvPr id="5" name="TextBox 4">
            <a:extLst>
              <a:ext uri="{FF2B5EF4-FFF2-40B4-BE49-F238E27FC236}">
                <a16:creationId xmlns:a16="http://schemas.microsoft.com/office/drawing/2014/main" id="{269E2192-A887-479A-92EC-4602690F6383}"/>
              </a:ext>
            </a:extLst>
          </p:cNvPr>
          <p:cNvSpPr txBox="1"/>
          <p:nvPr/>
        </p:nvSpPr>
        <p:spPr>
          <a:xfrm>
            <a:off x="622388" y="1449977"/>
            <a:ext cx="10337350" cy="800219"/>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LOGIN</a:t>
            </a:r>
            <a:r>
              <a:rPr lang="en-US" sz="2200" dirty="0">
                <a:latin typeface="Times New Roman" panose="02020603050405020304" pitchFamily="18" charset="0"/>
                <a:cs typeface="Times New Roman" panose="02020603050405020304" pitchFamily="18" charset="0"/>
              </a:rPr>
              <a:t>: It is a multi-user login Interface where you can login as Admin , Student , Parent , Teacher . User can login by giving the username and password</a:t>
            </a:r>
            <a:r>
              <a:rPr lang="en-US" sz="2400" dirty="0">
                <a:latin typeface="Century Gothic" panose="020B0502020202020204" pitchFamily="34" charset="0"/>
              </a:rPr>
              <a:t>.</a:t>
            </a:r>
          </a:p>
        </p:txBody>
      </p:sp>
      <p:pic>
        <p:nvPicPr>
          <p:cNvPr id="7" name="Picture 6">
            <a:extLst>
              <a:ext uri="{FF2B5EF4-FFF2-40B4-BE49-F238E27FC236}">
                <a16:creationId xmlns:a16="http://schemas.microsoft.com/office/drawing/2014/main" id="{3A840AC4-7516-4BC4-8BA7-427EDDABBA90}"/>
              </a:ext>
            </a:extLst>
          </p:cNvPr>
          <p:cNvPicPr>
            <a:picLocks noChangeAspect="1"/>
          </p:cNvPicPr>
          <p:nvPr/>
        </p:nvPicPr>
        <p:blipFill>
          <a:blip r:embed="rId3"/>
          <a:stretch>
            <a:fillRect/>
          </a:stretch>
        </p:blipFill>
        <p:spPr>
          <a:xfrm>
            <a:off x="6096000" y="3040492"/>
            <a:ext cx="5169166" cy="2673487"/>
          </a:xfrm>
          <a:prstGeom prst="rect">
            <a:avLst/>
          </a:prstGeom>
        </p:spPr>
      </p:pic>
      <p:sp>
        <p:nvSpPr>
          <p:cNvPr id="6" name="TextBox 5">
            <a:extLst>
              <a:ext uri="{FF2B5EF4-FFF2-40B4-BE49-F238E27FC236}">
                <a16:creationId xmlns:a16="http://schemas.microsoft.com/office/drawing/2014/main" id="{0BCA71CE-9A63-4E94-8D93-03A41ECD45E4}"/>
              </a:ext>
            </a:extLst>
          </p:cNvPr>
          <p:cNvSpPr txBox="1"/>
          <p:nvPr/>
        </p:nvSpPr>
        <p:spPr>
          <a:xfrm>
            <a:off x="2257425" y="6040656"/>
            <a:ext cx="1647825"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6.1:Log in As window</a:t>
            </a:r>
            <a:endParaRPr lang="en-IN" sz="11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0818F6-73E8-4116-9707-7CE48BD3D27E}"/>
              </a:ext>
            </a:extLst>
          </p:cNvPr>
          <p:cNvSpPr txBox="1"/>
          <p:nvPr/>
        </p:nvSpPr>
        <p:spPr>
          <a:xfrm>
            <a:off x="7496175" y="5953125"/>
            <a:ext cx="18097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6.2:login window</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828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8A97F5-FF9A-4F03-8C28-148469C5DA08}"/>
              </a:ext>
            </a:extLst>
          </p:cNvPr>
          <p:cNvPicPr>
            <a:picLocks noChangeAspect="1"/>
          </p:cNvPicPr>
          <p:nvPr/>
        </p:nvPicPr>
        <p:blipFill>
          <a:blip r:embed="rId2"/>
          <a:stretch>
            <a:fillRect/>
          </a:stretch>
        </p:blipFill>
        <p:spPr>
          <a:xfrm>
            <a:off x="3439304" y="1995806"/>
            <a:ext cx="4921503" cy="3467278"/>
          </a:xfrm>
          <a:prstGeom prst="rect">
            <a:avLst/>
          </a:prstGeom>
        </p:spPr>
      </p:pic>
      <p:sp>
        <p:nvSpPr>
          <p:cNvPr id="4" name="TextBox 3">
            <a:extLst>
              <a:ext uri="{FF2B5EF4-FFF2-40B4-BE49-F238E27FC236}">
                <a16:creationId xmlns:a16="http://schemas.microsoft.com/office/drawing/2014/main" id="{48D319EF-B0B7-4820-8D03-080B2D0E497C}"/>
              </a:ext>
            </a:extLst>
          </p:cNvPr>
          <p:cNvSpPr txBox="1"/>
          <p:nvPr/>
        </p:nvSpPr>
        <p:spPr>
          <a:xfrm>
            <a:off x="849086" y="770709"/>
            <a:ext cx="541836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ADMIN MENU WINDOW</a:t>
            </a:r>
            <a:r>
              <a:rPr lang="en-US" sz="2800" b="1" dirty="0">
                <a:latin typeface="Century Gothic" panose="020B0502020202020204" pitchFamily="34" charset="0"/>
              </a:rPr>
              <a:t>:</a:t>
            </a:r>
            <a:endParaRPr lang="en-IN" sz="2800" b="1" dirty="0">
              <a:latin typeface="Century Gothic" panose="020B0502020202020204" pitchFamily="34" charset="0"/>
            </a:endParaRPr>
          </a:p>
        </p:txBody>
      </p:sp>
      <p:sp>
        <p:nvSpPr>
          <p:cNvPr id="2" name="TextBox 1">
            <a:extLst>
              <a:ext uri="{FF2B5EF4-FFF2-40B4-BE49-F238E27FC236}">
                <a16:creationId xmlns:a16="http://schemas.microsoft.com/office/drawing/2014/main" id="{E8924992-5258-4FF9-B678-660BC94D59CC}"/>
              </a:ext>
            </a:extLst>
          </p:cNvPr>
          <p:cNvSpPr txBox="1"/>
          <p:nvPr/>
        </p:nvSpPr>
        <p:spPr>
          <a:xfrm>
            <a:off x="4733925" y="5781675"/>
            <a:ext cx="21907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6.3:Dashboard of Admin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862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EE8268-6BD0-420A-8245-D494862E65A9}"/>
              </a:ext>
            </a:extLst>
          </p:cNvPr>
          <p:cNvSpPr txBox="1"/>
          <p:nvPr/>
        </p:nvSpPr>
        <p:spPr>
          <a:xfrm>
            <a:off x="849086" y="666206"/>
            <a:ext cx="565621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ADMIN: Register Student Details</a:t>
            </a: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BCC787-19D2-467D-9011-1260392FD60E}"/>
              </a:ext>
            </a:extLst>
          </p:cNvPr>
          <p:cNvPicPr>
            <a:picLocks noChangeAspect="1"/>
          </p:cNvPicPr>
          <p:nvPr/>
        </p:nvPicPr>
        <p:blipFill>
          <a:blip r:embed="rId2"/>
          <a:stretch>
            <a:fillRect/>
          </a:stretch>
        </p:blipFill>
        <p:spPr>
          <a:xfrm>
            <a:off x="8827656" y="2910530"/>
            <a:ext cx="2292468" cy="1428823"/>
          </a:xfrm>
          <a:prstGeom prst="rect">
            <a:avLst/>
          </a:prstGeom>
        </p:spPr>
      </p:pic>
      <p:pic>
        <p:nvPicPr>
          <p:cNvPr id="5" name="Picture 4">
            <a:extLst>
              <a:ext uri="{FF2B5EF4-FFF2-40B4-BE49-F238E27FC236}">
                <a16:creationId xmlns:a16="http://schemas.microsoft.com/office/drawing/2014/main" id="{815046C3-EDC0-481D-98DC-48F9C3B02769}"/>
              </a:ext>
            </a:extLst>
          </p:cNvPr>
          <p:cNvPicPr>
            <a:picLocks noChangeAspect="1"/>
          </p:cNvPicPr>
          <p:nvPr/>
        </p:nvPicPr>
        <p:blipFill>
          <a:blip r:embed="rId3"/>
          <a:stretch>
            <a:fillRect/>
          </a:stretch>
        </p:blipFill>
        <p:spPr>
          <a:xfrm>
            <a:off x="560429" y="1315128"/>
            <a:ext cx="7881109" cy="4619625"/>
          </a:xfrm>
          <a:prstGeom prst="rect">
            <a:avLst/>
          </a:prstGeom>
        </p:spPr>
      </p:pic>
      <p:sp>
        <p:nvSpPr>
          <p:cNvPr id="6" name="TextBox 5">
            <a:extLst>
              <a:ext uri="{FF2B5EF4-FFF2-40B4-BE49-F238E27FC236}">
                <a16:creationId xmlns:a16="http://schemas.microsoft.com/office/drawing/2014/main" id="{3E8878AA-CB05-4295-BBCF-93281DA27F11}"/>
              </a:ext>
            </a:extLst>
          </p:cNvPr>
          <p:cNvSpPr txBox="1"/>
          <p:nvPr/>
        </p:nvSpPr>
        <p:spPr>
          <a:xfrm>
            <a:off x="2562225" y="6143625"/>
            <a:ext cx="27241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6.4:admin registering student details</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6BBAF57-3826-43AB-8FCA-C9A25F3F408F}"/>
              </a:ext>
            </a:extLst>
          </p:cNvPr>
          <p:cNvSpPr txBox="1"/>
          <p:nvPr/>
        </p:nvSpPr>
        <p:spPr>
          <a:xfrm>
            <a:off x="9296400" y="4686300"/>
            <a:ext cx="140017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6.5:message of successful insertion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989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CBB5B-E83D-4B48-9EAE-4353DE83E0CA}"/>
              </a:ext>
            </a:extLst>
          </p:cNvPr>
          <p:cNvSpPr txBox="1"/>
          <p:nvPr/>
        </p:nvSpPr>
        <p:spPr>
          <a:xfrm>
            <a:off x="849086" y="666206"/>
            <a:ext cx="667512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ADMIN: Register Teacher Details</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9BBE85-3D91-4B35-9ED7-EEDB50B27804}"/>
              </a:ext>
            </a:extLst>
          </p:cNvPr>
          <p:cNvPicPr>
            <a:picLocks noChangeAspect="1"/>
          </p:cNvPicPr>
          <p:nvPr/>
        </p:nvPicPr>
        <p:blipFill>
          <a:blip r:embed="rId2"/>
          <a:stretch>
            <a:fillRect/>
          </a:stretch>
        </p:blipFill>
        <p:spPr>
          <a:xfrm>
            <a:off x="849086" y="2159636"/>
            <a:ext cx="7144117" cy="3505380"/>
          </a:xfrm>
          <a:prstGeom prst="rect">
            <a:avLst/>
          </a:prstGeom>
        </p:spPr>
      </p:pic>
      <p:pic>
        <p:nvPicPr>
          <p:cNvPr id="6" name="Picture 5">
            <a:extLst>
              <a:ext uri="{FF2B5EF4-FFF2-40B4-BE49-F238E27FC236}">
                <a16:creationId xmlns:a16="http://schemas.microsoft.com/office/drawing/2014/main" id="{28B092AD-4EF9-4DD6-AD5C-A9370BBEEDD1}"/>
              </a:ext>
            </a:extLst>
          </p:cNvPr>
          <p:cNvPicPr>
            <a:picLocks noChangeAspect="1"/>
          </p:cNvPicPr>
          <p:nvPr/>
        </p:nvPicPr>
        <p:blipFill>
          <a:blip r:embed="rId3"/>
          <a:stretch>
            <a:fillRect/>
          </a:stretch>
        </p:blipFill>
        <p:spPr>
          <a:xfrm>
            <a:off x="9088548" y="2907356"/>
            <a:ext cx="2254366" cy="1435174"/>
          </a:xfrm>
          <a:prstGeom prst="rect">
            <a:avLst/>
          </a:prstGeom>
        </p:spPr>
      </p:pic>
      <p:sp>
        <p:nvSpPr>
          <p:cNvPr id="5" name="TextBox 4">
            <a:extLst>
              <a:ext uri="{FF2B5EF4-FFF2-40B4-BE49-F238E27FC236}">
                <a16:creationId xmlns:a16="http://schemas.microsoft.com/office/drawing/2014/main" id="{C86A0633-BB5E-441F-9D73-1F393C5E46D3}"/>
              </a:ext>
            </a:extLst>
          </p:cNvPr>
          <p:cNvSpPr txBox="1"/>
          <p:nvPr/>
        </p:nvSpPr>
        <p:spPr>
          <a:xfrm>
            <a:off x="2581275" y="5962650"/>
            <a:ext cx="35147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6.6:Admin registering teacher details</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F9764BC-0F39-44A6-B420-518D9B8670CD}"/>
              </a:ext>
            </a:extLst>
          </p:cNvPr>
          <p:cNvSpPr txBox="1"/>
          <p:nvPr/>
        </p:nvSpPr>
        <p:spPr>
          <a:xfrm>
            <a:off x="9324975" y="4552950"/>
            <a:ext cx="1438275" cy="738664"/>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6.7:message of successful insertion</a:t>
            </a:r>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1791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AF52C5-D653-4206-AB8D-04AF2D2DC0C7}"/>
              </a:ext>
            </a:extLst>
          </p:cNvPr>
          <p:cNvSpPr txBox="1"/>
          <p:nvPr/>
        </p:nvSpPr>
        <p:spPr>
          <a:xfrm>
            <a:off x="836840" y="405511"/>
            <a:ext cx="609382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ADMIN: Student fee Update</a:t>
            </a: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88EAC49-592C-4626-9CCE-200149E84C02}"/>
              </a:ext>
            </a:extLst>
          </p:cNvPr>
          <p:cNvPicPr>
            <a:picLocks noChangeAspect="1"/>
          </p:cNvPicPr>
          <p:nvPr/>
        </p:nvPicPr>
        <p:blipFill>
          <a:blip r:embed="rId2"/>
          <a:stretch>
            <a:fillRect/>
          </a:stretch>
        </p:blipFill>
        <p:spPr>
          <a:xfrm>
            <a:off x="8885138" y="2969132"/>
            <a:ext cx="2076557" cy="1416123"/>
          </a:xfrm>
          <a:prstGeom prst="rect">
            <a:avLst/>
          </a:prstGeom>
        </p:spPr>
      </p:pic>
      <p:pic>
        <p:nvPicPr>
          <p:cNvPr id="3" name="Picture 2">
            <a:extLst>
              <a:ext uri="{FF2B5EF4-FFF2-40B4-BE49-F238E27FC236}">
                <a16:creationId xmlns:a16="http://schemas.microsoft.com/office/drawing/2014/main" id="{6046D6EB-1EC4-42E0-870D-1EC6B25BBA2B}"/>
              </a:ext>
            </a:extLst>
          </p:cNvPr>
          <p:cNvPicPr>
            <a:picLocks noChangeAspect="1"/>
          </p:cNvPicPr>
          <p:nvPr/>
        </p:nvPicPr>
        <p:blipFill>
          <a:blip r:embed="rId3"/>
          <a:stretch>
            <a:fillRect/>
          </a:stretch>
        </p:blipFill>
        <p:spPr>
          <a:xfrm>
            <a:off x="667570" y="1228725"/>
            <a:ext cx="7819893" cy="4533900"/>
          </a:xfrm>
          <a:prstGeom prst="rect">
            <a:avLst/>
          </a:prstGeom>
        </p:spPr>
      </p:pic>
      <p:sp>
        <p:nvSpPr>
          <p:cNvPr id="8" name="TextBox 7">
            <a:extLst>
              <a:ext uri="{FF2B5EF4-FFF2-40B4-BE49-F238E27FC236}">
                <a16:creationId xmlns:a16="http://schemas.microsoft.com/office/drawing/2014/main" id="{665E9D73-AEBC-472A-A5B8-AAF94F0F7BF2}"/>
              </a:ext>
            </a:extLst>
          </p:cNvPr>
          <p:cNvSpPr txBox="1"/>
          <p:nvPr/>
        </p:nvSpPr>
        <p:spPr>
          <a:xfrm>
            <a:off x="2505075" y="5972175"/>
            <a:ext cx="24384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6.8:Admin updating student fee</a:t>
            </a:r>
            <a:endParaRPr lang="en-IN"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FCB819B-73B9-448C-95FD-0CAF77420910}"/>
              </a:ext>
            </a:extLst>
          </p:cNvPr>
          <p:cNvSpPr txBox="1"/>
          <p:nvPr/>
        </p:nvSpPr>
        <p:spPr>
          <a:xfrm>
            <a:off x="9210675" y="4667250"/>
            <a:ext cx="1362075" cy="92333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6.9:message of successful </a:t>
            </a:r>
            <a:r>
              <a:rPr lang="en-US" sz="1200" dirty="0" err="1">
                <a:latin typeface="Times New Roman" panose="02020603050405020304" pitchFamily="18" charset="0"/>
                <a:cs typeface="Times New Roman" panose="02020603050405020304" pitchFamily="18" charset="0"/>
              </a:rPr>
              <a:t>updation</a:t>
            </a:r>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6870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F828C1-8F91-45A4-AB64-344D9BEF890B}"/>
              </a:ext>
            </a:extLst>
          </p:cNvPr>
          <p:cNvSpPr txBox="1"/>
          <p:nvPr/>
        </p:nvSpPr>
        <p:spPr>
          <a:xfrm>
            <a:off x="993751" y="601080"/>
            <a:ext cx="3114641"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CONTENTS</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1DC656-E890-41F9-80D5-55AAAB2C9FB8}"/>
              </a:ext>
            </a:extLst>
          </p:cNvPr>
          <p:cNvSpPr txBox="1"/>
          <p:nvPr/>
        </p:nvSpPr>
        <p:spPr>
          <a:xfrm>
            <a:off x="993751" y="1534031"/>
            <a:ext cx="5980799" cy="4094198"/>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1. Abstract</a:t>
            </a:r>
          </a:p>
          <a:p>
            <a:pPr>
              <a:lnSpc>
                <a:spcPct val="150000"/>
              </a:lnSpc>
            </a:pPr>
            <a:r>
              <a:rPr lang="en-US" sz="2200" dirty="0">
                <a:latin typeface="Times New Roman" panose="02020603050405020304" pitchFamily="18" charset="0"/>
                <a:cs typeface="Times New Roman" panose="02020603050405020304" pitchFamily="18" charset="0"/>
              </a:rPr>
              <a:t>2. Introduction</a:t>
            </a:r>
          </a:p>
          <a:p>
            <a:pPr>
              <a:lnSpc>
                <a:spcPct val="150000"/>
              </a:lnSpc>
            </a:pPr>
            <a:r>
              <a:rPr lang="en-US" sz="2200" dirty="0">
                <a:latin typeface="Times New Roman" panose="02020603050405020304" pitchFamily="18" charset="0"/>
                <a:cs typeface="Times New Roman" panose="02020603050405020304" pitchFamily="18" charset="0"/>
              </a:rPr>
              <a:t>3. Problem Statement</a:t>
            </a:r>
          </a:p>
          <a:p>
            <a:pPr>
              <a:lnSpc>
                <a:spcPct val="150000"/>
              </a:lnSpc>
            </a:pPr>
            <a:r>
              <a:rPr lang="en-US" sz="2200" dirty="0">
                <a:latin typeface="Times New Roman" panose="02020603050405020304" pitchFamily="18" charset="0"/>
                <a:cs typeface="Times New Roman" panose="02020603050405020304" pitchFamily="18" charset="0"/>
              </a:rPr>
              <a:t>4. System Design</a:t>
            </a:r>
          </a:p>
          <a:p>
            <a:pPr>
              <a:lnSpc>
                <a:spcPct val="150000"/>
              </a:lnSpc>
            </a:pPr>
            <a:r>
              <a:rPr lang="en-US" sz="2200" dirty="0">
                <a:latin typeface="Times New Roman" panose="02020603050405020304" pitchFamily="18" charset="0"/>
                <a:cs typeface="Times New Roman" panose="02020603050405020304" pitchFamily="18" charset="0"/>
              </a:rPr>
              <a:t>5. Implementation</a:t>
            </a:r>
          </a:p>
          <a:p>
            <a:pPr>
              <a:lnSpc>
                <a:spcPct val="150000"/>
              </a:lnSpc>
            </a:pPr>
            <a:r>
              <a:rPr lang="en-US" sz="2200" dirty="0">
                <a:latin typeface="Times New Roman" panose="02020603050405020304" pitchFamily="18" charset="0"/>
                <a:cs typeface="Times New Roman" panose="02020603050405020304" pitchFamily="18" charset="0"/>
              </a:rPr>
              <a:t>6. Results</a:t>
            </a:r>
          </a:p>
          <a:p>
            <a:pPr>
              <a:lnSpc>
                <a:spcPct val="150000"/>
              </a:lnSpc>
            </a:pPr>
            <a:r>
              <a:rPr lang="en-US" sz="2200" dirty="0">
                <a:latin typeface="Times New Roman" panose="02020603050405020304" pitchFamily="18" charset="0"/>
                <a:cs typeface="Times New Roman" panose="02020603050405020304" pitchFamily="18" charset="0"/>
              </a:rPr>
              <a:t>7. Conclusion</a:t>
            </a:r>
          </a:p>
          <a:p>
            <a:pPr>
              <a:lnSpc>
                <a:spcPct val="150000"/>
              </a:lnSpc>
            </a:pPr>
            <a:r>
              <a:rPr lang="en-US" sz="2200" dirty="0">
                <a:latin typeface="Times New Roman" panose="02020603050405020304" pitchFamily="18" charset="0"/>
                <a:cs typeface="Times New Roman" panose="02020603050405020304" pitchFamily="18" charset="0"/>
              </a:rPr>
              <a:t>8. Future Scope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224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7EC901-78EF-4264-BE4B-F13C4C9CCA79}"/>
              </a:ext>
            </a:extLst>
          </p:cNvPr>
          <p:cNvPicPr>
            <a:picLocks noChangeAspect="1"/>
          </p:cNvPicPr>
          <p:nvPr/>
        </p:nvPicPr>
        <p:blipFill>
          <a:blip r:embed="rId2"/>
          <a:stretch>
            <a:fillRect/>
          </a:stretch>
        </p:blipFill>
        <p:spPr>
          <a:xfrm>
            <a:off x="9286846" y="2635213"/>
            <a:ext cx="1124008" cy="1435174"/>
          </a:xfrm>
          <a:prstGeom prst="rect">
            <a:avLst/>
          </a:prstGeom>
        </p:spPr>
      </p:pic>
      <p:sp>
        <p:nvSpPr>
          <p:cNvPr id="2" name="TextBox 1">
            <a:extLst>
              <a:ext uri="{FF2B5EF4-FFF2-40B4-BE49-F238E27FC236}">
                <a16:creationId xmlns:a16="http://schemas.microsoft.com/office/drawing/2014/main" id="{4A82A74B-88D5-4514-9246-F5596785D518}"/>
              </a:ext>
            </a:extLst>
          </p:cNvPr>
          <p:cNvSpPr txBox="1"/>
          <p:nvPr/>
        </p:nvSpPr>
        <p:spPr>
          <a:xfrm>
            <a:off x="2324100" y="5229225"/>
            <a:ext cx="29051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6.10:viewing student fee</a:t>
            </a: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A99119-3B9E-48CB-B266-394A93AA13E4}"/>
              </a:ext>
            </a:extLst>
          </p:cNvPr>
          <p:cNvPicPr>
            <a:picLocks noChangeAspect="1"/>
          </p:cNvPicPr>
          <p:nvPr/>
        </p:nvPicPr>
        <p:blipFill>
          <a:blip r:embed="rId3"/>
          <a:stretch>
            <a:fillRect/>
          </a:stretch>
        </p:blipFill>
        <p:spPr>
          <a:xfrm>
            <a:off x="659990" y="888927"/>
            <a:ext cx="7483885" cy="4298958"/>
          </a:xfrm>
          <a:prstGeom prst="rect">
            <a:avLst/>
          </a:prstGeom>
        </p:spPr>
      </p:pic>
      <p:sp>
        <p:nvSpPr>
          <p:cNvPr id="6" name="TextBox 5">
            <a:extLst>
              <a:ext uri="{FF2B5EF4-FFF2-40B4-BE49-F238E27FC236}">
                <a16:creationId xmlns:a16="http://schemas.microsoft.com/office/drawing/2014/main" id="{FBF4687C-705A-4010-8030-4BFA0D473903}"/>
              </a:ext>
            </a:extLst>
          </p:cNvPr>
          <p:cNvSpPr txBox="1"/>
          <p:nvPr/>
        </p:nvSpPr>
        <p:spPr>
          <a:xfrm>
            <a:off x="9172575" y="4371975"/>
            <a:ext cx="21050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6.11:displaying fee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812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9CDD5-914F-41FD-B227-CC0F4AC91BB3}"/>
              </a:ext>
            </a:extLst>
          </p:cNvPr>
          <p:cNvSpPr txBox="1"/>
          <p:nvPr/>
        </p:nvSpPr>
        <p:spPr>
          <a:xfrm>
            <a:off x="819150" y="533400"/>
            <a:ext cx="51720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MENU WINDOW</a:t>
            </a:r>
            <a:r>
              <a:rPr lang="en-US" sz="2400" b="1" dirty="0">
                <a:latin typeface="Century Gothic" panose="020B0502020202020204" pitchFamily="34" charset="0"/>
              </a:rPr>
              <a:t>:</a:t>
            </a:r>
            <a:endParaRPr lang="en-IN" sz="2400" b="1" dirty="0">
              <a:latin typeface="Century Gothic" panose="020B0502020202020204" pitchFamily="34" charset="0"/>
            </a:endParaRPr>
          </a:p>
        </p:txBody>
      </p:sp>
      <p:pic>
        <p:nvPicPr>
          <p:cNvPr id="4" name="Picture 3">
            <a:extLst>
              <a:ext uri="{FF2B5EF4-FFF2-40B4-BE49-F238E27FC236}">
                <a16:creationId xmlns:a16="http://schemas.microsoft.com/office/drawing/2014/main" id="{8F34C1CE-304B-4F82-8AF9-83A8E75A99E2}"/>
              </a:ext>
            </a:extLst>
          </p:cNvPr>
          <p:cNvPicPr>
            <a:picLocks noChangeAspect="1"/>
          </p:cNvPicPr>
          <p:nvPr/>
        </p:nvPicPr>
        <p:blipFill>
          <a:blip r:embed="rId2"/>
          <a:stretch>
            <a:fillRect/>
          </a:stretch>
        </p:blipFill>
        <p:spPr>
          <a:xfrm>
            <a:off x="3482879" y="1495898"/>
            <a:ext cx="4508595" cy="4346193"/>
          </a:xfrm>
          <a:prstGeom prst="rect">
            <a:avLst/>
          </a:prstGeom>
        </p:spPr>
      </p:pic>
      <p:sp>
        <p:nvSpPr>
          <p:cNvPr id="3" name="TextBox 2">
            <a:extLst>
              <a:ext uri="{FF2B5EF4-FFF2-40B4-BE49-F238E27FC236}">
                <a16:creationId xmlns:a16="http://schemas.microsoft.com/office/drawing/2014/main" id="{19E4252A-25B9-4E22-A440-E64AAF384006}"/>
              </a:ext>
            </a:extLst>
          </p:cNvPr>
          <p:cNvSpPr txBox="1"/>
          <p:nvPr/>
        </p:nvSpPr>
        <p:spPr>
          <a:xfrm>
            <a:off x="4400550" y="5880191"/>
            <a:ext cx="41814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6.12:Student Dashboard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007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3F27B7-95A5-4DE8-866A-38EADC387C4A}"/>
              </a:ext>
            </a:extLst>
          </p:cNvPr>
          <p:cNvSpPr txBox="1"/>
          <p:nvPr/>
        </p:nvSpPr>
        <p:spPr>
          <a:xfrm>
            <a:off x="914400" y="533400"/>
            <a:ext cx="41433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View info</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56BCE6-6DD6-426C-BB03-8612EF3AC476}"/>
              </a:ext>
            </a:extLst>
          </p:cNvPr>
          <p:cNvPicPr>
            <a:picLocks noChangeAspect="1"/>
          </p:cNvPicPr>
          <p:nvPr/>
        </p:nvPicPr>
        <p:blipFill>
          <a:blip r:embed="rId2"/>
          <a:stretch>
            <a:fillRect/>
          </a:stretch>
        </p:blipFill>
        <p:spPr>
          <a:xfrm>
            <a:off x="1739762" y="1139699"/>
            <a:ext cx="8042413" cy="4578601"/>
          </a:xfrm>
          <a:prstGeom prst="rect">
            <a:avLst/>
          </a:prstGeom>
        </p:spPr>
      </p:pic>
      <p:sp>
        <p:nvSpPr>
          <p:cNvPr id="5" name="TextBox 4">
            <a:extLst>
              <a:ext uri="{FF2B5EF4-FFF2-40B4-BE49-F238E27FC236}">
                <a16:creationId xmlns:a16="http://schemas.microsoft.com/office/drawing/2014/main" id="{CB8CF881-0A99-4D4D-87E5-F5F8F271F7C3}"/>
              </a:ext>
            </a:extLst>
          </p:cNvPr>
          <p:cNvSpPr txBox="1"/>
          <p:nvPr/>
        </p:nvSpPr>
        <p:spPr>
          <a:xfrm>
            <a:off x="4057650" y="5867400"/>
            <a:ext cx="26955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6.13:Student viewing personal info</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993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06B77-1ADE-4022-9FB0-88667B71DEC5}"/>
              </a:ext>
            </a:extLst>
          </p:cNvPr>
          <p:cNvSpPr txBox="1"/>
          <p:nvPr/>
        </p:nvSpPr>
        <p:spPr>
          <a:xfrm>
            <a:off x="819150" y="571500"/>
            <a:ext cx="4114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View Fee Details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2F3A20-C600-4026-8114-A762EBA246E3}"/>
              </a:ext>
            </a:extLst>
          </p:cNvPr>
          <p:cNvPicPr>
            <a:picLocks noChangeAspect="1"/>
          </p:cNvPicPr>
          <p:nvPr/>
        </p:nvPicPr>
        <p:blipFill>
          <a:blip r:embed="rId2"/>
          <a:stretch>
            <a:fillRect/>
          </a:stretch>
        </p:blipFill>
        <p:spPr>
          <a:xfrm>
            <a:off x="1892739" y="1304925"/>
            <a:ext cx="6082422" cy="3522783"/>
          </a:xfrm>
          <a:prstGeom prst="rect">
            <a:avLst/>
          </a:prstGeom>
        </p:spPr>
      </p:pic>
      <p:sp>
        <p:nvSpPr>
          <p:cNvPr id="7" name="TextBox 6">
            <a:extLst>
              <a:ext uri="{FF2B5EF4-FFF2-40B4-BE49-F238E27FC236}">
                <a16:creationId xmlns:a16="http://schemas.microsoft.com/office/drawing/2014/main" id="{8A0D6950-8859-478D-AF6B-300102B7C519}"/>
              </a:ext>
            </a:extLst>
          </p:cNvPr>
          <p:cNvSpPr txBox="1"/>
          <p:nvPr/>
        </p:nvSpPr>
        <p:spPr>
          <a:xfrm>
            <a:off x="2990850" y="4924425"/>
            <a:ext cx="27527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6.14:Viewing fee details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036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02A6EF-786E-4C9C-914D-06478E00BE49}"/>
              </a:ext>
            </a:extLst>
          </p:cNvPr>
          <p:cNvSpPr txBox="1"/>
          <p:nvPr/>
        </p:nvSpPr>
        <p:spPr>
          <a:xfrm>
            <a:off x="771525" y="495300"/>
            <a:ext cx="41719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View Attendance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0D5387-FE41-4D33-A305-70181FB717A5}"/>
              </a:ext>
            </a:extLst>
          </p:cNvPr>
          <p:cNvPicPr>
            <a:picLocks noChangeAspect="1"/>
          </p:cNvPicPr>
          <p:nvPr/>
        </p:nvPicPr>
        <p:blipFill>
          <a:blip r:embed="rId2"/>
          <a:stretch>
            <a:fillRect/>
          </a:stretch>
        </p:blipFill>
        <p:spPr>
          <a:xfrm>
            <a:off x="1752118" y="1162050"/>
            <a:ext cx="7020408" cy="4115861"/>
          </a:xfrm>
          <a:prstGeom prst="rect">
            <a:avLst/>
          </a:prstGeom>
        </p:spPr>
      </p:pic>
      <p:sp>
        <p:nvSpPr>
          <p:cNvPr id="6" name="TextBox 5">
            <a:extLst>
              <a:ext uri="{FF2B5EF4-FFF2-40B4-BE49-F238E27FC236}">
                <a16:creationId xmlns:a16="http://schemas.microsoft.com/office/drawing/2014/main" id="{7588EFC3-1444-4507-B0A1-ED7C14503D91}"/>
              </a:ext>
            </a:extLst>
          </p:cNvPr>
          <p:cNvSpPr txBox="1"/>
          <p:nvPr/>
        </p:nvSpPr>
        <p:spPr>
          <a:xfrm>
            <a:off x="3214687" y="5418951"/>
            <a:ext cx="34575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6.15:Student viewing attendance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360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10E71-7FBD-473E-8CCD-38A2DB1EC26C}"/>
              </a:ext>
            </a:extLst>
          </p:cNvPr>
          <p:cNvSpPr txBox="1"/>
          <p:nvPr/>
        </p:nvSpPr>
        <p:spPr>
          <a:xfrm>
            <a:off x="617352" y="680483"/>
            <a:ext cx="34004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View Marks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75D94F-CDEB-48E8-B4AC-8C945152ACD4}"/>
              </a:ext>
            </a:extLst>
          </p:cNvPr>
          <p:cNvPicPr>
            <a:picLocks noChangeAspect="1"/>
          </p:cNvPicPr>
          <p:nvPr/>
        </p:nvPicPr>
        <p:blipFill>
          <a:blip r:embed="rId2"/>
          <a:stretch>
            <a:fillRect/>
          </a:stretch>
        </p:blipFill>
        <p:spPr>
          <a:xfrm>
            <a:off x="1995538" y="1227873"/>
            <a:ext cx="6910337" cy="3964530"/>
          </a:xfrm>
          <a:prstGeom prst="rect">
            <a:avLst/>
          </a:prstGeom>
        </p:spPr>
      </p:pic>
      <p:sp>
        <p:nvSpPr>
          <p:cNvPr id="6" name="TextBox 5">
            <a:extLst>
              <a:ext uri="{FF2B5EF4-FFF2-40B4-BE49-F238E27FC236}">
                <a16:creationId xmlns:a16="http://schemas.microsoft.com/office/drawing/2014/main" id="{C0C19B6B-0434-4CB2-ACBF-D0C77C43E956}"/>
              </a:ext>
            </a:extLst>
          </p:cNvPr>
          <p:cNvSpPr txBox="1"/>
          <p:nvPr/>
        </p:nvSpPr>
        <p:spPr>
          <a:xfrm>
            <a:off x="3352800" y="5314950"/>
            <a:ext cx="3638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6.16:Student viewing marks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691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2476E8-FC1D-4634-AFFF-40B9A3762BAA}"/>
              </a:ext>
            </a:extLst>
          </p:cNvPr>
          <p:cNvSpPr txBox="1"/>
          <p:nvPr/>
        </p:nvSpPr>
        <p:spPr>
          <a:xfrm>
            <a:off x="761336" y="702414"/>
            <a:ext cx="46767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Change Password</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7134E0-F4A4-4DDC-8778-08FAC512E7B9}"/>
              </a:ext>
            </a:extLst>
          </p:cNvPr>
          <p:cNvPicPr>
            <a:picLocks noChangeAspect="1"/>
          </p:cNvPicPr>
          <p:nvPr/>
        </p:nvPicPr>
        <p:blipFill>
          <a:blip r:embed="rId2"/>
          <a:stretch>
            <a:fillRect/>
          </a:stretch>
        </p:blipFill>
        <p:spPr>
          <a:xfrm>
            <a:off x="1790700" y="3443704"/>
            <a:ext cx="6023572" cy="3070319"/>
          </a:xfrm>
          <a:prstGeom prst="rect">
            <a:avLst/>
          </a:prstGeom>
        </p:spPr>
      </p:pic>
      <p:pic>
        <p:nvPicPr>
          <p:cNvPr id="6" name="Picture 5">
            <a:extLst>
              <a:ext uri="{FF2B5EF4-FFF2-40B4-BE49-F238E27FC236}">
                <a16:creationId xmlns:a16="http://schemas.microsoft.com/office/drawing/2014/main" id="{0880D22B-A99C-47F8-93C4-138605DDF34E}"/>
              </a:ext>
            </a:extLst>
          </p:cNvPr>
          <p:cNvPicPr>
            <a:picLocks noChangeAspect="1"/>
          </p:cNvPicPr>
          <p:nvPr/>
        </p:nvPicPr>
        <p:blipFill>
          <a:blip r:embed="rId3"/>
          <a:stretch>
            <a:fillRect/>
          </a:stretch>
        </p:blipFill>
        <p:spPr>
          <a:xfrm>
            <a:off x="8531284" y="4362413"/>
            <a:ext cx="2425825" cy="1447874"/>
          </a:xfrm>
          <a:prstGeom prst="rect">
            <a:avLst/>
          </a:prstGeom>
        </p:spPr>
      </p:pic>
      <p:pic>
        <p:nvPicPr>
          <p:cNvPr id="5" name="Picture 4">
            <a:extLst>
              <a:ext uri="{FF2B5EF4-FFF2-40B4-BE49-F238E27FC236}">
                <a16:creationId xmlns:a16="http://schemas.microsoft.com/office/drawing/2014/main" id="{9044EE02-06E3-4B8D-A7B5-93123954A04E}"/>
              </a:ext>
            </a:extLst>
          </p:cNvPr>
          <p:cNvPicPr>
            <a:picLocks noChangeAspect="1"/>
          </p:cNvPicPr>
          <p:nvPr/>
        </p:nvPicPr>
        <p:blipFill>
          <a:blip r:embed="rId4"/>
          <a:stretch>
            <a:fillRect/>
          </a:stretch>
        </p:blipFill>
        <p:spPr>
          <a:xfrm>
            <a:off x="4695825" y="1118842"/>
            <a:ext cx="2667664" cy="1561228"/>
          </a:xfrm>
          <a:prstGeom prst="rect">
            <a:avLst/>
          </a:prstGeom>
        </p:spPr>
      </p:pic>
      <p:sp>
        <p:nvSpPr>
          <p:cNvPr id="7" name="TextBox 6">
            <a:extLst>
              <a:ext uri="{FF2B5EF4-FFF2-40B4-BE49-F238E27FC236}">
                <a16:creationId xmlns:a16="http://schemas.microsoft.com/office/drawing/2014/main" id="{72EB5D9A-08F4-4E72-A815-A7C8A8B68E57}"/>
              </a:ext>
            </a:extLst>
          </p:cNvPr>
          <p:cNvSpPr txBox="1"/>
          <p:nvPr/>
        </p:nvSpPr>
        <p:spPr>
          <a:xfrm>
            <a:off x="1947198" y="1164079"/>
            <a:ext cx="230505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For Class 1 to 10:</a:t>
            </a:r>
            <a:endParaRPr lang="en-IN"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44EF92A-2967-4D6E-9FB7-8B7C7E3A52A4}"/>
              </a:ext>
            </a:extLst>
          </p:cNvPr>
          <p:cNvSpPr txBox="1"/>
          <p:nvPr/>
        </p:nvSpPr>
        <p:spPr>
          <a:xfrm>
            <a:off x="4829507" y="2680070"/>
            <a:ext cx="24003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6.17:access denying message</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84F465D-6284-44C8-9B1E-F03787156F32}"/>
              </a:ext>
            </a:extLst>
          </p:cNvPr>
          <p:cNvSpPr txBox="1"/>
          <p:nvPr/>
        </p:nvSpPr>
        <p:spPr>
          <a:xfrm>
            <a:off x="1790700" y="3105150"/>
            <a:ext cx="211864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For class 11 and 12:</a:t>
            </a:r>
            <a:endParaRPr lang="en-IN" sz="16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B65EFA-4044-4AC6-94BA-A9A8E32A70CB}"/>
              </a:ext>
            </a:extLst>
          </p:cNvPr>
          <p:cNvSpPr txBox="1"/>
          <p:nvPr/>
        </p:nvSpPr>
        <p:spPr>
          <a:xfrm>
            <a:off x="2952750" y="6543675"/>
            <a:ext cx="331470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6.18:Changing password</a:t>
            </a:r>
            <a:endParaRPr lang="en-IN"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C355569-15E2-4AA2-909B-3AD9160DB515}"/>
              </a:ext>
            </a:extLst>
          </p:cNvPr>
          <p:cNvSpPr txBox="1"/>
          <p:nvPr/>
        </p:nvSpPr>
        <p:spPr>
          <a:xfrm>
            <a:off x="8886825" y="5810287"/>
            <a:ext cx="1962150" cy="64633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6.19:message of successful changing password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858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E6340-CC48-451D-8701-AE7C056C477E}"/>
              </a:ext>
            </a:extLst>
          </p:cNvPr>
          <p:cNvSpPr txBox="1"/>
          <p:nvPr/>
        </p:nvSpPr>
        <p:spPr>
          <a:xfrm>
            <a:off x="704850" y="523875"/>
            <a:ext cx="46958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PARENT MENU WINDOW:</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0A9138-E0BC-466B-B5BE-18AEF9DF7F30}"/>
              </a:ext>
            </a:extLst>
          </p:cNvPr>
          <p:cNvPicPr>
            <a:picLocks noChangeAspect="1"/>
          </p:cNvPicPr>
          <p:nvPr/>
        </p:nvPicPr>
        <p:blipFill>
          <a:blip r:embed="rId2"/>
          <a:stretch>
            <a:fillRect/>
          </a:stretch>
        </p:blipFill>
        <p:spPr>
          <a:xfrm>
            <a:off x="3139923" y="1758864"/>
            <a:ext cx="5912154" cy="3340272"/>
          </a:xfrm>
          <a:prstGeom prst="rect">
            <a:avLst/>
          </a:prstGeom>
        </p:spPr>
      </p:pic>
      <p:sp>
        <p:nvSpPr>
          <p:cNvPr id="3" name="TextBox 2">
            <a:extLst>
              <a:ext uri="{FF2B5EF4-FFF2-40B4-BE49-F238E27FC236}">
                <a16:creationId xmlns:a16="http://schemas.microsoft.com/office/drawing/2014/main" id="{D373B38C-CC7F-4CE4-8477-AB7BFDBAA729}"/>
              </a:ext>
            </a:extLst>
          </p:cNvPr>
          <p:cNvSpPr txBox="1"/>
          <p:nvPr/>
        </p:nvSpPr>
        <p:spPr>
          <a:xfrm>
            <a:off x="4219575" y="5210175"/>
            <a:ext cx="30384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6.20:Parent dashboard window</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591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960A6D-0766-4DB8-BD0B-D5EFA97A00EF}"/>
              </a:ext>
            </a:extLst>
          </p:cNvPr>
          <p:cNvSpPr txBox="1"/>
          <p:nvPr/>
        </p:nvSpPr>
        <p:spPr>
          <a:xfrm>
            <a:off x="942975" y="523875"/>
            <a:ext cx="457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PARENT: View Fee Status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A3AA28-CDB4-498B-B41E-8DB6C08883CA}"/>
              </a:ext>
            </a:extLst>
          </p:cNvPr>
          <p:cNvPicPr>
            <a:picLocks noChangeAspect="1"/>
          </p:cNvPicPr>
          <p:nvPr/>
        </p:nvPicPr>
        <p:blipFill>
          <a:blip r:embed="rId2"/>
          <a:stretch>
            <a:fillRect/>
          </a:stretch>
        </p:blipFill>
        <p:spPr>
          <a:xfrm>
            <a:off x="2473764" y="1276350"/>
            <a:ext cx="6082422" cy="3522783"/>
          </a:xfrm>
          <a:prstGeom prst="rect">
            <a:avLst/>
          </a:prstGeom>
        </p:spPr>
      </p:pic>
      <p:sp>
        <p:nvSpPr>
          <p:cNvPr id="8" name="TextBox 7">
            <a:extLst>
              <a:ext uri="{FF2B5EF4-FFF2-40B4-BE49-F238E27FC236}">
                <a16:creationId xmlns:a16="http://schemas.microsoft.com/office/drawing/2014/main" id="{B5E44F87-EC1C-41A0-8E1D-3FA9451D9EC7}"/>
              </a:ext>
            </a:extLst>
          </p:cNvPr>
          <p:cNvSpPr txBox="1"/>
          <p:nvPr/>
        </p:nvSpPr>
        <p:spPr>
          <a:xfrm>
            <a:off x="3609975" y="4905277"/>
            <a:ext cx="6096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Fig 6.21:Viewing fee details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0173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2F1F8-029E-453F-AEC5-EFA2E91EC982}"/>
              </a:ext>
            </a:extLst>
          </p:cNvPr>
          <p:cNvSpPr txBox="1"/>
          <p:nvPr/>
        </p:nvSpPr>
        <p:spPr>
          <a:xfrm>
            <a:off x="895350" y="638175"/>
            <a:ext cx="58293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PARENT: View Student Attendance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E5AACE-9667-4DF9-B635-3428CE1D2C1C}"/>
              </a:ext>
            </a:extLst>
          </p:cNvPr>
          <p:cNvPicPr>
            <a:picLocks noChangeAspect="1"/>
          </p:cNvPicPr>
          <p:nvPr/>
        </p:nvPicPr>
        <p:blipFill>
          <a:blip r:embed="rId2"/>
          <a:stretch>
            <a:fillRect/>
          </a:stretch>
        </p:blipFill>
        <p:spPr>
          <a:xfrm>
            <a:off x="2018818" y="1228725"/>
            <a:ext cx="7020408" cy="4115861"/>
          </a:xfrm>
          <a:prstGeom prst="rect">
            <a:avLst/>
          </a:prstGeom>
        </p:spPr>
      </p:pic>
      <p:sp>
        <p:nvSpPr>
          <p:cNvPr id="3" name="TextBox 2">
            <a:extLst>
              <a:ext uri="{FF2B5EF4-FFF2-40B4-BE49-F238E27FC236}">
                <a16:creationId xmlns:a16="http://schemas.microsoft.com/office/drawing/2014/main" id="{4FC12CAE-01EC-4CEF-961A-8BDD76D86440}"/>
              </a:ext>
            </a:extLst>
          </p:cNvPr>
          <p:cNvSpPr txBox="1"/>
          <p:nvPr/>
        </p:nvSpPr>
        <p:spPr>
          <a:xfrm>
            <a:off x="3028950" y="5457825"/>
            <a:ext cx="4029075"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  6.22:Parent viewing attendance</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9351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6FC581-E413-489C-9E11-1BF0E7788BF5}"/>
              </a:ext>
            </a:extLst>
          </p:cNvPr>
          <p:cNvSpPr txBox="1"/>
          <p:nvPr/>
        </p:nvSpPr>
        <p:spPr>
          <a:xfrm>
            <a:off x="744696" y="603100"/>
            <a:ext cx="5078544"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ABSTRACT</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2EFE377-51A0-4AF2-9A0B-3D128C324E89}"/>
              </a:ext>
            </a:extLst>
          </p:cNvPr>
          <p:cNvSpPr txBox="1"/>
          <p:nvPr/>
        </p:nvSpPr>
        <p:spPr>
          <a:xfrm>
            <a:off x="667578" y="1507197"/>
            <a:ext cx="10702608" cy="460856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An E-School Management System is an information management system for educational institutions to manage all students and teachers data.</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E-school management system will manage all the work in any school in particular order so that the time requirement and complexity of the system will be reduced.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main objective of E-school management system is to computerize the paperwork in the system and automate the work.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E-School management system has been designed with features that make it possible for students to view their attendance records, grade checks, report cards and fee details in just a few clicks. </a:t>
            </a:r>
            <a:endParaRPr lang="en-IN" sz="2200" dirty="0"/>
          </a:p>
        </p:txBody>
      </p:sp>
    </p:spTree>
    <p:extLst>
      <p:ext uri="{BB962C8B-B14F-4D97-AF65-F5344CB8AC3E}">
        <p14:creationId xmlns:p14="http://schemas.microsoft.com/office/powerpoint/2010/main" val="802880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B8BA3-34B4-4EA9-B909-F7E92861A629}"/>
              </a:ext>
            </a:extLst>
          </p:cNvPr>
          <p:cNvSpPr txBox="1"/>
          <p:nvPr/>
        </p:nvSpPr>
        <p:spPr>
          <a:xfrm>
            <a:off x="933450" y="571500"/>
            <a:ext cx="45243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PARENT: View Student Marks</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98A6204-B887-4F16-83D5-EA3B82E0C9FD}"/>
              </a:ext>
            </a:extLst>
          </p:cNvPr>
          <p:cNvPicPr>
            <a:picLocks noChangeAspect="1"/>
          </p:cNvPicPr>
          <p:nvPr/>
        </p:nvPicPr>
        <p:blipFill>
          <a:blip r:embed="rId2"/>
          <a:stretch>
            <a:fillRect/>
          </a:stretch>
        </p:blipFill>
        <p:spPr>
          <a:xfrm>
            <a:off x="1995538" y="1227873"/>
            <a:ext cx="6910337" cy="3964530"/>
          </a:xfrm>
          <a:prstGeom prst="rect">
            <a:avLst/>
          </a:prstGeom>
        </p:spPr>
      </p:pic>
      <p:sp>
        <p:nvSpPr>
          <p:cNvPr id="3" name="TextBox 2">
            <a:extLst>
              <a:ext uri="{FF2B5EF4-FFF2-40B4-BE49-F238E27FC236}">
                <a16:creationId xmlns:a16="http://schemas.microsoft.com/office/drawing/2014/main" id="{4FBA771C-EF89-4263-959C-58E99B4CAB2D}"/>
              </a:ext>
            </a:extLst>
          </p:cNvPr>
          <p:cNvSpPr txBox="1"/>
          <p:nvPr/>
        </p:nvSpPr>
        <p:spPr>
          <a:xfrm>
            <a:off x="3352800" y="5305425"/>
            <a:ext cx="4191000" cy="553998"/>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6.23:Student viewing marks</a:t>
            </a:r>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20164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3F49B-6426-4F8A-A6BF-45C245E2F53D}"/>
              </a:ext>
            </a:extLst>
          </p:cNvPr>
          <p:cNvSpPr txBox="1"/>
          <p:nvPr/>
        </p:nvSpPr>
        <p:spPr>
          <a:xfrm>
            <a:off x="800099" y="562418"/>
            <a:ext cx="52959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MENU WINDOW:</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F4E255-F9CE-4D70-9AB6-37B895406222}"/>
              </a:ext>
            </a:extLst>
          </p:cNvPr>
          <p:cNvPicPr>
            <a:picLocks noChangeAspect="1"/>
          </p:cNvPicPr>
          <p:nvPr/>
        </p:nvPicPr>
        <p:blipFill>
          <a:blip r:embed="rId2"/>
          <a:stretch>
            <a:fillRect/>
          </a:stretch>
        </p:blipFill>
        <p:spPr>
          <a:xfrm>
            <a:off x="2990690" y="1292115"/>
            <a:ext cx="6210619" cy="4273770"/>
          </a:xfrm>
          <a:prstGeom prst="rect">
            <a:avLst/>
          </a:prstGeom>
        </p:spPr>
      </p:pic>
      <p:sp>
        <p:nvSpPr>
          <p:cNvPr id="3" name="TextBox 2">
            <a:extLst>
              <a:ext uri="{FF2B5EF4-FFF2-40B4-BE49-F238E27FC236}">
                <a16:creationId xmlns:a16="http://schemas.microsoft.com/office/drawing/2014/main" id="{26AB18BF-7A00-4C31-BBF8-655B1E60E4CA}"/>
              </a:ext>
            </a:extLst>
          </p:cNvPr>
          <p:cNvSpPr txBox="1"/>
          <p:nvPr/>
        </p:nvSpPr>
        <p:spPr>
          <a:xfrm>
            <a:off x="3533775" y="5657850"/>
            <a:ext cx="52101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6.24:Teacher Dashboard window</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001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A51DF-E471-4B31-96AB-CB909786DA48}"/>
              </a:ext>
            </a:extLst>
          </p:cNvPr>
          <p:cNvSpPr txBox="1"/>
          <p:nvPr/>
        </p:nvSpPr>
        <p:spPr>
          <a:xfrm>
            <a:off x="1028701" y="647701"/>
            <a:ext cx="469582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View Student Details</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38850EB-4C21-48F5-B81A-30BFA660ED08}"/>
              </a:ext>
            </a:extLst>
          </p:cNvPr>
          <p:cNvPicPr>
            <a:picLocks noChangeAspect="1"/>
          </p:cNvPicPr>
          <p:nvPr/>
        </p:nvPicPr>
        <p:blipFill>
          <a:blip r:embed="rId2"/>
          <a:stretch>
            <a:fillRect/>
          </a:stretch>
        </p:blipFill>
        <p:spPr>
          <a:xfrm>
            <a:off x="2676349" y="1209676"/>
            <a:ext cx="6839301" cy="2657474"/>
          </a:xfrm>
          <a:prstGeom prst="rect">
            <a:avLst/>
          </a:prstGeom>
        </p:spPr>
      </p:pic>
      <p:pic>
        <p:nvPicPr>
          <p:cNvPr id="5" name="Picture 4">
            <a:extLst>
              <a:ext uri="{FF2B5EF4-FFF2-40B4-BE49-F238E27FC236}">
                <a16:creationId xmlns:a16="http://schemas.microsoft.com/office/drawing/2014/main" id="{09ED3E33-7C76-4810-9B65-0E8C20B53908}"/>
              </a:ext>
            </a:extLst>
          </p:cNvPr>
          <p:cNvPicPr>
            <a:picLocks noChangeAspect="1"/>
          </p:cNvPicPr>
          <p:nvPr/>
        </p:nvPicPr>
        <p:blipFill>
          <a:blip r:embed="rId3"/>
          <a:stretch>
            <a:fillRect/>
          </a:stretch>
        </p:blipFill>
        <p:spPr>
          <a:xfrm>
            <a:off x="3067050" y="4234160"/>
            <a:ext cx="5495925" cy="2223068"/>
          </a:xfrm>
          <a:prstGeom prst="rect">
            <a:avLst/>
          </a:prstGeom>
        </p:spPr>
      </p:pic>
      <p:sp>
        <p:nvSpPr>
          <p:cNvPr id="6" name="TextBox 5">
            <a:extLst>
              <a:ext uri="{FF2B5EF4-FFF2-40B4-BE49-F238E27FC236}">
                <a16:creationId xmlns:a16="http://schemas.microsoft.com/office/drawing/2014/main" id="{A1D1D23E-E3D4-423D-97B1-66A262AC4FD1}"/>
              </a:ext>
            </a:extLst>
          </p:cNvPr>
          <p:cNvSpPr txBox="1"/>
          <p:nvPr/>
        </p:nvSpPr>
        <p:spPr>
          <a:xfrm>
            <a:off x="3743325" y="3867150"/>
            <a:ext cx="332422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6.25:Teacher viewing student details</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4CD515-A24B-4CF7-92E7-C0969C70E19B}"/>
              </a:ext>
            </a:extLst>
          </p:cNvPr>
          <p:cNvSpPr txBox="1"/>
          <p:nvPr/>
        </p:nvSpPr>
        <p:spPr>
          <a:xfrm>
            <a:off x="3695700" y="6457228"/>
            <a:ext cx="38385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6.26:student details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9323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53B0C-7549-4C0B-8486-F384C2855449}"/>
              </a:ext>
            </a:extLst>
          </p:cNvPr>
          <p:cNvPicPr>
            <a:picLocks noChangeAspect="1"/>
          </p:cNvPicPr>
          <p:nvPr/>
        </p:nvPicPr>
        <p:blipFill>
          <a:blip r:embed="rId2"/>
          <a:stretch>
            <a:fillRect/>
          </a:stretch>
        </p:blipFill>
        <p:spPr>
          <a:xfrm>
            <a:off x="1609725" y="1104901"/>
            <a:ext cx="7623314" cy="3543364"/>
          </a:xfrm>
          <a:prstGeom prst="rect">
            <a:avLst/>
          </a:prstGeom>
        </p:spPr>
      </p:pic>
      <p:sp>
        <p:nvSpPr>
          <p:cNvPr id="2" name="TextBox 1">
            <a:extLst>
              <a:ext uri="{FF2B5EF4-FFF2-40B4-BE49-F238E27FC236}">
                <a16:creationId xmlns:a16="http://schemas.microsoft.com/office/drawing/2014/main" id="{1E28D8E4-0590-4C65-92B3-0889E5D13C5A}"/>
              </a:ext>
            </a:extLst>
          </p:cNvPr>
          <p:cNvSpPr txBox="1"/>
          <p:nvPr/>
        </p:nvSpPr>
        <p:spPr>
          <a:xfrm>
            <a:off x="2676525" y="4819650"/>
            <a:ext cx="47815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6.27:student details belonging to same class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459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566C9B-2BE7-4873-89E3-46871DD1CD0D}"/>
              </a:ext>
            </a:extLst>
          </p:cNvPr>
          <p:cNvSpPr txBox="1"/>
          <p:nvPr/>
        </p:nvSpPr>
        <p:spPr>
          <a:xfrm>
            <a:off x="828675" y="571500"/>
            <a:ext cx="58674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Update Student Attendance</a:t>
            </a:r>
            <a:endParaRPr lang="en-IN"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732F58A-0FA8-4480-992F-5DFDD24717F0}"/>
              </a:ext>
            </a:extLst>
          </p:cNvPr>
          <p:cNvPicPr>
            <a:picLocks noChangeAspect="1"/>
          </p:cNvPicPr>
          <p:nvPr/>
        </p:nvPicPr>
        <p:blipFill>
          <a:blip r:embed="rId2"/>
          <a:stretch>
            <a:fillRect/>
          </a:stretch>
        </p:blipFill>
        <p:spPr>
          <a:xfrm>
            <a:off x="2746085" y="1263599"/>
            <a:ext cx="5645440" cy="1968601"/>
          </a:xfrm>
          <a:prstGeom prst="rect">
            <a:avLst/>
          </a:prstGeom>
        </p:spPr>
      </p:pic>
      <p:pic>
        <p:nvPicPr>
          <p:cNvPr id="11" name="Picture 10">
            <a:extLst>
              <a:ext uri="{FF2B5EF4-FFF2-40B4-BE49-F238E27FC236}">
                <a16:creationId xmlns:a16="http://schemas.microsoft.com/office/drawing/2014/main" id="{8EA9044C-57BC-4184-8FF2-0D837F62C1DC}"/>
              </a:ext>
            </a:extLst>
          </p:cNvPr>
          <p:cNvPicPr>
            <a:picLocks noChangeAspect="1"/>
          </p:cNvPicPr>
          <p:nvPr/>
        </p:nvPicPr>
        <p:blipFill>
          <a:blip r:embed="rId3"/>
          <a:stretch>
            <a:fillRect/>
          </a:stretch>
        </p:blipFill>
        <p:spPr>
          <a:xfrm>
            <a:off x="1126878" y="3898849"/>
            <a:ext cx="9595343" cy="1974951"/>
          </a:xfrm>
          <a:prstGeom prst="rect">
            <a:avLst/>
          </a:prstGeom>
        </p:spPr>
      </p:pic>
      <p:sp>
        <p:nvSpPr>
          <p:cNvPr id="2" name="TextBox 1">
            <a:extLst>
              <a:ext uri="{FF2B5EF4-FFF2-40B4-BE49-F238E27FC236}">
                <a16:creationId xmlns:a16="http://schemas.microsoft.com/office/drawing/2014/main" id="{03C63B66-C8E2-4E62-83F8-3A925B7E009E}"/>
              </a:ext>
            </a:extLst>
          </p:cNvPr>
          <p:cNvSpPr txBox="1"/>
          <p:nvPr/>
        </p:nvSpPr>
        <p:spPr>
          <a:xfrm>
            <a:off x="3486150" y="3305175"/>
            <a:ext cx="39909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6.28:Updating attendance</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E6FCA27-55BB-449F-9D1D-64DDE88D5416}"/>
              </a:ext>
            </a:extLst>
          </p:cNvPr>
          <p:cNvSpPr txBox="1"/>
          <p:nvPr/>
        </p:nvSpPr>
        <p:spPr>
          <a:xfrm>
            <a:off x="2933700" y="6048375"/>
            <a:ext cx="41433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6.29:Entering attendance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864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1D9E83-2768-4464-BBBA-911FB59F6517}"/>
              </a:ext>
            </a:extLst>
          </p:cNvPr>
          <p:cNvSpPr txBox="1"/>
          <p:nvPr/>
        </p:nvSpPr>
        <p:spPr>
          <a:xfrm>
            <a:off x="723900" y="609600"/>
            <a:ext cx="49720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Update Student Marks</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0AE4A20-DB9D-4546-AECC-2E49094EEC4E}"/>
              </a:ext>
            </a:extLst>
          </p:cNvPr>
          <p:cNvPicPr>
            <a:picLocks noChangeAspect="1"/>
          </p:cNvPicPr>
          <p:nvPr/>
        </p:nvPicPr>
        <p:blipFill>
          <a:blip r:embed="rId2"/>
          <a:stretch>
            <a:fillRect/>
          </a:stretch>
        </p:blipFill>
        <p:spPr>
          <a:xfrm>
            <a:off x="2873222" y="1339806"/>
            <a:ext cx="5950256" cy="1701887"/>
          </a:xfrm>
          <a:prstGeom prst="rect">
            <a:avLst/>
          </a:prstGeom>
        </p:spPr>
      </p:pic>
      <p:pic>
        <p:nvPicPr>
          <p:cNvPr id="8" name="Picture 7">
            <a:extLst>
              <a:ext uri="{FF2B5EF4-FFF2-40B4-BE49-F238E27FC236}">
                <a16:creationId xmlns:a16="http://schemas.microsoft.com/office/drawing/2014/main" id="{1ADEE5D6-93FF-4E9C-B169-9DE1AD1BB503}"/>
              </a:ext>
            </a:extLst>
          </p:cNvPr>
          <p:cNvPicPr>
            <a:picLocks noChangeAspect="1"/>
          </p:cNvPicPr>
          <p:nvPr/>
        </p:nvPicPr>
        <p:blipFill>
          <a:blip r:embed="rId3"/>
          <a:stretch>
            <a:fillRect/>
          </a:stretch>
        </p:blipFill>
        <p:spPr>
          <a:xfrm>
            <a:off x="1511070" y="3686119"/>
            <a:ext cx="8960310" cy="2152761"/>
          </a:xfrm>
          <a:prstGeom prst="rect">
            <a:avLst/>
          </a:prstGeom>
        </p:spPr>
      </p:pic>
      <p:sp>
        <p:nvSpPr>
          <p:cNvPr id="4" name="TextBox 3">
            <a:extLst>
              <a:ext uri="{FF2B5EF4-FFF2-40B4-BE49-F238E27FC236}">
                <a16:creationId xmlns:a16="http://schemas.microsoft.com/office/drawing/2014/main" id="{AD9C9018-471F-4EB6-843C-EEB89029297A}"/>
              </a:ext>
            </a:extLst>
          </p:cNvPr>
          <p:cNvSpPr txBox="1"/>
          <p:nvPr/>
        </p:nvSpPr>
        <p:spPr>
          <a:xfrm>
            <a:off x="3771900" y="3152001"/>
            <a:ext cx="295275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6.30:updating marks</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101353-BBA4-4F37-9F9F-3753F64A6319}"/>
              </a:ext>
            </a:extLst>
          </p:cNvPr>
          <p:cNvSpPr txBox="1"/>
          <p:nvPr/>
        </p:nvSpPr>
        <p:spPr>
          <a:xfrm>
            <a:off x="3524250" y="5838880"/>
            <a:ext cx="406717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6.31:Entering marks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3801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3B9553-714E-436E-9752-AF28CC9B5C4A}"/>
              </a:ext>
            </a:extLst>
          </p:cNvPr>
          <p:cNvSpPr txBox="1"/>
          <p:nvPr/>
        </p:nvSpPr>
        <p:spPr>
          <a:xfrm>
            <a:off x="781050" y="495300"/>
            <a:ext cx="66198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TEACHER: Change Password</a:t>
            </a:r>
            <a:endParaRPr lang="en-IN"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4567C3C-30F2-4108-8DCC-F458146527F4}"/>
              </a:ext>
            </a:extLst>
          </p:cNvPr>
          <p:cNvPicPr>
            <a:picLocks noChangeAspect="1"/>
          </p:cNvPicPr>
          <p:nvPr/>
        </p:nvPicPr>
        <p:blipFill>
          <a:blip r:embed="rId2"/>
          <a:stretch>
            <a:fillRect/>
          </a:stretch>
        </p:blipFill>
        <p:spPr>
          <a:xfrm>
            <a:off x="663513" y="2006522"/>
            <a:ext cx="7455283" cy="3035456"/>
          </a:xfrm>
          <a:prstGeom prst="rect">
            <a:avLst/>
          </a:prstGeom>
        </p:spPr>
      </p:pic>
      <p:pic>
        <p:nvPicPr>
          <p:cNvPr id="8" name="Picture 7">
            <a:extLst>
              <a:ext uri="{FF2B5EF4-FFF2-40B4-BE49-F238E27FC236}">
                <a16:creationId xmlns:a16="http://schemas.microsoft.com/office/drawing/2014/main" id="{AF1ABBE8-71C5-485D-AAA0-ACED38B2A542}"/>
              </a:ext>
            </a:extLst>
          </p:cNvPr>
          <p:cNvPicPr>
            <a:picLocks noChangeAspect="1"/>
          </p:cNvPicPr>
          <p:nvPr/>
        </p:nvPicPr>
        <p:blipFill>
          <a:blip r:embed="rId3"/>
          <a:stretch>
            <a:fillRect/>
          </a:stretch>
        </p:blipFill>
        <p:spPr>
          <a:xfrm>
            <a:off x="8988362" y="2800313"/>
            <a:ext cx="2425825" cy="1447874"/>
          </a:xfrm>
          <a:prstGeom prst="rect">
            <a:avLst/>
          </a:prstGeom>
        </p:spPr>
      </p:pic>
    </p:spTree>
    <p:extLst>
      <p:ext uri="{BB962C8B-B14F-4D97-AF65-F5344CB8AC3E}">
        <p14:creationId xmlns:p14="http://schemas.microsoft.com/office/powerpoint/2010/main" val="19134175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5AEF2B-E05D-482B-A7D1-B46622BAD2CA}"/>
              </a:ext>
            </a:extLst>
          </p:cNvPr>
          <p:cNvSpPr txBox="1"/>
          <p:nvPr/>
        </p:nvSpPr>
        <p:spPr>
          <a:xfrm>
            <a:off x="1000125" y="647700"/>
            <a:ext cx="26193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LOGOUT:</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C8A796-F7E1-4709-8FCE-AF1AE56CA920}"/>
              </a:ext>
            </a:extLst>
          </p:cNvPr>
          <p:cNvPicPr>
            <a:picLocks noChangeAspect="1"/>
          </p:cNvPicPr>
          <p:nvPr/>
        </p:nvPicPr>
        <p:blipFill>
          <a:blip r:embed="rId2"/>
          <a:stretch>
            <a:fillRect/>
          </a:stretch>
        </p:blipFill>
        <p:spPr>
          <a:xfrm>
            <a:off x="4654496" y="2866988"/>
            <a:ext cx="2101958" cy="1428823"/>
          </a:xfrm>
          <a:prstGeom prst="rect">
            <a:avLst/>
          </a:prstGeom>
        </p:spPr>
      </p:pic>
      <p:sp>
        <p:nvSpPr>
          <p:cNvPr id="2" name="TextBox 1">
            <a:extLst>
              <a:ext uri="{FF2B5EF4-FFF2-40B4-BE49-F238E27FC236}">
                <a16:creationId xmlns:a16="http://schemas.microsoft.com/office/drawing/2014/main" id="{85366572-DFDC-4F75-AE03-E559B745EADD}"/>
              </a:ext>
            </a:extLst>
          </p:cNvPr>
          <p:cNvSpPr txBox="1"/>
          <p:nvPr/>
        </p:nvSpPr>
        <p:spPr>
          <a:xfrm>
            <a:off x="4743449" y="4667250"/>
            <a:ext cx="3290207"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a:t>
            </a:r>
            <a:r>
              <a:rPr lang="en-US" sz="1200" dirty="0" smtClean="0">
                <a:latin typeface="Times New Roman" panose="02020603050405020304" pitchFamily="18" charset="0"/>
                <a:cs typeface="Times New Roman" panose="02020603050405020304" pitchFamily="18" charset="0"/>
              </a:rPr>
              <a:t>6.34</a:t>
            </a:r>
            <a:r>
              <a:rPr lang="en-US" sz="1200" dirty="0" smtClean="0">
                <a:latin typeface="Times New Roman" panose="02020603050405020304" pitchFamily="18" charset="0"/>
                <a:cs typeface="Times New Roman" panose="02020603050405020304" pitchFamily="18" charset="0"/>
              </a:rPr>
              <a:t>:logout confirmation</a:t>
            </a:r>
          </a:p>
          <a:p>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message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547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CF2583-1C18-409B-B134-3BD9B2D8B3B8}"/>
              </a:ext>
            </a:extLst>
          </p:cNvPr>
          <p:cNvSpPr txBox="1"/>
          <p:nvPr/>
        </p:nvSpPr>
        <p:spPr>
          <a:xfrm>
            <a:off x="800736" y="402986"/>
            <a:ext cx="4581525"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CONCLUSION</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93C791-7B95-4718-8DEC-B94632240578}"/>
              </a:ext>
            </a:extLst>
          </p:cNvPr>
          <p:cNvSpPr txBox="1"/>
          <p:nvPr/>
        </p:nvSpPr>
        <p:spPr>
          <a:xfrm>
            <a:off x="800736" y="1228397"/>
            <a:ext cx="10086975" cy="409419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recent years, with the pace of technological development, people have become more and more demanding in terms of quality of life, and the schools managers in recent years look to improve a performance in their schools to get the highest rate of knowledge and experience in their student. </a:t>
            </a:r>
          </a:p>
          <a:p>
            <a:pPr marL="342900" indent="-342900" algn="just">
              <a:lnSpc>
                <a:spcPct val="150000"/>
              </a:lnSpc>
              <a:buFont typeface="Wingdings" panose="05000000000000000000" pitchFamily="2" charset="2"/>
              <a:buChar char="§"/>
            </a:pPr>
            <a:r>
              <a:rPr lang="en-US" sz="2200" dirty="0">
                <a:solidFill>
                  <a:srgbClr val="212529"/>
                </a:solidFill>
                <a:latin typeface="Times New Roman" panose="02020603050405020304" pitchFamily="18" charset="0"/>
                <a:cs typeface="Times New Roman" panose="02020603050405020304" pitchFamily="18" charset="0"/>
              </a:rPr>
              <a:t>T</a:t>
            </a:r>
            <a:r>
              <a:rPr lang="en-US" sz="2200" b="0" i="0" dirty="0">
                <a:solidFill>
                  <a:srgbClr val="212529"/>
                </a:solidFill>
                <a:effectLst/>
                <a:latin typeface="Times New Roman" panose="02020603050405020304" pitchFamily="18" charset="0"/>
                <a:cs typeface="Times New Roman" panose="02020603050405020304" pitchFamily="18" charset="0"/>
              </a:rPr>
              <a:t>he school management system is bringing a great difference in the lives of students, teachers, parents, and the admin. Good management offers better productivity and hence more progress towards development . It helps the school to achieve the target, reduce work, increase efficiency, eliminating error, and monitoring progress.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73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287182-1649-4AA3-87FF-3DED3BF09E1B}"/>
              </a:ext>
            </a:extLst>
          </p:cNvPr>
          <p:cNvSpPr txBox="1"/>
          <p:nvPr/>
        </p:nvSpPr>
        <p:spPr>
          <a:xfrm>
            <a:off x="743866" y="509121"/>
            <a:ext cx="4754880"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FUTURE SCOPE</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AC4635-52B6-4E9C-A125-6C4DFF74CA11}"/>
              </a:ext>
            </a:extLst>
          </p:cNvPr>
          <p:cNvSpPr txBox="1"/>
          <p:nvPr/>
        </p:nvSpPr>
        <p:spPr>
          <a:xfrm>
            <a:off x="743866" y="1388631"/>
            <a:ext cx="9914708" cy="4154984"/>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Some ideas and features can be considered as a future work for this project. These features can be summarized in the following points: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Let the student take exams </a:t>
            </a:r>
            <a:r>
              <a:rPr lang="en-US" sz="2200" dirty="0" smtClean="0">
                <a:latin typeface="Times New Roman" panose="02020603050405020304" pitchFamily="18" charset="0"/>
                <a:cs typeface="Times New Roman" panose="02020603050405020304" pitchFamily="18" charset="0"/>
              </a:rPr>
              <a:t>Online</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an online certification</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Bank </a:t>
            </a:r>
            <a:r>
              <a:rPr lang="en-US" sz="2200" dirty="0">
                <a:latin typeface="Times New Roman" panose="02020603050405020304" pitchFamily="18" charset="0"/>
                <a:cs typeface="Times New Roman" panose="02020603050405020304" pitchFamily="18" charset="0"/>
              </a:rPr>
              <a:t>of questions per subject. </a:t>
            </a: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Let teacher add notes for the respective subject.</a:t>
            </a: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Let parent concatenation with other parents.</a:t>
            </a:r>
          </a:p>
          <a:p>
            <a:pPr marL="457200" indent="-4572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Let parent pay fee online</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43450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42FC1-A936-4473-9E1D-D8BD6DF50C2C}"/>
              </a:ext>
            </a:extLst>
          </p:cNvPr>
          <p:cNvSpPr txBox="1"/>
          <p:nvPr/>
        </p:nvSpPr>
        <p:spPr>
          <a:xfrm>
            <a:off x="819150" y="556435"/>
            <a:ext cx="4530803"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2E0382-AA50-4509-8396-12978678D362}"/>
              </a:ext>
            </a:extLst>
          </p:cNvPr>
          <p:cNvSpPr txBox="1"/>
          <p:nvPr/>
        </p:nvSpPr>
        <p:spPr>
          <a:xfrm>
            <a:off x="819150" y="1658559"/>
            <a:ext cx="10791825" cy="4094198"/>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E-School is a complete school information management solution. Today's schools need to manage more information than ever before. </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E-School automates various activities of school and optimizes the use of premium resources. Concerned authorities can now easily and seamlessly use the system to access student details, otherwise a time consuming and tedious task. </a:t>
            </a:r>
          </a:p>
          <a:p>
            <a:pPr marL="342900" indent="-342900" algn="just">
              <a:lnSpc>
                <a:spcPct val="150000"/>
              </a:lnSpc>
              <a:buFont typeface="Wingdings" panose="05000000000000000000" pitchFamily="2" charset="2"/>
              <a:buChar char="§"/>
            </a:pPr>
            <a:r>
              <a:rPr lang="en-US" sz="2200" dirty="0">
                <a:solidFill>
                  <a:srgbClr val="212529"/>
                </a:solidFill>
                <a:latin typeface="Times New Roman" panose="02020603050405020304" pitchFamily="18" charset="0"/>
                <a:cs typeface="Times New Roman" panose="02020603050405020304" pitchFamily="18" charset="0"/>
              </a:rPr>
              <a:t>School Management Software offers a strong backbone to the education system. It integrates information from various areas and </a:t>
            </a:r>
            <a:r>
              <a:rPr lang="en-US" sz="2200" b="0" i="0" dirty="0">
                <a:solidFill>
                  <a:srgbClr val="212529"/>
                </a:solidFill>
                <a:effectLst/>
                <a:latin typeface="Times New Roman" panose="02020603050405020304" pitchFamily="18" charset="0"/>
                <a:cs typeface="Times New Roman" panose="02020603050405020304" pitchFamily="18" charset="0"/>
              </a:rPr>
              <a:t>brings them under one roof. This reduces the hassle involved in performing the task.</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5971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B8654-68AF-4B2C-A4B5-C1EA3F27995A}"/>
              </a:ext>
            </a:extLst>
          </p:cNvPr>
          <p:cNvSpPr txBox="1"/>
          <p:nvPr/>
        </p:nvSpPr>
        <p:spPr>
          <a:xfrm>
            <a:off x="3476846" y="2647507"/>
            <a:ext cx="9112103" cy="1200329"/>
          </a:xfrm>
          <a:prstGeom prst="rect">
            <a:avLst/>
          </a:prstGeom>
          <a:noFill/>
        </p:spPr>
        <p:txBody>
          <a:bodyPr wrap="square" rtlCol="0">
            <a:spAutoFit/>
          </a:bodyPr>
          <a:lstStyle/>
          <a:p>
            <a:r>
              <a:rPr lang="en-US" sz="7200" dirty="0">
                <a:solidFill>
                  <a:schemeClr val="accent2">
                    <a:lumMod val="75000"/>
                  </a:schemeClr>
                </a:solidFill>
                <a:latin typeface="Times New Roman" panose="02020603050405020304" pitchFamily="18" charset="0"/>
                <a:cs typeface="Times New Roman" panose="02020603050405020304" pitchFamily="18" charset="0"/>
              </a:rPr>
              <a:t>THANK YOU</a:t>
            </a:r>
            <a:endParaRPr lang="en-IN" sz="72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615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A8432B-6907-4C4C-B74F-8C677530E005}"/>
              </a:ext>
            </a:extLst>
          </p:cNvPr>
          <p:cNvSpPr txBox="1"/>
          <p:nvPr/>
        </p:nvSpPr>
        <p:spPr>
          <a:xfrm>
            <a:off x="733825" y="463060"/>
            <a:ext cx="6803763" cy="584775"/>
          </a:xfrm>
          <a:prstGeom prst="rect">
            <a:avLst/>
          </a:prstGeom>
          <a:noFill/>
        </p:spPr>
        <p:txBody>
          <a:bodyPr wrap="square" rtlCol="0">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PROBLEM STATEMENT </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2B8694C-D001-4AF1-B5B7-01F6117AFDAC}"/>
              </a:ext>
            </a:extLst>
          </p:cNvPr>
          <p:cNvSpPr txBox="1"/>
          <p:nvPr/>
        </p:nvSpPr>
        <p:spPr>
          <a:xfrm>
            <a:off x="1609726" y="2556790"/>
            <a:ext cx="9315450" cy="349006"/>
          </a:xfrm>
          <a:prstGeom prst="rect">
            <a:avLst/>
          </a:prstGeom>
          <a:noFill/>
        </p:spPr>
        <p:txBody>
          <a:bodyPr wrap="square" rtlCol="0">
            <a:spAutoFit/>
          </a:bodyPr>
          <a:lstStyle/>
          <a:p>
            <a:r>
              <a:rPr lang="en-US" sz="1668" dirty="0">
                <a:latin typeface="Century Gothic" panose="020B0502020202020204" pitchFamily="34" charset="0"/>
              </a:rPr>
              <a:t>To design a system that that helps students </a:t>
            </a:r>
            <a:r>
              <a:rPr lang="en-US" sz="1668" dirty="0" err="1">
                <a:latin typeface="Century Gothic" panose="020B0502020202020204" pitchFamily="34" charset="0"/>
              </a:rPr>
              <a:t>chec</a:t>
            </a:r>
            <a:r>
              <a:rPr lang="en-US" sz="1668" dirty="0">
                <a:latin typeface="Century Gothic" panose="020B0502020202020204" pitchFamily="34" charset="0"/>
              </a:rPr>
              <a:t> </a:t>
            </a:r>
            <a:endParaRPr lang="en-IN" sz="1668" dirty="0">
              <a:latin typeface="Century Gothic" panose="020B0502020202020204" pitchFamily="34" charset="0"/>
            </a:endParaRPr>
          </a:p>
        </p:txBody>
      </p:sp>
    </p:spTree>
    <p:extLst>
      <p:ext uri="{BB962C8B-B14F-4D97-AF65-F5344CB8AC3E}">
        <p14:creationId xmlns:p14="http://schemas.microsoft.com/office/powerpoint/2010/main" val="2286358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763C3C-C4C7-49E9-A2AF-084BC9B8E45A}"/>
              </a:ext>
            </a:extLst>
          </p:cNvPr>
          <p:cNvSpPr txBox="1"/>
          <p:nvPr/>
        </p:nvSpPr>
        <p:spPr>
          <a:xfrm>
            <a:off x="777239" y="474663"/>
            <a:ext cx="6097604" cy="584775"/>
          </a:xfrm>
          <a:prstGeom prst="rect">
            <a:avLst/>
          </a:prstGeom>
          <a:noFill/>
        </p:spPr>
        <p:txBody>
          <a:bodyPr wrap="square">
            <a:sp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SYSTEM DESIGN</a:t>
            </a:r>
            <a:endParaRPr lang="en-IN" sz="32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80E06F-4439-4CD2-8F15-CA7DCE00A2AE}"/>
              </a:ext>
            </a:extLst>
          </p:cNvPr>
          <p:cNvPicPr>
            <a:picLocks noChangeAspect="1"/>
          </p:cNvPicPr>
          <p:nvPr/>
        </p:nvPicPr>
        <p:blipFill>
          <a:blip r:embed="rId2"/>
          <a:stretch>
            <a:fillRect/>
          </a:stretch>
        </p:blipFill>
        <p:spPr>
          <a:xfrm>
            <a:off x="4607663" y="444550"/>
            <a:ext cx="4938619" cy="6119879"/>
          </a:xfrm>
          <a:prstGeom prst="rect">
            <a:avLst/>
          </a:prstGeom>
        </p:spPr>
      </p:pic>
      <p:sp>
        <p:nvSpPr>
          <p:cNvPr id="8" name="TextBox 7">
            <a:extLst>
              <a:ext uri="{FF2B5EF4-FFF2-40B4-BE49-F238E27FC236}">
                <a16:creationId xmlns:a16="http://schemas.microsoft.com/office/drawing/2014/main" id="{40C95F5A-04B3-4018-98F0-1600A3F9D7B0}"/>
              </a:ext>
            </a:extLst>
          </p:cNvPr>
          <p:cNvSpPr txBox="1"/>
          <p:nvPr/>
        </p:nvSpPr>
        <p:spPr>
          <a:xfrm>
            <a:off x="4532243" y="551606"/>
            <a:ext cx="2206487"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STEP 1:</a:t>
            </a:r>
            <a:endParaRPr lang="en-IN"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257F56B-D974-41FF-9DAC-33EEE109C422}"/>
              </a:ext>
            </a:extLst>
          </p:cNvPr>
          <p:cNvSpPr txBox="1"/>
          <p:nvPr/>
        </p:nvSpPr>
        <p:spPr>
          <a:xfrm>
            <a:off x="4295775" y="6315075"/>
            <a:ext cx="4400550" cy="369332"/>
          </a:xfrm>
          <a:prstGeom prst="rect">
            <a:avLst/>
          </a:prstGeom>
          <a:noFill/>
        </p:spPr>
        <p:txBody>
          <a:bodyPr wrap="square" rtlCol="0">
            <a:spAutoFit/>
          </a:bodyPr>
          <a:lstStyle/>
          <a:p>
            <a:r>
              <a:rPr lang="en-US" dirty="0"/>
              <a:t>Fig 4.1:Admin flow chart</a:t>
            </a:r>
            <a:endParaRPr lang="en-IN" dirty="0"/>
          </a:p>
        </p:txBody>
      </p:sp>
    </p:spTree>
    <p:extLst>
      <p:ext uri="{BB962C8B-B14F-4D97-AF65-F5344CB8AC3E}">
        <p14:creationId xmlns:p14="http://schemas.microsoft.com/office/powerpoint/2010/main" val="2564501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4096EA-4343-4E40-A0E4-255C25D89D0A}"/>
              </a:ext>
            </a:extLst>
          </p:cNvPr>
          <p:cNvSpPr txBox="1"/>
          <p:nvPr/>
        </p:nvSpPr>
        <p:spPr>
          <a:xfrm>
            <a:off x="725557" y="636104"/>
            <a:ext cx="4104860"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STEP 2:</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DF05918-9B47-44C1-A50F-D904C2B812B7}"/>
              </a:ext>
            </a:extLst>
          </p:cNvPr>
          <p:cNvPicPr>
            <a:picLocks noChangeAspect="1"/>
          </p:cNvPicPr>
          <p:nvPr/>
        </p:nvPicPr>
        <p:blipFill>
          <a:blip r:embed="rId2"/>
          <a:stretch>
            <a:fillRect/>
          </a:stretch>
        </p:blipFill>
        <p:spPr>
          <a:xfrm>
            <a:off x="2009273" y="208496"/>
            <a:ext cx="6497054" cy="6123008"/>
          </a:xfrm>
          <a:prstGeom prst="rect">
            <a:avLst/>
          </a:prstGeom>
        </p:spPr>
      </p:pic>
      <p:sp>
        <p:nvSpPr>
          <p:cNvPr id="3" name="TextBox 2">
            <a:extLst>
              <a:ext uri="{FF2B5EF4-FFF2-40B4-BE49-F238E27FC236}">
                <a16:creationId xmlns:a16="http://schemas.microsoft.com/office/drawing/2014/main" id="{45F2ED2D-B12B-416A-B831-B76F31B39E6F}"/>
              </a:ext>
            </a:extLst>
          </p:cNvPr>
          <p:cNvSpPr txBox="1"/>
          <p:nvPr/>
        </p:nvSpPr>
        <p:spPr>
          <a:xfrm>
            <a:off x="3448050" y="6410325"/>
            <a:ext cx="5343525" cy="369332"/>
          </a:xfrm>
          <a:prstGeom prst="rect">
            <a:avLst/>
          </a:prstGeom>
          <a:noFill/>
        </p:spPr>
        <p:txBody>
          <a:bodyPr wrap="square" rtlCol="0">
            <a:spAutoFit/>
          </a:bodyPr>
          <a:lstStyle/>
          <a:p>
            <a:r>
              <a:rPr lang="en-US" dirty="0"/>
              <a:t>Fig 4.2:Student flow chart</a:t>
            </a:r>
            <a:endParaRPr lang="en-IN" dirty="0"/>
          </a:p>
        </p:txBody>
      </p:sp>
    </p:spTree>
    <p:extLst>
      <p:ext uri="{BB962C8B-B14F-4D97-AF65-F5344CB8AC3E}">
        <p14:creationId xmlns:p14="http://schemas.microsoft.com/office/powerpoint/2010/main" val="2219109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1F7D75-CC99-4A22-B167-C679223D677F}"/>
              </a:ext>
            </a:extLst>
          </p:cNvPr>
          <p:cNvSpPr txBox="1"/>
          <p:nvPr/>
        </p:nvSpPr>
        <p:spPr>
          <a:xfrm>
            <a:off x="580524" y="453007"/>
            <a:ext cx="6093994"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STEP 3:</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CBC5FF9-2EB6-4179-8100-1699801ACF22}"/>
              </a:ext>
            </a:extLst>
          </p:cNvPr>
          <p:cNvPicPr>
            <a:picLocks noChangeAspect="1"/>
          </p:cNvPicPr>
          <p:nvPr/>
        </p:nvPicPr>
        <p:blipFill>
          <a:blip r:embed="rId2"/>
          <a:stretch>
            <a:fillRect/>
          </a:stretch>
        </p:blipFill>
        <p:spPr>
          <a:xfrm>
            <a:off x="2634917" y="216567"/>
            <a:ext cx="6093994" cy="6497053"/>
          </a:xfrm>
          <a:prstGeom prst="rect">
            <a:avLst/>
          </a:prstGeom>
        </p:spPr>
      </p:pic>
      <p:sp>
        <p:nvSpPr>
          <p:cNvPr id="2" name="TextBox 1">
            <a:extLst>
              <a:ext uri="{FF2B5EF4-FFF2-40B4-BE49-F238E27FC236}">
                <a16:creationId xmlns:a16="http://schemas.microsoft.com/office/drawing/2014/main" id="{2500857E-C43A-4148-8FC1-D22C47FC0119}"/>
              </a:ext>
            </a:extLst>
          </p:cNvPr>
          <p:cNvSpPr txBox="1"/>
          <p:nvPr/>
        </p:nvSpPr>
        <p:spPr>
          <a:xfrm>
            <a:off x="3686175" y="6553200"/>
            <a:ext cx="45243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4.3:Teacher flow chart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491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9D18F6-6163-4D1C-9E13-17DE935FAFF2}"/>
              </a:ext>
            </a:extLst>
          </p:cNvPr>
          <p:cNvPicPr>
            <a:picLocks noChangeAspect="1"/>
          </p:cNvPicPr>
          <p:nvPr/>
        </p:nvPicPr>
        <p:blipFill>
          <a:blip r:embed="rId2"/>
          <a:stretch>
            <a:fillRect/>
          </a:stretch>
        </p:blipFill>
        <p:spPr>
          <a:xfrm>
            <a:off x="4483017" y="578734"/>
            <a:ext cx="5193418" cy="5972537"/>
          </a:xfrm>
          <a:prstGeom prst="rect">
            <a:avLst/>
          </a:prstGeom>
        </p:spPr>
      </p:pic>
      <p:sp>
        <p:nvSpPr>
          <p:cNvPr id="5" name="TextBox 4">
            <a:extLst>
              <a:ext uri="{FF2B5EF4-FFF2-40B4-BE49-F238E27FC236}">
                <a16:creationId xmlns:a16="http://schemas.microsoft.com/office/drawing/2014/main" id="{1CC0CEFD-2A3E-4BA0-B2EC-4CD14B65E04C}"/>
              </a:ext>
            </a:extLst>
          </p:cNvPr>
          <p:cNvSpPr txBox="1"/>
          <p:nvPr/>
        </p:nvSpPr>
        <p:spPr>
          <a:xfrm>
            <a:off x="985656" y="770245"/>
            <a:ext cx="6094070"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STEP 4:</a:t>
            </a:r>
            <a:endParaRPr lang="en-IN"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EF1085C-0097-4E45-8AC3-76D5389DF6DA}"/>
              </a:ext>
            </a:extLst>
          </p:cNvPr>
          <p:cNvSpPr txBox="1"/>
          <p:nvPr/>
        </p:nvSpPr>
        <p:spPr>
          <a:xfrm>
            <a:off x="5753100" y="6415504"/>
            <a:ext cx="609407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4.4:Parent flow chart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113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1144</Words>
  <Application>Microsoft Office PowerPoint</Application>
  <PresentationFormat>Widescreen</PresentationFormat>
  <Paragraphs>126</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Century Gothic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visitchandrudu@gmail.com</dc:creator>
  <cp:lastModifiedBy>User</cp:lastModifiedBy>
  <cp:revision>15</cp:revision>
  <dcterms:created xsi:type="dcterms:W3CDTF">2021-07-15T18:48:51Z</dcterms:created>
  <dcterms:modified xsi:type="dcterms:W3CDTF">2021-07-27T17:45:16Z</dcterms:modified>
</cp:coreProperties>
</file>