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presProps" Target="presProps.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1" Type="http://schemas.openxmlformats.org/officeDocument/2006/relationships/tableStyles" Target="tableStyles.xml"/><Relationship Id="rId10" Type="http://schemas.openxmlformats.org/officeDocument/2006/relationships/viewProps" Target="viewProps.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hyperlink" Target="https://raw.githubusercontent.com/insaid2018/Term-3/master/Projects/gender_recognition_by_voice.csv" TargetMode="External"/><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jpe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jpeg"/></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1.jpe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4" name="Title 3"/>
          <p:cNvSpPr>
            <a:spLocks noGrp="1"/>
          </p:cNvSpPr>
          <p:nvPr>
            <p:ph type="title"/>
          </p:nvPr>
        </p:nvSpPr>
        <p:spPr>
          <a:xfrm>
            <a:off x="838200" y="365125"/>
            <a:ext cx="9998710" cy="1282065"/>
          </a:xfrm>
        </p:spPr>
        <p:txBody>
          <a:bodyPr>
            <a:normAutofit/>
            <a:scene3d>
              <a:camera prst="orthographicFront"/>
              <a:lightRig rig="threePt" dir="t"/>
            </a:scene3d>
          </a:bodyPr>
          <a:p>
            <a:pPr algn="ctr"/>
            <a:r>
              <a:rPr lang="en-US" sz="4800">
                <a:solidFill>
                  <a:schemeClr val="tx1"/>
                </a:solidFill>
                <a:effectLst>
                  <a:glow rad="228600">
                    <a:schemeClr val="accent3">
                      <a:satMod val="175000"/>
                      <a:alpha val="40000"/>
                    </a:schemeClr>
                  </a:glow>
                  <a:outerShdw blurRad="38100" dist="19050" dir="2700000" algn="tl" rotWithShape="0">
                    <a:schemeClr val="dk1">
                      <a:alpha val="40000"/>
                    </a:schemeClr>
                  </a:outerShdw>
                </a:effectLst>
                <a:latin typeface="Bodoni MT Black" panose="02070A03080606020203" charset="0"/>
                <a:cs typeface="Bodoni MT Black" panose="02070A03080606020203" charset="0"/>
              </a:rPr>
              <a:t>GenderRecognition by voice</a:t>
            </a:r>
            <a:endParaRPr lang="en-US" sz="4800">
              <a:solidFill>
                <a:schemeClr val="tx1"/>
              </a:solidFill>
              <a:effectLst>
                <a:glow rad="228600">
                  <a:schemeClr val="accent3">
                    <a:satMod val="175000"/>
                    <a:alpha val="40000"/>
                  </a:schemeClr>
                </a:glow>
                <a:outerShdw blurRad="38100" dist="19050" dir="2700000" algn="tl" rotWithShape="0">
                  <a:schemeClr val="dk1">
                    <a:alpha val="40000"/>
                  </a:schemeClr>
                </a:outerShdw>
              </a:effectLst>
              <a:latin typeface="Bodoni MT Black" panose="02070A03080606020203" charset="0"/>
              <a:cs typeface="Bodoni MT Black" panose="02070A03080606020203" charset="0"/>
            </a:endParaRPr>
          </a:p>
        </p:txBody>
      </p:sp>
      <p:sp>
        <p:nvSpPr>
          <p:cNvPr id="5" name="Content Placeholder 4"/>
          <p:cNvSpPr>
            <a:spLocks noGrp="1"/>
          </p:cNvSpPr>
          <p:nvPr>
            <p:ph idx="1"/>
          </p:nvPr>
        </p:nvSpPr>
        <p:spPr>
          <a:xfrm>
            <a:off x="3823335" y="5386705"/>
            <a:ext cx="8328025" cy="1307465"/>
          </a:xfrm>
        </p:spPr>
        <p:txBody>
          <a:bodyPr>
            <a:normAutofit fontScale="90000"/>
          </a:bodyPr>
          <a:p>
            <a:pPr marL="0" indent="0" algn="l">
              <a:buNone/>
            </a:pPr>
            <a:r>
              <a:rPr lang="en-US" sz="2400">
                <a:latin typeface="High Tower Text" panose="02040502050506030303" charset="0"/>
                <a:cs typeface="High Tower Text" panose="02040502050506030303" charset="0"/>
              </a:rPr>
              <a:t>Developer : Krishna</a:t>
            </a:r>
            <a:endParaRPr lang="en-US" sz="2400">
              <a:latin typeface="High Tower Text" panose="02040502050506030303" charset="0"/>
              <a:cs typeface="High Tower Text" panose="02040502050506030303" charset="0"/>
            </a:endParaRPr>
          </a:p>
          <a:p>
            <a:pPr marL="0" indent="0" algn="l">
              <a:buNone/>
            </a:pPr>
            <a:r>
              <a:rPr lang="en-US" sz="2400">
                <a:latin typeface="High Tower Text" panose="02040502050506030303" charset="0"/>
                <a:cs typeface="High Tower Text" panose="02040502050506030303" charset="0"/>
              </a:rPr>
              <a:t>Dataset      : </a:t>
            </a:r>
            <a:r>
              <a:rPr lang="en-US" sz="2400">
                <a:latin typeface="High Tower Text" panose="02040502050506030303" charset="0"/>
                <a:cs typeface="High Tower Text" panose="02040502050506030303" charset="0"/>
                <a:hlinkClick r:id="rId2" action="ppaction://hlinkfile"/>
              </a:rPr>
              <a:t>https://raw.githubusercontent.com/insaid2018/Term-3/master/Projects/gender_recognition_by_voice.csv</a:t>
            </a:r>
            <a:endParaRPr lang="en-US" sz="2400">
              <a:latin typeface="High Tower Text" panose="02040502050506030303" charset="0"/>
              <a:cs typeface="High Tower Text" panose="02040502050506030303" charset="0"/>
            </a:endParaRP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4" name="Title 3"/>
          <p:cNvSpPr>
            <a:spLocks noGrp="1"/>
          </p:cNvSpPr>
          <p:nvPr>
            <p:ph type="title"/>
          </p:nvPr>
        </p:nvSpPr>
        <p:spPr>
          <a:xfrm>
            <a:off x="838200" y="365125"/>
            <a:ext cx="7759065" cy="783590"/>
          </a:xfrm>
        </p:spPr>
        <p:txBody>
          <a:bodyPr/>
          <a:p>
            <a:r>
              <a:rPr lang="en-US" b="1"/>
              <a:t>What</a:t>
            </a:r>
            <a:r>
              <a:rPr lang="en-US"/>
              <a:t>?</a:t>
            </a:r>
            <a:endParaRPr lang="en-US"/>
          </a:p>
        </p:txBody>
      </p:sp>
      <p:sp>
        <p:nvSpPr>
          <p:cNvPr id="2" name="Title 3"/>
          <p:cNvSpPr>
            <a:spLocks noGrp="1"/>
          </p:cNvSpPr>
          <p:nvPr/>
        </p:nvSpPr>
        <p:spPr>
          <a:xfrm>
            <a:off x="965200" y="1006475"/>
            <a:ext cx="9044940" cy="2321560"/>
          </a:xfrm>
          <a:prstGeom prst="rect">
            <a:avLst/>
          </a:prstGeom>
        </p:spPr>
        <p:txBody>
          <a:bodyPr vert="horz" lIns="91440" tIns="45720" rIns="91440" bIns="45720" rtlCol="0" anchor="ctr">
            <a:normAutofit fontScale="7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571500" indent="-571500">
              <a:buFont typeface="Arial" panose="020B0604020202020204" pitchFamily="34" charset="0"/>
              <a:buChar char="•"/>
            </a:pPr>
            <a:r>
              <a:rPr lang="en-US"/>
              <a:t>Use acuostic characteristics(mean frequency &amp; skew etc.) to determine the gender of the person.</a:t>
            </a:r>
            <a:endParaRPr lang="en-US"/>
          </a:p>
          <a:p>
            <a:pPr marL="571500" indent="-571500">
              <a:buFont typeface="Arial" panose="020B0604020202020204" pitchFamily="34" charset="0"/>
              <a:buChar char="•"/>
            </a:pPr>
            <a:r>
              <a:rPr lang="en-US"/>
              <a:t>Compare different kernel methods.</a:t>
            </a:r>
            <a:endParaRPr lang="en-US"/>
          </a:p>
          <a:p>
            <a:pPr marL="571500" indent="-571500">
              <a:buFont typeface="Arial" panose="020B0604020202020204" pitchFamily="34" charset="0"/>
              <a:buChar char="•"/>
            </a:pPr>
            <a:r>
              <a:rPr lang="en-US"/>
              <a:t>Do Prediction.</a:t>
            </a:r>
            <a:endParaRPr lang="en-US"/>
          </a:p>
        </p:txBody>
      </p:sp>
      <p:sp>
        <p:nvSpPr>
          <p:cNvPr id="3" name="Title 3"/>
          <p:cNvSpPr>
            <a:spLocks noGrp="1"/>
          </p:cNvSpPr>
          <p:nvPr/>
        </p:nvSpPr>
        <p:spPr>
          <a:xfrm>
            <a:off x="965200" y="3328035"/>
            <a:ext cx="7759065" cy="78359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a:t>Why</a:t>
            </a:r>
            <a:r>
              <a:rPr lang="en-US"/>
              <a:t>?</a:t>
            </a:r>
            <a:endParaRPr lang="en-US"/>
          </a:p>
        </p:txBody>
      </p:sp>
      <p:sp>
        <p:nvSpPr>
          <p:cNvPr id="6" name="Title 3"/>
          <p:cNvSpPr>
            <a:spLocks noGrp="1"/>
          </p:cNvSpPr>
          <p:nvPr/>
        </p:nvSpPr>
        <p:spPr>
          <a:xfrm>
            <a:off x="1036320" y="4111625"/>
            <a:ext cx="9044940" cy="2045970"/>
          </a:xfrm>
          <a:prstGeom prst="rect">
            <a:avLst/>
          </a:prstGeom>
        </p:spPr>
        <p:txBody>
          <a:bodyPr vert="horz" lIns="91440" tIns="45720" rIns="91440" bIns="45720" rtlCol="0" anchor="ctr">
            <a:normAutofit fontScale="6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571500" indent="-571500">
              <a:buFont typeface="Arial" panose="020B0604020202020204" pitchFamily="34" charset="0"/>
              <a:buChar char="•"/>
            </a:pPr>
            <a:r>
              <a:rPr lang="en-US"/>
              <a:t>Gender Recognition is a key part of identification.</a:t>
            </a:r>
            <a:endParaRPr lang="en-US"/>
          </a:p>
          <a:p>
            <a:pPr marL="571500" indent="-571500">
              <a:buFont typeface="Arial" panose="020B0604020202020204" pitchFamily="34" charset="0"/>
              <a:buChar char="•"/>
            </a:pPr>
            <a:r>
              <a:rPr lang="en-US"/>
              <a:t>The Results of gender recognition can be used in many other fields.</a:t>
            </a:r>
            <a:endParaRPr lang="en-US"/>
          </a:p>
          <a:p>
            <a:pPr marL="571500" indent="-571500">
              <a:buFont typeface="Arial" panose="020B0604020202020204" pitchFamily="34" charset="0"/>
              <a:buChar char="•"/>
            </a:pPr>
            <a:r>
              <a:rPr lang="en-US"/>
              <a:t>Knowledge about acoustic characteristics is very helpful to process and restore data informaton. </a:t>
            </a:r>
            <a:endParaRPr lang="en-US"/>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7" name="Title 6"/>
          <p:cNvSpPr>
            <a:spLocks noGrp="1"/>
          </p:cNvSpPr>
          <p:nvPr>
            <p:ph type="title"/>
          </p:nvPr>
        </p:nvSpPr>
        <p:spPr/>
        <p:txBody>
          <a:bodyPr/>
          <a:p>
            <a:r>
              <a:rPr lang="en-US" b="1"/>
              <a:t>Acoustic </a:t>
            </a:r>
            <a:r>
              <a:rPr lang="en-US" b="1"/>
              <a:t>characteristics</a:t>
            </a:r>
            <a:endParaRPr lang="en-US" b="1"/>
          </a:p>
        </p:txBody>
      </p:sp>
      <p:sp>
        <p:nvSpPr>
          <p:cNvPr id="8" name="Content Placeholder 7"/>
          <p:cNvSpPr>
            <a:spLocks noGrp="1"/>
          </p:cNvSpPr>
          <p:nvPr>
            <p:ph sz="half" idx="1"/>
          </p:nvPr>
        </p:nvSpPr>
        <p:spPr/>
        <p:txBody>
          <a:bodyPr>
            <a:normAutofit lnSpcReduction="20000"/>
          </a:bodyPr>
          <a:p>
            <a:r>
              <a:rPr lang="en-US"/>
              <a:t>Mean frequency</a:t>
            </a:r>
            <a:endParaRPr lang="en-US"/>
          </a:p>
          <a:p>
            <a:r>
              <a:rPr lang="en-US"/>
              <a:t>Standard deviation</a:t>
            </a:r>
            <a:endParaRPr lang="en-US"/>
          </a:p>
          <a:p>
            <a:r>
              <a:rPr lang="en-US"/>
              <a:t>Median frequency</a:t>
            </a:r>
            <a:endParaRPr lang="en-US"/>
          </a:p>
          <a:p>
            <a:r>
              <a:rPr lang="en-US"/>
              <a:t>First quantile</a:t>
            </a:r>
            <a:endParaRPr lang="en-US"/>
          </a:p>
          <a:p>
            <a:r>
              <a:rPr lang="en-US"/>
              <a:t>Third quantile</a:t>
            </a:r>
            <a:endParaRPr lang="en-US"/>
          </a:p>
          <a:p>
            <a:r>
              <a:rPr lang="en-US"/>
              <a:t>Interquantile range</a:t>
            </a:r>
            <a:endParaRPr lang="en-US"/>
          </a:p>
          <a:p>
            <a:r>
              <a:rPr lang="en-US"/>
              <a:t>Skewness</a:t>
            </a:r>
            <a:endParaRPr lang="en-US"/>
          </a:p>
          <a:p>
            <a:r>
              <a:rPr lang="en-US"/>
              <a:t>Kurtosis</a:t>
            </a:r>
            <a:endParaRPr lang="en-US"/>
          </a:p>
          <a:p>
            <a:r>
              <a:rPr lang="en-US"/>
              <a:t>Spectral entropy</a:t>
            </a:r>
            <a:endParaRPr lang="en-US"/>
          </a:p>
          <a:p>
            <a:r>
              <a:rPr lang="en-US"/>
              <a:t>Spectral flatness</a:t>
            </a:r>
            <a:endParaRPr lang="en-US"/>
          </a:p>
        </p:txBody>
      </p:sp>
      <p:sp>
        <p:nvSpPr>
          <p:cNvPr id="9" name="Content Placeholder 8"/>
          <p:cNvSpPr>
            <a:spLocks noGrp="1"/>
          </p:cNvSpPr>
          <p:nvPr>
            <p:ph sz="half" idx="2"/>
          </p:nvPr>
        </p:nvSpPr>
        <p:spPr/>
        <p:txBody>
          <a:bodyPr>
            <a:normAutofit lnSpcReduction="20000"/>
          </a:bodyPr>
          <a:p>
            <a:r>
              <a:rPr lang="en-US"/>
              <a:t>Mode frequency</a:t>
            </a:r>
            <a:endParaRPr lang="en-US"/>
          </a:p>
          <a:p>
            <a:r>
              <a:rPr lang="en-US"/>
              <a:t>Frequency centroid</a:t>
            </a:r>
            <a:endParaRPr lang="en-US"/>
          </a:p>
          <a:p>
            <a:r>
              <a:rPr lang="en-US"/>
              <a:t>meanfun</a:t>
            </a:r>
            <a:endParaRPr lang="en-US"/>
          </a:p>
          <a:p>
            <a:r>
              <a:rPr lang="en-US"/>
              <a:t>Minfun</a:t>
            </a:r>
            <a:endParaRPr lang="en-US"/>
          </a:p>
          <a:p>
            <a:r>
              <a:rPr lang="en-US"/>
              <a:t>Maxfun</a:t>
            </a:r>
            <a:endParaRPr lang="en-US"/>
          </a:p>
          <a:p>
            <a:r>
              <a:rPr lang="en-US"/>
              <a:t>Meandom</a:t>
            </a:r>
            <a:endParaRPr lang="en-US"/>
          </a:p>
          <a:p>
            <a:r>
              <a:rPr lang="en-US"/>
              <a:t>Mindom</a:t>
            </a:r>
            <a:endParaRPr lang="en-US"/>
          </a:p>
          <a:p>
            <a:r>
              <a:rPr lang="en-US"/>
              <a:t>Maxdom</a:t>
            </a:r>
            <a:endParaRPr lang="en-US"/>
          </a:p>
          <a:p>
            <a:r>
              <a:rPr lang="en-US"/>
              <a:t>Dfrange</a:t>
            </a:r>
            <a:endParaRPr lang="en-US"/>
          </a:p>
          <a:p>
            <a:r>
              <a:rPr lang="en-US"/>
              <a:t>Modindex</a:t>
            </a:r>
            <a:endParaRPr lang="en-US"/>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Title 2"/>
          <p:cNvSpPr>
            <a:spLocks noGrp="1"/>
          </p:cNvSpPr>
          <p:nvPr>
            <p:ph type="title"/>
          </p:nvPr>
        </p:nvSpPr>
        <p:spPr>
          <a:xfrm>
            <a:off x="7996555" y="1823720"/>
            <a:ext cx="3886835" cy="4467860"/>
          </a:xfrm>
        </p:spPr>
        <p:txBody>
          <a:bodyPr>
            <a:normAutofit/>
          </a:bodyPr>
          <a:p>
            <a:pPr marL="342900" indent="-342900">
              <a:buFont typeface="Arial" panose="020B0604020202020204" pitchFamily="34" charset="0"/>
              <a:buChar char="•"/>
            </a:pPr>
            <a:r>
              <a:rPr lang="en-US" sz="2400"/>
              <a:t>In the image, we see that correlation between centroid and meanfreq is high.</a:t>
            </a:r>
            <a:br>
              <a:rPr lang="en-US" sz="2400"/>
            </a:br>
            <a:br>
              <a:rPr lang="en-US" sz="2400">
                <a:sym typeface="+mn-ea"/>
              </a:rPr>
            </a:br>
            <a:r>
              <a:rPr lang="en-US" sz="2400">
                <a:sym typeface="+mn-ea"/>
              </a:rPr>
              <a:t>And,Correlation between maxdom and dfrange is high.</a:t>
            </a:r>
            <a:br>
              <a:rPr lang="en-US" sz="2400"/>
            </a:br>
            <a:br>
              <a:rPr lang="en-US" sz="2400"/>
            </a:br>
            <a:r>
              <a:rPr lang="en-US" sz="2400"/>
              <a:t>So, I had dropped that two columns for better accuracy.</a:t>
            </a:r>
            <a:br>
              <a:rPr lang="en-US" sz="2400"/>
            </a:br>
            <a:endParaRPr lang="en-US" sz="2400"/>
          </a:p>
        </p:txBody>
      </p:sp>
      <p:pic>
        <p:nvPicPr>
          <p:cNvPr id="2" name="Content Placeholder 1"/>
          <p:cNvPicPr>
            <a:picLocks noChangeAspect="1"/>
          </p:cNvPicPr>
          <p:nvPr>
            <p:ph idx="1"/>
          </p:nvPr>
        </p:nvPicPr>
        <p:blipFill>
          <a:blip r:embed="rId2"/>
          <a:stretch>
            <a:fillRect/>
          </a:stretch>
        </p:blipFill>
        <p:spPr>
          <a:xfrm>
            <a:off x="838200" y="1691005"/>
            <a:ext cx="6644005" cy="4919345"/>
          </a:xfrm>
          <a:prstGeom prst="rect">
            <a:avLst/>
          </a:prstGeom>
        </p:spPr>
      </p:pic>
      <p:sp>
        <p:nvSpPr>
          <p:cNvPr id="8" name="Title 2"/>
          <p:cNvSpPr>
            <a:spLocks noGrp="1"/>
          </p:cNvSpPr>
          <p:nvPr/>
        </p:nvSpPr>
        <p:spPr>
          <a:xfrm>
            <a:off x="266065" y="438150"/>
            <a:ext cx="6243320" cy="84010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indent="0"/>
            <a:r>
              <a:rPr lang="en-US" sz="3600" b="1"/>
              <a:t>Correlation between features</a:t>
            </a:r>
            <a:endParaRPr lang="en-US" sz="3600" b="1"/>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Title 1"/>
          <p:cNvSpPr>
            <a:spLocks noGrp="1"/>
          </p:cNvSpPr>
          <p:nvPr>
            <p:ph type="title"/>
          </p:nvPr>
        </p:nvSpPr>
        <p:spPr>
          <a:xfrm>
            <a:off x="838200" y="208280"/>
            <a:ext cx="8879840" cy="768985"/>
          </a:xfrm>
        </p:spPr>
        <p:txBody>
          <a:bodyPr>
            <a:normAutofit/>
          </a:bodyPr>
          <a:p>
            <a:r>
              <a:rPr lang="en-US" b="1"/>
              <a:t>Meanfrequency of Male and Female</a:t>
            </a:r>
            <a:endParaRPr lang="en-US" b="1"/>
          </a:p>
        </p:txBody>
      </p:sp>
      <p:pic>
        <p:nvPicPr>
          <p:cNvPr id="7" name="Content Placeholder 6"/>
          <p:cNvPicPr>
            <a:picLocks noChangeAspect="1"/>
          </p:cNvPicPr>
          <p:nvPr>
            <p:ph sz="half" idx="2"/>
          </p:nvPr>
        </p:nvPicPr>
        <p:blipFill>
          <a:blip r:embed="rId2"/>
          <a:stretch>
            <a:fillRect/>
          </a:stretch>
        </p:blipFill>
        <p:spPr>
          <a:xfrm>
            <a:off x="838200" y="3895725"/>
            <a:ext cx="10516235" cy="2644140"/>
          </a:xfrm>
          <a:prstGeom prst="rect">
            <a:avLst/>
          </a:prstGeom>
        </p:spPr>
      </p:pic>
      <p:pic>
        <p:nvPicPr>
          <p:cNvPr id="9" name="Content Placeholder 8"/>
          <p:cNvPicPr>
            <a:picLocks noChangeAspect="1"/>
          </p:cNvPicPr>
          <p:nvPr>
            <p:ph sz="half" idx="1"/>
          </p:nvPr>
        </p:nvPicPr>
        <p:blipFill>
          <a:blip r:embed="rId3"/>
          <a:stretch>
            <a:fillRect/>
          </a:stretch>
        </p:blipFill>
        <p:spPr>
          <a:xfrm>
            <a:off x="838200" y="977900"/>
            <a:ext cx="10516870" cy="2646680"/>
          </a:xfrm>
          <a:prstGeom prst="rect">
            <a:avLst/>
          </a:prstGeom>
        </p:spPr>
      </p:pic>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Title 1"/>
          <p:cNvSpPr>
            <a:spLocks noGrp="1"/>
          </p:cNvSpPr>
          <p:nvPr>
            <p:ph type="title"/>
          </p:nvPr>
        </p:nvSpPr>
        <p:spPr>
          <a:xfrm>
            <a:off x="952500" y="351155"/>
            <a:ext cx="10515600" cy="1325563"/>
          </a:xfrm>
        </p:spPr>
        <p:txBody>
          <a:bodyPr>
            <a:normAutofit fontScale="90000"/>
          </a:bodyPr>
          <a:p>
            <a:r>
              <a:rPr lang="en-US" b="1"/>
              <a:t>Comparision between Linear, RBF and Polynomial kernel types : </a:t>
            </a:r>
            <a:endParaRPr lang="en-US" b="1"/>
          </a:p>
        </p:txBody>
      </p:sp>
      <p:sp>
        <p:nvSpPr>
          <p:cNvPr id="3" name="Content Placeholder 2"/>
          <p:cNvSpPr>
            <a:spLocks noGrp="1"/>
          </p:cNvSpPr>
          <p:nvPr>
            <p:ph sz="half" idx="1"/>
          </p:nvPr>
        </p:nvSpPr>
        <p:spPr>
          <a:xfrm>
            <a:off x="838200" y="1906905"/>
            <a:ext cx="3439160" cy="2722245"/>
          </a:xfrm>
        </p:spPr>
        <p:txBody>
          <a:bodyPr/>
          <a:p>
            <a:pPr marL="0" indent="0">
              <a:buNone/>
            </a:pPr>
            <a:r>
              <a:rPr lang="en-US"/>
              <a:t>Linear kernel type :</a:t>
            </a:r>
            <a:endParaRPr lang="en-US"/>
          </a:p>
          <a:p>
            <a:endParaRPr lang="en-US"/>
          </a:p>
          <a:p>
            <a:pPr marL="0" indent="0">
              <a:buNone/>
            </a:pPr>
            <a:r>
              <a:rPr lang="en-US"/>
              <a:t>Accuracy Score : 0.9779179810725552</a:t>
            </a:r>
            <a:endParaRPr lang="en-US"/>
          </a:p>
        </p:txBody>
      </p:sp>
      <p:sp>
        <p:nvSpPr>
          <p:cNvPr id="4" name="Content Placeholder 3"/>
          <p:cNvSpPr>
            <a:spLocks noGrp="1"/>
          </p:cNvSpPr>
          <p:nvPr>
            <p:ph sz="half" idx="2"/>
          </p:nvPr>
        </p:nvSpPr>
        <p:spPr>
          <a:xfrm>
            <a:off x="4533900" y="1940560"/>
            <a:ext cx="3352800" cy="2380615"/>
          </a:xfrm>
        </p:spPr>
        <p:txBody>
          <a:bodyPr/>
          <a:p>
            <a:pPr marL="0" indent="0">
              <a:buNone/>
            </a:pPr>
            <a:r>
              <a:rPr lang="en-US"/>
              <a:t>RBF kernel type :</a:t>
            </a:r>
            <a:endParaRPr lang="en-US"/>
          </a:p>
          <a:p>
            <a:endParaRPr lang="en-US"/>
          </a:p>
          <a:p>
            <a:pPr marL="0" indent="0">
              <a:buNone/>
            </a:pPr>
            <a:r>
              <a:rPr lang="en-US"/>
              <a:t>Accuracy Score:</a:t>
            </a:r>
            <a:endParaRPr lang="en-US"/>
          </a:p>
          <a:p>
            <a:pPr marL="0" indent="0">
              <a:buNone/>
            </a:pPr>
            <a:r>
              <a:rPr lang="en-US"/>
              <a:t>0.9779179810725552</a:t>
            </a:r>
            <a:endParaRPr lang="en-US"/>
          </a:p>
        </p:txBody>
      </p:sp>
      <p:sp>
        <p:nvSpPr>
          <p:cNvPr id="5" name="Content Placeholder 2"/>
          <p:cNvSpPr>
            <a:spLocks noGrp="1"/>
          </p:cNvSpPr>
          <p:nvPr/>
        </p:nvSpPr>
        <p:spPr>
          <a:xfrm>
            <a:off x="8508365" y="1907540"/>
            <a:ext cx="3420110" cy="2371725"/>
          </a:xfrm>
          <a:prstGeom prst="rect">
            <a:avLst/>
          </a:prstGeom>
        </p:spPr>
        <p:txBody>
          <a:bodyPr vert="horz" lIns="91440" tIns="45720" rIns="91440" bIns="45720" rtlCol="0">
            <a:normAutofit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t>Polynomial kernel type :</a:t>
            </a:r>
            <a:endParaRPr lang="en-US"/>
          </a:p>
          <a:p>
            <a:pPr marL="0" indent="0">
              <a:buNone/>
            </a:pPr>
            <a:endParaRPr lang="en-US"/>
          </a:p>
          <a:p>
            <a:pPr marL="0" indent="0">
              <a:buNone/>
            </a:pPr>
            <a:r>
              <a:rPr lang="en-US"/>
              <a:t>Accuracy Score : </a:t>
            </a:r>
            <a:endParaRPr lang="en-US"/>
          </a:p>
          <a:p>
            <a:pPr marL="0" indent="0">
              <a:buNone/>
            </a:pPr>
            <a:r>
              <a:rPr lang="en-US"/>
              <a:t>0.9652996845425867</a:t>
            </a:r>
            <a:endParaRPr lang="en-US"/>
          </a:p>
        </p:txBody>
      </p:sp>
      <p:cxnSp>
        <p:nvCxnSpPr>
          <p:cNvPr id="6" name="Straight Connector 5"/>
          <p:cNvCxnSpPr/>
          <p:nvPr/>
        </p:nvCxnSpPr>
        <p:spPr>
          <a:xfrm>
            <a:off x="4360545" y="1771015"/>
            <a:ext cx="14605" cy="3043555"/>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8077835" y="1758315"/>
            <a:ext cx="14605" cy="3043555"/>
          </a:xfrm>
          <a:prstGeom prst="line">
            <a:avLst/>
          </a:prstGeom>
        </p:spPr>
        <p:style>
          <a:lnRef idx="1">
            <a:schemeClr val="accent1"/>
          </a:lnRef>
          <a:fillRef idx="0">
            <a:schemeClr val="accent1"/>
          </a:fillRef>
          <a:effectRef idx="0">
            <a:schemeClr val="accent1"/>
          </a:effectRef>
          <a:fontRef idx="minor">
            <a:schemeClr val="tx1"/>
          </a:fontRef>
        </p:style>
      </p:cxnSp>
      <p:sp>
        <p:nvSpPr>
          <p:cNvPr id="8" name="Title 1"/>
          <p:cNvSpPr>
            <a:spLocks noGrp="1"/>
          </p:cNvSpPr>
          <p:nvPr/>
        </p:nvSpPr>
        <p:spPr>
          <a:xfrm>
            <a:off x="1079500" y="4934585"/>
            <a:ext cx="10515600" cy="1325563"/>
          </a:xfrm>
          <a:prstGeom prst="rect">
            <a:avLst/>
          </a:prstGeom>
        </p:spPr>
        <p:txBody>
          <a:bodyPr vert="horz" lIns="91440" tIns="45720" rIns="91440" bIns="45720" rtlCol="0" anchor="ctr">
            <a:normAutofit fontScale="5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t>We can observe the accuracy scores of different types of kernels as linear and RBF accuracy scores are almost equal. And Polynomial accuracy score is less compared with other two types.  So, We can use Linear or RBF for model for better performance.</a:t>
            </a:r>
            <a:endParaRPr lang="en-US"/>
          </a:p>
        </p:txBody>
      </p:sp>
    </p:spTree>
  </p:cSld>
  <p:clrMapOvr>
    <a:masterClrMapping/>
  </p:clrMapOvr>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1500</Words>
  <Application>WPS Presentation</Application>
  <PresentationFormat>Widescreen</PresentationFormat>
  <Paragraphs>65</Paragraphs>
  <Slides>6</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6</vt:i4>
      </vt:variant>
    </vt:vector>
  </HeadingPairs>
  <TitlesOfParts>
    <vt:vector size="16" baseType="lpstr">
      <vt:lpstr>Arial</vt:lpstr>
      <vt:lpstr>SimSun</vt:lpstr>
      <vt:lpstr>Wingdings</vt:lpstr>
      <vt:lpstr>Bodoni MT Black</vt:lpstr>
      <vt:lpstr>High Tower Text</vt:lpstr>
      <vt:lpstr>Microsoft YaHei</vt:lpstr>
      <vt:lpstr>Arial Unicode MS</vt:lpstr>
      <vt:lpstr>Calibri Light</vt:lpstr>
      <vt:lpstr>Calibri</vt:lpstr>
      <vt:lpstr>Office Theme</vt:lpstr>
      <vt:lpstr>GenderRecognition by voice</vt:lpstr>
      <vt:lpstr>What?</vt:lpstr>
      <vt:lpstr>Acoustic characteristics</vt:lpstr>
      <vt:lpstr>In the image, we see that correlation between centroid and meanfreq is high.  And,Correlation between maxdom and dfrange is high.  So, I had dropped that two columns for better accuracy. </vt:lpstr>
      <vt:lpstr>Meanfreq of Male and Female</vt:lpstr>
      <vt:lpstr>Comparision between Linear, RBF and Polynomial kernel types :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GenderRecognition by voice</dc:title>
  <dc:creator>krishna</dc:creator>
  <cp:lastModifiedBy>krishna</cp:lastModifiedBy>
  <cp:revision>4</cp:revision>
  <dcterms:created xsi:type="dcterms:W3CDTF">2020-06-23T14:28:00Z</dcterms:created>
  <dcterms:modified xsi:type="dcterms:W3CDTF">2020-07-01T06:43:53Z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1033-11.2.0.9431</vt:lpwstr>
  </property>
</Properties>
</file>