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8" r:id="rId6"/>
    <p:sldId id="262" r:id="rId7"/>
    <p:sldId id="258" r:id="rId8"/>
    <p:sldId id="260" r:id="rId9"/>
    <p:sldId id="263" r:id="rId10"/>
    <p:sldId id="264" r:id="rId11"/>
    <p:sldId id="265" r:id="rId12"/>
    <p:sldId id="266" r:id="rId13"/>
    <p:sldId id="276" r:id="rId14"/>
    <p:sldId id="277" r:id="rId15"/>
    <p:sldId id="267" r:id="rId16"/>
    <p:sldId id="281" r:id="rId17"/>
    <p:sldId id="271" r:id="rId18"/>
    <p:sldId id="282" r:id="rId19"/>
    <p:sldId id="283" r:id="rId20"/>
    <p:sldId id="272" r:id="rId21"/>
    <p:sldId id="284" r:id="rId22"/>
    <p:sldId id="273" r:id="rId23"/>
    <p:sldId id="285" r:id="rId24"/>
    <p:sldId id="286" r:id="rId25"/>
    <p:sldId id="274" r:id="rId26"/>
    <p:sldId id="275"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3C14AD-6CC1-77B3-96C2-F0A79358A0C9}" v="574" dt="2022-11-02T21:56:38.381"/>
    <p1510:client id="{A4E22FB1-9D35-42F7-8B2B-17FD3C688DC3}" v="3" dt="2022-11-02T22:10:18.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FA939E-A15C-433E-B964-40291D5F98D4}" type="doc">
      <dgm:prSet loTypeId="urn:microsoft.com/office/officeart/2005/8/layout/hChevron3" loCatId="process" qsTypeId="urn:microsoft.com/office/officeart/2005/8/quickstyle/simple1" qsCatId="simple" csTypeId="urn:microsoft.com/office/officeart/2005/8/colors/accent1_2" csCatId="accent1"/>
      <dgm:spPr/>
      <dgm:t>
        <a:bodyPr/>
        <a:lstStyle/>
        <a:p>
          <a:endParaRPr lang="en-US"/>
        </a:p>
      </dgm:t>
    </dgm:pt>
    <dgm:pt modelId="{88C55E6E-EBD2-4D26-808D-56B25C940373}">
      <dgm:prSet/>
      <dgm:spPr/>
      <dgm:t>
        <a:bodyPr/>
        <a:lstStyle/>
        <a:p>
          <a:r>
            <a:rPr lang="en-US"/>
            <a:t>Model Building </a:t>
          </a:r>
        </a:p>
      </dgm:t>
    </dgm:pt>
    <dgm:pt modelId="{3335E519-7505-46AE-AEDE-C6F38E86037F}" type="parTrans" cxnId="{238220F7-4A80-4528-A5F7-2832F91126A9}">
      <dgm:prSet/>
      <dgm:spPr/>
      <dgm:t>
        <a:bodyPr/>
        <a:lstStyle/>
        <a:p>
          <a:endParaRPr lang="en-US"/>
        </a:p>
      </dgm:t>
    </dgm:pt>
    <dgm:pt modelId="{C44B740F-280B-4814-AB37-D2F0D03FD78E}" type="sibTrans" cxnId="{238220F7-4A80-4528-A5F7-2832F91126A9}">
      <dgm:prSet/>
      <dgm:spPr/>
      <dgm:t>
        <a:bodyPr/>
        <a:lstStyle/>
        <a:p>
          <a:endParaRPr lang="en-US"/>
        </a:p>
      </dgm:t>
    </dgm:pt>
    <dgm:pt modelId="{BAF06DA2-13C1-44D9-82F3-170370C40257}" type="pres">
      <dgm:prSet presAssocID="{3EFA939E-A15C-433E-B964-40291D5F98D4}" presName="Name0" presStyleCnt="0">
        <dgm:presLayoutVars>
          <dgm:dir/>
          <dgm:resizeHandles val="exact"/>
        </dgm:presLayoutVars>
      </dgm:prSet>
      <dgm:spPr/>
    </dgm:pt>
    <dgm:pt modelId="{8101D23C-E928-4F70-AFB6-50D8788C4096}" type="pres">
      <dgm:prSet presAssocID="{88C55E6E-EBD2-4D26-808D-56B25C940373}" presName="parTxOnly" presStyleLbl="node1" presStyleIdx="0" presStyleCnt="1">
        <dgm:presLayoutVars>
          <dgm:bulletEnabled val="1"/>
        </dgm:presLayoutVars>
      </dgm:prSet>
      <dgm:spPr/>
    </dgm:pt>
  </dgm:ptLst>
  <dgm:cxnLst>
    <dgm:cxn modelId="{8674454F-CE55-4EF7-9D1C-79C3980C86B9}" type="presOf" srcId="{3EFA939E-A15C-433E-B964-40291D5F98D4}" destId="{BAF06DA2-13C1-44D9-82F3-170370C40257}" srcOrd="0" destOrd="0" presId="urn:microsoft.com/office/officeart/2005/8/layout/hChevron3"/>
    <dgm:cxn modelId="{5CF5F1A9-31F8-47D9-9903-942DD30AA91C}" type="presOf" srcId="{88C55E6E-EBD2-4D26-808D-56B25C940373}" destId="{8101D23C-E928-4F70-AFB6-50D8788C4096}" srcOrd="0" destOrd="0" presId="urn:microsoft.com/office/officeart/2005/8/layout/hChevron3"/>
    <dgm:cxn modelId="{238220F7-4A80-4528-A5F7-2832F91126A9}" srcId="{3EFA939E-A15C-433E-B964-40291D5F98D4}" destId="{88C55E6E-EBD2-4D26-808D-56B25C940373}" srcOrd="0" destOrd="0" parTransId="{3335E519-7505-46AE-AEDE-C6F38E86037F}" sibTransId="{C44B740F-280B-4814-AB37-D2F0D03FD78E}"/>
    <dgm:cxn modelId="{3CEDBBB3-0E4E-4784-880E-B6EDDB75058F}" type="presParOf" srcId="{BAF06DA2-13C1-44D9-82F3-170370C40257}" destId="{8101D23C-E928-4F70-AFB6-50D8788C4096}"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1D23C-E928-4F70-AFB6-50D8788C4096}">
      <dsp:nvSpPr>
        <dsp:cNvPr id="0" name=""/>
        <dsp:cNvSpPr/>
      </dsp:nvSpPr>
      <dsp:spPr>
        <a:xfrm>
          <a:off x="0" y="1552892"/>
          <a:ext cx="8435975" cy="337439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6710" tIns="173355" rIns="86678" bIns="173355" numCol="1" spcCol="1270" anchor="ctr" anchorCtr="0">
          <a:noAutofit/>
        </a:bodyPr>
        <a:lstStyle/>
        <a:p>
          <a:pPr marL="0" lvl="0" indent="0" algn="ctr" defTabSz="2889250">
            <a:lnSpc>
              <a:spcPct val="90000"/>
            </a:lnSpc>
            <a:spcBef>
              <a:spcPct val="0"/>
            </a:spcBef>
            <a:spcAft>
              <a:spcPct val="35000"/>
            </a:spcAft>
            <a:buNone/>
          </a:pPr>
          <a:r>
            <a:rPr lang="en-US" sz="6500" kern="1200"/>
            <a:t>Model Building </a:t>
          </a:r>
        </a:p>
      </dsp:txBody>
      <dsp:txXfrm>
        <a:off x="0" y="1552892"/>
        <a:ext cx="7592378" cy="337439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976B087-2758-B987-7B29-A2EA2C9A1F3D}"/>
              </a:ext>
            </a:extLst>
          </p:cNvPr>
          <p:cNvSpPr>
            <a:spLocks noGrp="1"/>
          </p:cNvSpPr>
          <p:nvPr>
            <p:ph type="dt" sz="half" idx="10"/>
          </p:nvPr>
        </p:nvSpPr>
        <p:spPr/>
        <p:txBody>
          <a:bodyPr/>
          <a:lstStyle>
            <a:lvl1pPr>
              <a:defRPr/>
            </a:lvl1pPr>
          </a:lstStyle>
          <a:p>
            <a:pPr>
              <a:defRPr/>
            </a:pPr>
            <a:fld id="{E81845E9-6A57-4F3E-B033-B2052405A673}" type="datetimeFigureOut">
              <a:rPr lang="en-US"/>
              <a:pPr>
                <a:defRPr/>
              </a:pPr>
              <a:t>11/2/2022</a:t>
            </a:fld>
            <a:endParaRPr lang="en-US"/>
          </a:p>
        </p:txBody>
      </p:sp>
      <p:sp>
        <p:nvSpPr>
          <p:cNvPr id="5" name="Footer Placeholder 4">
            <a:extLst>
              <a:ext uri="{FF2B5EF4-FFF2-40B4-BE49-F238E27FC236}">
                <a16:creationId xmlns:a16="http://schemas.microsoft.com/office/drawing/2014/main" id="{3573F751-DAB6-FB38-F5C1-80867A9015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18483C9-805C-1227-9775-471384D5D908}"/>
              </a:ext>
            </a:extLst>
          </p:cNvPr>
          <p:cNvSpPr>
            <a:spLocks noGrp="1"/>
          </p:cNvSpPr>
          <p:nvPr>
            <p:ph type="sldNum" sz="quarter" idx="12"/>
          </p:nvPr>
        </p:nvSpPr>
        <p:spPr/>
        <p:txBody>
          <a:bodyPr/>
          <a:lstStyle>
            <a:lvl1pPr>
              <a:defRPr/>
            </a:lvl1pPr>
          </a:lstStyle>
          <a:p>
            <a:fld id="{A8E89E2C-B4E9-4F50-8D86-11AE90A219FC}" type="slidenum">
              <a:rPr lang="en-US" altLang="en-US"/>
              <a:pPr/>
              <a:t>‹#›</a:t>
            </a:fld>
            <a:endParaRPr lang="en-US" altLang="en-US"/>
          </a:p>
        </p:txBody>
      </p:sp>
    </p:spTree>
    <p:extLst>
      <p:ext uri="{BB962C8B-B14F-4D97-AF65-F5344CB8AC3E}">
        <p14:creationId xmlns:p14="http://schemas.microsoft.com/office/powerpoint/2010/main" val="32882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36A19-D64B-1C13-91D7-5B9A61ED1CD4}"/>
              </a:ext>
            </a:extLst>
          </p:cNvPr>
          <p:cNvSpPr>
            <a:spLocks noGrp="1"/>
          </p:cNvSpPr>
          <p:nvPr>
            <p:ph type="dt" sz="half" idx="10"/>
          </p:nvPr>
        </p:nvSpPr>
        <p:spPr/>
        <p:txBody>
          <a:bodyPr/>
          <a:lstStyle>
            <a:lvl1pPr>
              <a:defRPr/>
            </a:lvl1pPr>
          </a:lstStyle>
          <a:p>
            <a:pPr>
              <a:defRPr/>
            </a:pPr>
            <a:fld id="{D7B3C396-2FC3-459E-B506-58E6D0DD39EF}" type="datetimeFigureOut">
              <a:rPr lang="en-US"/>
              <a:pPr>
                <a:defRPr/>
              </a:pPr>
              <a:t>11/2/2022</a:t>
            </a:fld>
            <a:endParaRPr lang="en-US"/>
          </a:p>
        </p:txBody>
      </p:sp>
      <p:sp>
        <p:nvSpPr>
          <p:cNvPr id="5" name="Footer Placeholder 4">
            <a:extLst>
              <a:ext uri="{FF2B5EF4-FFF2-40B4-BE49-F238E27FC236}">
                <a16:creationId xmlns:a16="http://schemas.microsoft.com/office/drawing/2014/main" id="{DA3DA5C0-7C49-1796-5A28-87871332DF7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91E2C96-4999-74DF-EEFE-0C37A3AE5D94}"/>
              </a:ext>
            </a:extLst>
          </p:cNvPr>
          <p:cNvSpPr>
            <a:spLocks noGrp="1"/>
          </p:cNvSpPr>
          <p:nvPr>
            <p:ph type="sldNum" sz="quarter" idx="12"/>
          </p:nvPr>
        </p:nvSpPr>
        <p:spPr/>
        <p:txBody>
          <a:bodyPr/>
          <a:lstStyle>
            <a:lvl1pPr>
              <a:defRPr/>
            </a:lvl1pPr>
          </a:lstStyle>
          <a:p>
            <a:fld id="{85A321CD-81FF-4E26-841C-C723C63B5849}" type="slidenum">
              <a:rPr lang="en-US" altLang="en-US"/>
              <a:pPr/>
              <a:t>‹#›</a:t>
            </a:fld>
            <a:endParaRPr lang="en-US" altLang="en-US"/>
          </a:p>
        </p:txBody>
      </p:sp>
    </p:spTree>
    <p:extLst>
      <p:ext uri="{BB962C8B-B14F-4D97-AF65-F5344CB8AC3E}">
        <p14:creationId xmlns:p14="http://schemas.microsoft.com/office/powerpoint/2010/main" val="19191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642CE-9569-3B2E-55B9-3FF039817829}"/>
              </a:ext>
            </a:extLst>
          </p:cNvPr>
          <p:cNvSpPr>
            <a:spLocks noGrp="1"/>
          </p:cNvSpPr>
          <p:nvPr>
            <p:ph type="dt" sz="half" idx="10"/>
          </p:nvPr>
        </p:nvSpPr>
        <p:spPr/>
        <p:txBody>
          <a:bodyPr/>
          <a:lstStyle>
            <a:lvl1pPr>
              <a:defRPr/>
            </a:lvl1pPr>
          </a:lstStyle>
          <a:p>
            <a:pPr>
              <a:defRPr/>
            </a:pPr>
            <a:fld id="{154C05F9-13EC-4836-B3F3-2283C39322C3}" type="datetimeFigureOut">
              <a:rPr lang="en-US"/>
              <a:pPr>
                <a:defRPr/>
              </a:pPr>
              <a:t>11/2/2022</a:t>
            </a:fld>
            <a:endParaRPr lang="en-US"/>
          </a:p>
        </p:txBody>
      </p:sp>
      <p:sp>
        <p:nvSpPr>
          <p:cNvPr id="5" name="Footer Placeholder 4">
            <a:extLst>
              <a:ext uri="{FF2B5EF4-FFF2-40B4-BE49-F238E27FC236}">
                <a16:creationId xmlns:a16="http://schemas.microsoft.com/office/drawing/2014/main" id="{7C1D8C96-7F92-73DC-208A-12978513AC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B9CDD44-4750-B4F5-62AA-4B46BC045805}"/>
              </a:ext>
            </a:extLst>
          </p:cNvPr>
          <p:cNvSpPr>
            <a:spLocks noGrp="1"/>
          </p:cNvSpPr>
          <p:nvPr>
            <p:ph type="sldNum" sz="quarter" idx="12"/>
          </p:nvPr>
        </p:nvSpPr>
        <p:spPr/>
        <p:txBody>
          <a:bodyPr/>
          <a:lstStyle>
            <a:lvl1pPr>
              <a:defRPr/>
            </a:lvl1pPr>
          </a:lstStyle>
          <a:p>
            <a:fld id="{6362E7B3-8168-4B65-B2BD-9BC9701F9695}" type="slidenum">
              <a:rPr lang="en-US" altLang="en-US"/>
              <a:pPr/>
              <a:t>‹#›</a:t>
            </a:fld>
            <a:endParaRPr lang="en-US" altLang="en-US"/>
          </a:p>
        </p:txBody>
      </p:sp>
    </p:spTree>
    <p:extLst>
      <p:ext uri="{BB962C8B-B14F-4D97-AF65-F5344CB8AC3E}">
        <p14:creationId xmlns:p14="http://schemas.microsoft.com/office/powerpoint/2010/main" val="305470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CA7C1-5FB9-28CE-3E8B-44075E429603}"/>
              </a:ext>
            </a:extLst>
          </p:cNvPr>
          <p:cNvSpPr>
            <a:spLocks noGrp="1"/>
          </p:cNvSpPr>
          <p:nvPr>
            <p:ph type="dt" sz="half" idx="10"/>
          </p:nvPr>
        </p:nvSpPr>
        <p:spPr/>
        <p:txBody>
          <a:bodyPr/>
          <a:lstStyle>
            <a:lvl1pPr>
              <a:defRPr/>
            </a:lvl1pPr>
          </a:lstStyle>
          <a:p>
            <a:pPr>
              <a:defRPr/>
            </a:pPr>
            <a:fld id="{2BB05DF4-EC4D-4F24-BF91-D6A062975B49}" type="datetimeFigureOut">
              <a:rPr lang="en-US"/>
              <a:pPr>
                <a:defRPr/>
              </a:pPr>
              <a:t>11/2/2022</a:t>
            </a:fld>
            <a:endParaRPr lang="en-US"/>
          </a:p>
        </p:txBody>
      </p:sp>
      <p:sp>
        <p:nvSpPr>
          <p:cNvPr id="5" name="Footer Placeholder 4">
            <a:extLst>
              <a:ext uri="{FF2B5EF4-FFF2-40B4-BE49-F238E27FC236}">
                <a16:creationId xmlns:a16="http://schemas.microsoft.com/office/drawing/2014/main" id="{C67D64CA-4000-DD99-8E60-A935F4AECA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30B06E-847B-E905-E7BB-DCBB06955CC9}"/>
              </a:ext>
            </a:extLst>
          </p:cNvPr>
          <p:cNvSpPr>
            <a:spLocks noGrp="1"/>
          </p:cNvSpPr>
          <p:nvPr>
            <p:ph type="sldNum" sz="quarter" idx="12"/>
          </p:nvPr>
        </p:nvSpPr>
        <p:spPr/>
        <p:txBody>
          <a:bodyPr/>
          <a:lstStyle>
            <a:lvl1pPr>
              <a:defRPr/>
            </a:lvl1pPr>
          </a:lstStyle>
          <a:p>
            <a:fld id="{3B90B888-98B8-4242-B9D8-12D8D7FB2407}" type="slidenum">
              <a:rPr lang="en-US" altLang="en-US"/>
              <a:pPr/>
              <a:t>‹#›</a:t>
            </a:fld>
            <a:endParaRPr lang="en-US" altLang="en-US"/>
          </a:p>
        </p:txBody>
      </p:sp>
    </p:spTree>
    <p:extLst>
      <p:ext uri="{BB962C8B-B14F-4D97-AF65-F5344CB8AC3E}">
        <p14:creationId xmlns:p14="http://schemas.microsoft.com/office/powerpoint/2010/main" val="81583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C67379-E265-09A2-0B8F-305FCA24B9CF}"/>
              </a:ext>
            </a:extLst>
          </p:cNvPr>
          <p:cNvSpPr>
            <a:spLocks noGrp="1"/>
          </p:cNvSpPr>
          <p:nvPr>
            <p:ph type="dt" sz="half" idx="10"/>
          </p:nvPr>
        </p:nvSpPr>
        <p:spPr/>
        <p:txBody>
          <a:bodyPr/>
          <a:lstStyle>
            <a:lvl1pPr>
              <a:defRPr/>
            </a:lvl1pPr>
          </a:lstStyle>
          <a:p>
            <a:pPr>
              <a:defRPr/>
            </a:pPr>
            <a:fld id="{CB9C2BCB-960E-4845-AE5D-44C81B7635E9}" type="datetimeFigureOut">
              <a:rPr lang="en-US"/>
              <a:pPr>
                <a:defRPr/>
              </a:pPr>
              <a:t>11/2/2022</a:t>
            </a:fld>
            <a:endParaRPr lang="en-US"/>
          </a:p>
        </p:txBody>
      </p:sp>
      <p:sp>
        <p:nvSpPr>
          <p:cNvPr id="5" name="Footer Placeholder 4">
            <a:extLst>
              <a:ext uri="{FF2B5EF4-FFF2-40B4-BE49-F238E27FC236}">
                <a16:creationId xmlns:a16="http://schemas.microsoft.com/office/drawing/2014/main" id="{C8771738-D016-4A1F-77DF-FCC814E438B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AE59273-9493-06C8-D2AD-9DB899E56D80}"/>
              </a:ext>
            </a:extLst>
          </p:cNvPr>
          <p:cNvSpPr>
            <a:spLocks noGrp="1"/>
          </p:cNvSpPr>
          <p:nvPr>
            <p:ph type="sldNum" sz="quarter" idx="12"/>
          </p:nvPr>
        </p:nvSpPr>
        <p:spPr/>
        <p:txBody>
          <a:bodyPr/>
          <a:lstStyle>
            <a:lvl1pPr>
              <a:defRPr/>
            </a:lvl1pPr>
          </a:lstStyle>
          <a:p>
            <a:fld id="{9F9A9B79-018C-42E3-8A34-D54C30947D76}" type="slidenum">
              <a:rPr lang="en-US" altLang="en-US"/>
              <a:pPr/>
              <a:t>‹#›</a:t>
            </a:fld>
            <a:endParaRPr lang="en-US" altLang="en-US"/>
          </a:p>
        </p:txBody>
      </p:sp>
    </p:spTree>
    <p:extLst>
      <p:ext uri="{BB962C8B-B14F-4D97-AF65-F5344CB8AC3E}">
        <p14:creationId xmlns:p14="http://schemas.microsoft.com/office/powerpoint/2010/main" val="208694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92A696C-C413-12CA-2144-3D155F9061A9}"/>
              </a:ext>
            </a:extLst>
          </p:cNvPr>
          <p:cNvSpPr>
            <a:spLocks noGrp="1"/>
          </p:cNvSpPr>
          <p:nvPr>
            <p:ph type="dt" sz="half" idx="10"/>
          </p:nvPr>
        </p:nvSpPr>
        <p:spPr/>
        <p:txBody>
          <a:bodyPr/>
          <a:lstStyle>
            <a:lvl1pPr>
              <a:defRPr/>
            </a:lvl1pPr>
          </a:lstStyle>
          <a:p>
            <a:pPr>
              <a:defRPr/>
            </a:pPr>
            <a:fld id="{81A58F27-447E-4CD7-A41B-761D1D885B17}" type="datetimeFigureOut">
              <a:rPr lang="en-US"/>
              <a:pPr>
                <a:defRPr/>
              </a:pPr>
              <a:t>11/2/2022</a:t>
            </a:fld>
            <a:endParaRPr lang="en-US"/>
          </a:p>
        </p:txBody>
      </p:sp>
      <p:sp>
        <p:nvSpPr>
          <p:cNvPr id="6" name="Footer Placeholder 4">
            <a:extLst>
              <a:ext uri="{FF2B5EF4-FFF2-40B4-BE49-F238E27FC236}">
                <a16:creationId xmlns:a16="http://schemas.microsoft.com/office/drawing/2014/main" id="{AE8CB61F-9F35-FA1A-190E-0DD36386F72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DA81E3D-D4B6-CB74-4053-72565B1F1C1D}"/>
              </a:ext>
            </a:extLst>
          </p:cNvPr>
          <p:cNvSpPr>
            <a:spLocks noGrp="1"/>
          </p:cNvSpPr>
          <p:nvPr>
            <p:ph type="sldNum" sz="quarter" idx="12"/>
          </p:nvPr>
        </p:nvSpPr>
        <p:spPr/>
        <p:txBody>
          <a:bodyPr/>
          <a:lstStyle>
            <a:lvl1pPr>
              <a:defRPr/>
            </a:lvl1pPr>
          </a:lstStyle>
          <a:p>
            <a:fld id="{DB70BD7B-CC72-4A22-BC6D-015C09AD2B9F}" type="slidenum">
              <a:rPr lang="en-US" altLang="en-US"/>
              <a:pPr/>
              <a:t>‹#›</a:t>
            </a:fld>
            <a:endParaRPr lang="en-US" altLang="en-US"/>
          </a:p>
        </p:txBody>
      </p:sp>
    </p:spTree>
    <p:extLst>
      <p:ext uri="{BB962C8B-B14F-4D97-AF65-F5344CB8AC3E}">
        <p14:creationId xmlns:p14="http://schemas.microsoft.com/office/powerpoint/2010/main" val="384224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581D845-4666-A2A5-96FB-DE40F7B42E3F}"/>
              </a:ext>
            </a:extLst>
          </p:cNvPr>
          <p:cNvSpPr>
            <a:spLocks noGrp="1"/>
          </p:cNvSpPr>
          <p:nvPr>
            <p:ph type="dt" sz="half" idx="10"/>
          </p:nvPr>
        </p:nvSpPr>
        <p:spPr/>
        <p:txBody>
          <a:bodyPr/>
          <a:lstStyle>
            <a:lvl1pPr>
              <a:defRPr/>
            </a:lvl1pPr>
          </a:lstStyle>
          <a:p>
            <a:pPr>
              <a:defRPr/>
            </a:pPr>
            <a:fld id="{CFDE1972-BD03-40CF-8037-123844E72AF1}" type="datetimeFigureOut">
              <a:rPr lang="en-US"/>
              <a:pPr>
                <a:defRPr/>
              </a:pPr>
              <a:t>11/2/2022</a:t>
            </a:fld>
            <a:endParaRPr lang="en-US"/>
          </a:p>
        </p:txBody>
      </p:sp>
      <p:sp>
        <p:nvSpPr>
          <p:cNvPr id="8" name="Footer Placeholder 4">
            <a:extLst>
              <a:ext uri="{FF2B5EF4-FFF2-40B4-BE49-F238E27FC236}">
                <a16:creationId xmlns:a16="http://schemas.microsoft.com/office/drawing/2014/main" id="{63FA81D9-AB0B-7EA3-B87A-351BBACA447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161DBFD-72B6-5FF9-062C-F5D100DBF713}"/>
              </a:ext>
            </a:extLst>
          </p:cNvPr>
          <p:cNvSpPr>
            <a:spLocks noGrp="1"/>
          </p:cNvSpPr>
          <p:nvPr>
            <p:ph type="sldNum" sz="quarter" idx="12"/>
          </p:nvPr>
        </p:nvSpPr>
        <p:spPr/>
        <p:txBody>
          <a:bodyPr/>
          <a:lstStyle>
            <a:lvl1pPr>
              <a:defRPr/>
            </a:lvl1pPr>
          </a:lstStyle>
          <a:p>
            <a:fld id="{3EDFDDDC-724C-4047-B94F-BE8E4E07BF8C}" type="slidenum">
              <a:rPr lang="en-US" altLang="en-US"/>
              <a:pPr/>
              <a:t>‹#›</a:t>
            </a:fld>
            <a:endParaRPr lang="en-US" altLang="en-US"/>
          </a:p>
        </p:txBody>
      </p:sp>
    </p:spTree>
    <p:extLst>
      <p:ext uri="{BB962C8B-B14F-4D97-AF65-F5344CB8AC3E}">
        <p14:creationId xmlns:p14="http://schemas.microsoft.com/office/powerpoint/2010/main" val="351522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F978EB1-2DC9-8E2A-47BD-5610F2F56C3E}"/>
              </a:ext>
            </a:extLst>
          </p:cNvPr>
          <p:cNvSpPr>
            <a:spLocks noGrp="1"/>
          </p:cNvSpPr>
          <p:nvPr>
            <p:ph type="dt" sz="half" idx="10"/>
          </p:nvPr>
        </p:nvSpPr>
        <p:spPr/>
        <p:txBody>
          <a:bodyPr/>
          <a:lstStyle>
            <a:lvl1pPr>
              <a:defRPr/>
            </a:lvl1pPr>
          </a:lstStyle>
          <a:p>
            <a:pPr>
              <a:defRPr/>
            </a:pPr>
            <a:fld id="{CDB95C0D-A082-4380-9EB1-FD12FAA29397}" type="datetimeFigureOut">
              <a:rPr lang="en-US"/>
              <a:pPr>
                <a:defRPr/>
              </a:pPr>
              <a:t>11/2/2022</a:t>
            </a:fld>
            <a:endParaRPr lang="en-US"/>
          </a:p>
        </p:txBody>
      </p:sp>
      <p:sp>
        <p:nvSpPr>
          <p:cNvPr id="4" name="Footer Placeholder 4">
            <a:extLst>
              <a:ext uri="{FF2B5EF4-FFF2-40B4-BE49-F238E27FC236}">
                <a16:creationId xmlns:a16="http://schemas.microsoft.com/office/drawing/2014/main" id="{C5D56ED8-0581-E65C-2E50-7894DA72913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E7FF996-2FD3-D0BF-8639-625C05BD8DEC}"/>
              </a:ext>
            </a:extLst>
          </p:cNvPr>
          <p:cNvSpPr>
            <a:spLocks noGrp="1"/>
          </p:cNvSpPr>
          <p:nvPr>
            <p:ph type="sldNum" sz="quarter" idx="12"/>
          </p:nvPr>
        </p:nvSpPr>
        <p:spPr/>
        <p:txBody>
          <a:bodyPr/>
          <a:lstStyle>
            <a:lvl1pPr>
              <a:defRPr/>
            </a:lvl1pPr>
          </a:lstStyle>
          <a:p>
            <a:fld id="{BE13D565-2656-409F-B6AE-6CC43A39E7B2}" type="slidenum">
              <a:rPr lang="en-US" altLang="en-US"/>
              <a:pPr/>
              <a:t>‹#›</a:t>
            </a:fld>
            <a:endParaRPr lang="en-US" altLang="en-US"/>
          </a:p>
        </p:txBody>
      </p:sp>
    </p:spTree>
    <p:extLst>
      <p:ext uri="{BB962C8B-B14F-4D97-AF65-F5344CB8AC3E}">
        <p14:creationId xmlns:p14="http://schemas.microsoft.com/office/powerpoint/2010/main" val="266020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3CD8890-9C80-FB38-AD06-A49DD24E27BB}"/>
              </a:ext>
            </a:extLst>
          </p:cNvPr>
          <p:cNvSpPr>
            <a:spLocks noGrp="1"/>
          </p:cNvSpPr>
          <p:nvPr>
            <p:ph type="dt" sz="half" idx="10"/>
          </p:nvPr>
        </p:nvSpPr>
        <p:spPr/>
        <p:txBody>
          <a:bodyPr/>
          <a:lstStyle>
            <a:lvl1pPr>
              <a:defRPr/>
            </a:lvl1pPr>
          </a:lstStyle>
          <a:p>
            <a:pPr>
              <a:defRPr/>
            </a:pPr>
            <a:fld id="{22B41849-288F-43DD-80A6-A38707716B11}" type="datetimeFigureOut">
              <a:rPr lang="en-US"/>
              <a:pPr>
                <a:defRPr/>
              </a:pPr>
              <a:t>11/2/2022</a:t>
            </a:fld>
            <a:endParaRPr lang="en-US"/>
          </a:p>
        </p:txBody>
      </p:sp>
      <p:sp>
        <p:nvSpPr>
          <p:cNvPr id="3" name="Footer Placeholder 4">
            <a:extLst>
              <a:ext uri="{FF2B5EF4-FFF2-40B4-BE49-F238E27FC236}">
                <a16:creationId xmlns:a16="http://schemas.microsoft.com/office/drawing/2014/main" id="{66E6849A-2457-8810-F03D-78E6EEDECC0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A274194-9B55-B3C9-1861-B66DBEB2985A}"/>
              </a:ext>
            </a:extLst>
          </p:cNvPr>
          <p:cNvSpPr>
            <a:spLocks noGrp="1"/>
          </p:cNvSpPr>
          <p:nvPr>
            <p:ph type="sldNum" sz="quarter" idx="12"/>
          </p:nvPr>
        </p:nvSpPr>
        <p:spPr/>
        <p:txBody>
          <a:bodyPr/>
          <a:lstStyle>
            <a:lvl1pPr>
              <a:defRPr/>
            </a:lvl1pPr>
          </a:lstStyle>
          <a:p>
            <a:fld id="{96F53013-3F57-497F-B79E-6CF3F7540A76}" type="slidenum">
              <a:rPr lang="en-US" altLang="en-US"/>
              <a:pPr/>
              <a:t>‹#›</a:t>
            </a:fld>
            <a:endParaRPr lang="en-US" altLang="en-US"/>
          </a:p>
        </p:txBody>
      </p:sp>
    </p:spTree>
    <p:extLst>
      <p:ext uri="{BB962C8B-B14F-4D97-AF65-F5344CB8AC3E}">
        <p14:creationId xmlns:p14="http://schemas.microsoft.com/office/powerpoint/2010/main" val="296284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387939D-DCD5-8C78-C8DA-B4150C9B7434}"/>
              </a:ext>
            </a:extLst>
          </p:cNvPr>
          <p:cNvSpPr>
            <a:spLocks noGrp="1"/>
          </p:cNvSpPr>
          <p:nvPr>
            <p:ph type="dt" sz="half" idx="10"/>
          </p:nvPr>
        </p:nvSpPr>
        <p:spPr/>
        <p:txBody>
          <a:bodyPr/>
          <a:lstStyle>
            <a:lvl1pPr>
              <a:defRPr/>
            </a:lvl1pPr>
          </a:lstStyle>
          <a:p>
            <a:pPr>
              <a:defRPr/>
            </a:pPr>
            <a:fld id="{68D4467B-A462-4FBC-BDEC-5E45654A4AEE}" type="datetimeFigureOut">
              <a:rPr lang="en-US"/>
              <a:pPr>
                <a:defRPr/>
              </a:pPr>
              <a:t>11/2/2022</a:t>
            </a:fld>
            <a:endParaRPr lang="en-US"/>
          </a:p>
        </p:txBody>
      </p:sp>
      <p:sp>
        <p:nvSpPr>
          <p:cNvPr id="6" name="Footer Placeholder 4">
            <a:extLst>
              <a:ext uri="{FF2B5EF4-FFF2-40B4-BE49-F238E27FC236}">
                <a16:creationId xmlns:a16="http://schemas.microsoft.com/office/drawing/2014/main" id="{D8B4D33F-CED0-06F5-FB9E-71554AF8685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814A4E-17A1-1F04-35CC-E6459703F4B6}"/>
              </a:ext>
            </a:extLst>
          </p:cNvPr>
          <p:cNvSpPr>
            <a:spLocks noGrp="1"/>
          </p:cNvSpPr>
          <p:nvPr>
            <p:ph type="sldNum" sz="quarter" idx="12"/>
          </p:nvPr>
        </p:nvSpPr>
        <p:spPr/>
        <p:txBody>
          <a:bodyPr/>
          <a:lstStyle>
            <a:lvl1pPr>
              <a:defRPr/>
            </a:lvl1pPr>
          </a:lstStyle>
          <a:p>
            <a:fld id="{30593A7B-E67D-4159-AFF5-A85C198229F9}" type="slidenum">
              <a:rPr lang="en-US" altLang="en-US"/>
              <a:pPr/>
              <a:t>‹#›</a:t>
            </a:fld>
            <a:endParaRPr lang="en-US" altLang="en-US"/>
          </a:p>
        </p:txBody>
      </p:sp>
    </p:spTree>
    <p:extLst>
      <p:ext uri="{BB962C8B-B14F-4D97-AF65-F5344CB8AC3E}">
        <p14:creationId xmlns:p14="http://schemas.microsoft.com/office/powerpoint/2010/main" val="110072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0F3ACDF-3B63-C07D-3659-16F0F8F30E77}"/>
              </a:ext>
            </a:extLst>
          </p:cNvPr>
          <p:cNvSpPr>
            <a:spLocks noGrp="1"/>
          </p:cNvSpPr>
          <p:nvPr>
            <p:ph type="dt" sz="half" idx="10"/>
          </p:nvPr>
        </p:nvSpPr>
        <p:spPr/>
        <p:txBody>
          <a:bodyPr/>
          <a:lstStyle>
            <a:lvl1pPr>
              <a:defRPr/>
            </a:lvl1pPr>
          </a:lstStyle>
          <a:p>
            <a:pPr>
              <a:defRPr/>
            </a:pPr>
            <a:fld id="{359873A2-FC77-4927-8EC5-667E31E2E0C9}" type="datetimeFigureOut">
              <a:rPr lang="en-US"/>
              <a:pPr>
                <a:defRPr/>
              </a:pPr>
              <a:t>11/2/2022</a:t>
            </a:fld>
            <a:endParaRPr lang="en-US"/>
          </a:p>
        </p:txBody>
      </p:sp>
      <p:sp>
        <p:nvSpPr>
          <p:cNvPr id="6" name="Footer Placeholder 4">
            <a:extLst>
              <a:ext uri="{FF2B5EF4-FFF2-40B4-BE49-F238E27FC236}">
                <a16:creationId xmlns:a16="http://schemas.microsoft.com/office/drawing/2014/main" id="{085CF109-1D17-5877-C3E2-FC2A424069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9E78F2C-5EC9-F15D-F8C5-53A308044297}"/>
              </a:ext>
            </a:extLst>
          </p:cNvPr>
          <p:cNvSpPr>
            <a:spLocks noGrp="1"/>
          </p:cNvSpPr>
          <p:nvPr>
            <p:ph type="sldNum" sz="quarter" idx="12"/>
          </p:nvPr>
        </p:nvSpPr>
        <p:spPr/>
        <p:txBody>
          <a:bodyPr/>
          <a:lstStyle>
            <a:lvl1pPr>
              <a:defRPr/>
            </a:lvl1pPr>
          </a:lstStyle>
          <a:p>
            <a:fld id="{0298C8D7-621E-4266-A2A8-61A5254D1410}" type="slidenum">
              <a:rPr lang="en-US" altLang="en-US"/>
              <a:pPr/>
              <a:t>‹#›</a:t>
            </a:fld>
            <a:endParaRPr lang="en-US" altLang="en-US"/>
          </a:p>
        </p:txBody>
      </p:sp>
    </p:spTree>
    <p:extLst>
      <p:ext uri="{BB962C8B-B14F-4D97-AF65-F5344CB8AC3E}">
        <p14:creationId xmlns:p14="http://schemas.microsoft.com/office/powerpoint/2010/main" val="88040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31188C0-5861-9BD0-F3AF-F1F7E40D761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F94D72E-056E-40FB-1C90-3DB725EB69E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2C31421-108F-8C22-5E4A-A750010DC43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7B66FA2-704D-4F4E-ADC0-A3802ECF2783}" type="datetimeFigureOut">
              <a:rPr lang="en-US"/>
              <a:pPr>
                <a:defRPr/>
              </a:pPr>
              <a:t>11/2/2022</a:t>
            </a:fld>
            <a:endParaRPr lang="en-US"/>
          </a:p>
        </p:txBody>
      </p:sp>
      <p:sp>
        <p:nvSpPr>
          <p:cNvPr id="5" name="Footer Placeholder 4">
            <a:extLst>
              <a:ext uri="{FF2B5EF4-FFF2-40B4-BE49-F238E27FC236}">
                <a16:creationId xmlns:a16="http://schemas.microsoft.com/office/drawing/2014/main" id="{CBA97BA5-8CBB-0C34-1F4C-81342B9D83E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3D150C7B-802A-B9B9-A7C1-7F0B13190DF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B114FC9-7141-4309-A8A6-DE459E86B8F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licyoptions.irpp.org/magazines/january-2020/technology-isnt-shaping-work-the-way-we-thin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459B43-B7F9-A65B-FBE6-4DE1C44A57BD}"/>
              </a:ext>
            </a:extLst>
          </p:cNvPr>
          <p:cNvSpPr>
            <a:spLocks noGrp="1"/>
          </p:cNvSpPr>
          <p:nvPr>
            <p:ph type="ctrTitle"/>
          </p:nvPr>
        </p:nvSpPr>
        <p:spPr>
          <a:xfrm>
            <a:off x="195007" y="144754"/>
            <a:ext cx="4139905" cy="1312717"/>
          </a:xfrm>
        </p:spPr>
        <p:txBody>
          <a:bodyPr vert="horz" lIns="91440" tIns="45720" rIns="91440" bIns="45720" rtlCol="0" anchor="ctr">
            <a:normAutofit fontScale="90000"/>
          </a:bodyPr>
          <a:lstStyle/>
          <a:p>
            <a:pPr algn="l" eaLnBrk="1" fontAlgn="auto" hangingPunct="1">
              <a:lnSpc>
                <a:spcPct val="90000"/>
              </a:lnSpc>
              <a:spcAft>
                <a:spcPts val="0"/>
              </a:spcAft>
              <a:defRPr/>
            </a:pPr>
            <a:r>
              <a:rPr lang="en-US" sz="3100" b="1" dirty="0"/>
              <a:t>Heart Disease Prediction</a:t>
            </a:r>
            <a:br>
              <a:rPr lang="en-US" sz="3100" b="1" dirty="0"/>
            </a:br>
            <a:r>
              <a:rPr lang="en-US" sz="3100" b="1" dirty="0"/>
              <a:t>by using Machine Learning</a:t>
            </a:r>
            <a:r>
              <a:rPr lang="en-US" sz="2400" dirty="0"/>
              <a:t> </a:t>
            </a:r>
            <a:br>
              <a:rPr lang="en-US" sz="2400" dirty="0"/>
            </a:br>
            <a:endParaRPr lang="en-US" sz="2400"/>
          </a:p>
        </p:txBody>
      </p:sp>
      <p:sp>
        <p:nvSpPr>
          <p:cNvPr id="3" name="TextBox 2">
            <a:extLst>
              <a:ext uri="{FF2B5EF4-FFF2-40B4-BE49-F238E27FC236}">
                <a16:creationId xmlns:a16="http://schemas.microsoft.com/office/drawing/2014/main" id="{8B5534B0-3B1D-7FF3-7BDB-5B93047DEC82}"/>
              </a:ext>
            </a:extLst>
          </p:cNvPr>
          <p:cNvSpPr txBox="1"/>
          <p:nvPr/>
        </p:nvSpPr>
        <p:spPr>
          <a:xfrm>
            <a:off x="497349" y="1775607"/>
            <a:ext cx="4080912" cy="389991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143000" lvl="3">
              <a:lnSpc>
                <a:spcPct val="90000"/>
              </a:lnSpc>
              <a:spcBef>
                <a:spcPts val="1000"/>
              </a:spcBef>
              <a:spcAft>
                <a:spcPts val="0"/>
              </a:spcAft>
            </a:pPr>
            <a:r>
              <a:rPr lang="en-US" sz="2400" b="1" dirty="0">
                <a:latin typeface="+mn-lt"/>
                <a:cs typeface="Calibri"/>
              </a:rPr>
              <a:t>By</a:t>
            </a:r>
          </a:p>
          <a:p>
            <a:pPr>
              <a:lnSpc>
                <a:spcPct val="90000"/>
              </a:lnSpc>
              <a:spcBef>
                <a:spcPts val="1000"/>
              </a:spcBef>
              <a:spcAft>
                <a:spcPts val="0"/>
              </a:spcAft>
            </a:pPr>
            <a:r>
              <a:rPr lang="en-US" sz="2000" b="1" dirty="0">
                <a:latin typeface="+mn-lt"/>
                <a:cs typeface="+mn-cs"/>
              </a:rPr>
              <a:t>Nibedita Das 700734268</a:t>
            </a:r>
            <a:endParaRPr lang="en-US" sz="2000" b="1">
              <a:latin typeface="+mn-lt"/>
              <a:cs typeface="Calibri"/>
            </a:endParaRPr>
          </a:p>
          <a:p>
            <a:pPr>
              <a:lnSpc>
                <a:spcPct val="90000"/>
              </a:lnSpc>
              <a:spcBef>
                <a:spcPts val="1000"/>
              </a:spcBef>
              <a:spcAft>
                <a:spcPts val="0"/>
              </a:spcAft>
            </a:pPr>
            <a:r>
              <a:rPr lang="en-US" sz="2000" b="1" dirty="0">
                <a:latin typeface="+mn-lt"/>
                <a:cs typeface="+mn-cs"/>
              </a:rPr>
              <a:t>Siri Vennela </a:t>
            </a:r>
            <a:r>
              <a:rPr lang="en-US" sz="2000" b="1" dirty="0" err="1">
                <a:latin typeface="+mn-lt"/>
                <a:cs typeface="+mn-cs"/>
              </a:rPr>
              <a:t>Namburu</a:t>
            </a:r>
            <a:r>
              <a:rPr lang="en-US" sz="2000" b="1" dirty="0">
                <a:latin typeface="+mn-lt"/>
                <a:cs typeface="+mn-cs"/>
              </a:rPr>
              <a:t> 700733139</a:t>
            </a:r>
            <a:endParaRPr lang="en-US" sz="2000" b="1" dirty="0">
              <a:latin typeface="+mn-lt"/>
              <a:cs typeface="Calibri"/>
            </a:endParaRPr>
          </a:p>
          <a:p>
            <a:pPr>
              <a:lnSpc>
                <a:spcPct val="90000"/>
              </a:lnSpc>
              <a:spcBef>
                <a:spcPts val="1000"/>
              </a:spcBef>
              <a:spcAft>
                <a:spcPts val="0"/>
              </a:spcAft>
            </a:pPr>
            <a:r>
              <a:rPr lang="en-US" sz="2000" b="1" dirty="0">
                <a:latin typeface="+mn-lt"/>
                <a:cs typeface="+mn-cs"/>
              </a:rPr>
              <a:t>Thandarupalli Naveen Goud 700734683</a:t>
            </a:r>
            <a:endParaRPr lang="en-US" sz="2000" b="1">
              <a:latin typeface="+mn-lt"/>
              <a:cs typeface="Calibri"/>
            </a:endParaRPr>
          </a:p>
          <a:p>
            <a:pPr>
              <a:lnSpc>
                <a:spcPct val="90000"/>
              </a:lnSpc>
              <a:spcBef>
                <a:spcPts val="1000"/>
              </a:spcBef>
              <a:spcAft>
                <a:spcPts val="0"/>
              </a:spcAft>
            </a:pPr>
            <a:r>
              <a:rPr lang="en-US" sz="2000" b="1" dirty="0">
                <a:latin typeface="+mn-lt"/>
                <a:cs typeface="+mn-cs"/>
              </a:rPr>
              <a:t>Tadishettysachit Kumar 700734682</a:t>
            </a:r>
            <a:endParaRPr lang="en-US" sz="2000" b="1" dirty="0">
              <a:latin typeface="+mn-lt"/>
              <a:cs typeface="Calibri"/>
            </a:endParaRPr>
          </a:p>
          <a:p>
            <a:pPr>
              <a:lnSpc>
                <a:spcPct val="90000"/>
              </a:lnSpc>
              <a:spcBef>
                <a:spcPts val="1000"/>
              </a:spcBef>
              <a:spcAft>
                <a:spcPts val="0"/>
              </a:spcAft>
            </a:pPr>
            <a:r>
              <a:rPr lang="en-US" sz="2000" b="1" dirty="0">
                <a:latin typeface="+mn-lt"/>
                <a:cs typeface="+mn-cs"/>
              </a:rPr>
              <a:t>Ganugapanta Rama Krishna Reddy 700735138</a:t>
            </a:r>
            <a:endParaRPr lang="en-US" sz="2000" b="1" dirty="0">
              <a:latin typeface="+mn-lt"/>
              <a:cs typeface="Calibri"/>
            </a:endParaRPr>
          </a:p>
        </p:txBody>
      </p:sp>
      <p:sp>
        <p:nvSpPr>
          <p:cNvPr id="129" name="Isosceles Triangle 1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3">
            <a:extLst>
              <a:ext uri="{FF2B5EF4-FFF2-40B4-BE49-F238E27FC236}">
                <a16:creationId xmlns:a16="http://schemas.microsoft.com/office/drawing/2014/main" id="{0537A169-EFD4-FF82-EA6E-7C24E191A7F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3918" r="13055" b="-1"/>
          <a:stretch/>
        </p:blipFill>
        <p:spPr>
          <a:xfrm>
            <a:off x="4809087" y="10"/>
            <a:ext cx="4334913" cy="6857990"/>
          </a:xfrm>
          <a:prstGeom prst="rect">
            <a:avLst/>
          </a:prstGeom>
        </p:spPr>
      </p:pic>
      <p:grpSp>
        <p:nvGrpSpPr>
          <p:cNvPr id="133" name="Group 13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42340" y="713128"/>
            <a:ext cx="801649" cy="2126625"/>
            <a:chOff x="10918968" y="713127"/>
            <a:chExt cx="1273032" cy="2532832"/>
          </a:xfrm>
        </p:grpSpPr>
        <p:sp>
          <p:nvSpPr>
            <p:cNvPr id="134" name="Rectangle 13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82AED110-E339-0EC1-CBD6-486BBCA622F5}"/>
              </a:ext>
            </a:extLst>
          </p:cNvPr>
          <p:cNvSpPr txBox="1"/>
          <p:nvPr/>
        </p:nvSpPr>
        <p:spPr>
          <a:xfrm>
            <a:off x="6803296" y="6870700"/>
            <a:ext cx="2340704" cy="200055"/>
          </a:xfrm>
          <a:prstGeom prst="rect">
            <a:avLst/>
          </a:prstGeom>
          <a:solidFill>
            <a:srgbClr val="000000"/>
          </a:solidFill>
        </p:spPr>
        <p:txBody>
          <a:bodyPr wrap="none">
            <a:spAutoFit/>
          </a:bodyPr>
          <a:lstStyle/>
          <a:p>
            <a:pPr algn="r">
              <a:spcAft>
                <a:spcPts val="600"/>
              </a:spcAft>
            </a:pPr>
            <a:r>
              <a:rPr lang="en-US" sz="700">
                <a:solidFill>
                  <a:srgbClr val="FFFFFF"/>
                </a:solidFill>
                <a:latin typeface="+mn-lt"/>
                <a:cs typeface="+mn-cs"/>
                <a:hlinkClick r:id="rId3">
                  <a:extLst>
                    <a:ext uri="{A12FA001-AC4F-418D-AE19-62706E023703}">
                      <ahyp:hlinkClr xmlns:ahyp="http://schemas.microsoft.com/office/drawing/2018/hyperlinkcolor" val="tx"/>
                    </a:ext>
                  </a:extLst>
                </a:hlinkClick>
              </a:rPr>
              <a:t>This Photo</a:t>
            </a:r>
            <a:r>
              <a:rPr lang="en-US" sz="700">
                <a:solidFill>
                  <a:srgbClr val="FFFFFF"/>
                </a:solidFill>
                <a:latin typeface="+mn-lt"/>
                <a:cs typeface="+mn-cs"/>
              </a:rPr>
              <a:t> by Unknown author is licensed under </a:t>
            </a:r>
            <a:r>
              <a:rPr lang="en-US" sz="700">
                <a:solidFill>
                  <a:srgbClr val="FFFFFF"/>
                </a:solidFill>
                <a:latin typeface="+mn-lt"/>
                <a:cs typeface="+mn-cs"/>
                <a:hlinkClick r:id="rId4">
                  <a:extLst>
                    <a:ext uri="{A12FA001-AC4F-418D-AE19-62706E023703}">
                      <ahyp:hlinkClr xmlns:ahyp="http://schemas.microsoft.com/office/drawing/2018/hyperlinkcolor" val="tx"/>
                    </a:ext>
                  </a:extLst>
                </a:hlinkClick>
              </a:rPr>
              <a:t>CC BY-ND</a:t>
            </a:r>
            <a:r>
              <a:rPr lang="en-US" sz="700">
                <a:solidFill>
                  <a:srgbClr val="FFFFFF"/>
                </a:solidFill>
                <a:latin typeface="+mn-lt"/>
                <a:cs typeface="+mn-cs"/>
              </a:rPr>
              <a:t>.</a:t>
            </a:r>
          </a:p>
        </p:txBody>
      </p:sp>
      <p:sp>
        <p:nvSpPr>
          <p:cNvPr id="14" name="TextBox 13">
            <a:extLst>
              <a:ext uri="{FF2B5EF4-FFF2-40B4-BE49-F238E27FC236}">
                <a16:creationId xmlns:a16="http://schemas.microsoft.com/office/drawing/2014/main" id="{E144E59D-225C-13DF-617A-72418556F667}"/>
              </a:ext>
            </a:extLst>
          </p:cNvPr>
          <p:cNvSpPr txBox="1"/>
          <p:nvPr/>
        </p:nvSpPr>
        <p:spPr>
          <a:xfrm>
            <a:off x="4449892" y="6870700"/>
            <a:ext cx="2340704" cy="200055"/>
          </a:xfrm>
          <a:prstGeom prst="rect">
            <a:avLst/>
          </a:prstGeom>
          <a:solidFill>
            <a:srgbClr val="000000"/>
          </a:solidFill>
        </p:spPr>
        <p:txBody>
          <a:bodyPr wrap="none">
            <a:spAutoFit/>
          </a:bodyPr>
          <a:lstStyle/>
          <a:p>
            <a:pPr algn="r">
              <a:spcAft>
                <a:spcPts val="600"/>
              </a:spcAft>
            </a:pPr>
            <a:r>
              <a:rPr lang="en-US" sz="700">
                <a:solidFill>
                  <a:srgbClr val="FFFFFF"/>
                </a:solidFill>
                <a:latin typeface="+mn-lt"/>
                <a:cs typeface="+mn-cs"/>
                <a:hlinkClick r:id="rId3">
                  <a:extLst>
                    <a:ext uri="{A12FA001-AC4F-418D-AE19-62706E023703}">
                      <ahyp:hlinkClr xmlns:ahyp="http://schemas.microsoft.com/office/drawing/2018/hyperlinkcolor" val="tx"/>
                    </a:ext>
                  </a:extLst>
                </a:hlinkClick>
              </a:rPr>
              <a:t>This Photo</a:t>
            </a:r>
            <a:r>
              <a:rPr lang="en-US" sz="700">
                <a:solidFill>
                  <a:srgbClr val="FFFFFF"/>
                </a:solidFill>
                <a:latin typeface="+mn-lt"/>
                <a:cs typeface="+mn-cs"/>
              </a:rPr>
              <a:t> by Unknown author is licensed under </a:t>
            </a:r>
            <a:r>
              <a:rPr lang="en-US" sz="700">
                <a:solidFill>
                  <a:srgbClr val="FFFFFF"/>
                </a:solidFill>
                <a:latin typeface="+mn-lt"/>
                <a:cs typeface="+mn-cs"/>
                <a:hlinkClick r:id="rId4">
                  <a:extLst>
                    <a:ext uri="{A12FA001-AC4F-418D-AE19-62706E023703}">
                      <ahyp:hlinkClr xmlns:ahyp="http://schemas.microsoft.com/office/drawing/2018/hyperlinkcolor" val="tx"/>
                    </a:ext>
                  </a:extLst>
                </a:hlinkClick>
              </a:rPr>
              <a:t>CC BY-ND</a:t>
            </a:r>
            <a:r>
              <a:rPr lang="en-US" sz="700">
                <a:solidFill>
                  <a:srgbClr val="FFFFFF"/>
                </a:solidFill>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3" name="Rectangle 1127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Rectangle 1127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1" name="Freeform: Shape 1128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283" name="Rectangle 1128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Content Placeholder 2">
            <a:extLst>
              <a:ext uri="{FF2B5EF4-FFF2-40B4-BE49-F238E27FC236}">
                <a16:creationId xmlns:a16="http://schemas.microsoft.com/office/drawing/2014/main" id="{8B5567DF-B787-D2F4-EE02-D34F32BE5946}"/>
              </a:ext>
            </a:extLst>
          </p:cNvPr>
          <p:cNvSpPr>
            <a:spLocks noGrp="1"/>
          </p:cNvSpPr>
          <p:nvPr>
            <p:ph idx="1"/>
          </p:nvPr>
        </p:nvSpPr>
        <p:spPr>
          <a:xfrm>
            <a:off x="3607694" y="649480"/>
            <a:ext cx="4916510" cy="5546047"/>
          </a:xfrm>
        </p:spPr>
        <p:txBody>
          <a:bodyPr anchor="ctr">
            <a:normAutofit/>
          </a:bodyPr>
          <a:lstStyle/>
          <a:p>
            <a:pPr>
              <a:buFont typeface="Arial" panose="020B0604020202020204" pitchFamily="34" charset="0"/>
              <a:buNone/>
            </a:pPr>
            <a:r>
              <a:rPr lang="en-US" altLang="en-US" sz="1700" b="1" u="sng" dirty="0">
                <a:latin typeface="Times New Roman"/>
                <a:cs typeface="Times New Roman"/>
              </a:rPr>
              <a:t>Data sets used in machine learning:</a:t>
            </a:r>
            <a:endParaRPr lang="en-US" altLang="en-US" sz="1700" dirty="0">
              <a:latin typeface="Times New Roman"/>
              <a:cs typeface="Times New Roman"/>
            </a:endParaRPr>
          </a:p>
          <a:p>
            <a:r>
              <a:rPr lang="en-US" altLang="en-US" sz="1700" dirty="0">
                <a:latin typeface="Times New Roman"/>
                <a:cs typeface="Times New Roman"/>
              </a:rPr>
              <a:t>Trainset</a:t>
            </a:r>
          </a:p>
          <a:p>
            <a:r>
              <a:rPr lang="en-US" altLang="en-US" sz="1700" dirty="0">
                <a:latin typeface="Times New Roman"/>
                <a:cs typeface="Times New Roman"/>
              </a:rPr>
              <a:t>Validation set (optional)</a:t>
            </a:r>
          </a:p>
          <a:p>
            <a:r>
              <a:rPr lang="en-US" altLang="en-US" sz="1700" dirty="0">
                <a:latin typeface="Times New Roman"/>
                <a:cs typeface="Times New Roman"/>
              </a:rPr>
              <a:t>Test set</a:t>
            </a:r>
          </a:p>
          <a:p>
            <a:pPr>
              <a:buFont typeface="Arial" panose="020B0604020202020204" pitchFamily="34" charset="0"/>
              <a:buNone/>
            </a:pPr>
            <a:r>
              <a:rPr lang="en-US" altLang="en-US" sz="1700" u="sng" dirty="0">
                <a:latin typeface="Times New Roman"/>
                <a:cs typeface="Times New Roman"/>
              </a:rPr>
              <a:t>Trainset:</a:t>
            </a:r>
            <a:endParaRPr lang="en-US" altLang="en-US" sz="1700" dirty="0">
              <a:latin typeface="Times New Roman"/>
              <a:cs typeface="Times New Roman"/>
            </a:endParaRPr>
          </a:p>
          <a:p>
            <a:r>
              <a:rPr lang="en-US" altLang="en-US" sz="1700" dirty="0">
                <a:latin typeface="Times New Roman"/>
                <a:cs typeface="Times New Roman"/>
              </a:rPr>
              <a:t>It is used to train models</a:t>
            </a:r>
          </a:p>
          <a:p>
            <a:pPr>
              <a:buFont typeface="Arial" panose="020B0604020202020204" pitchFamily="34" charset="0"/>
              <a:buNone/>
            </a:pPr>
            <a:r>
              <a:rPr lang="en-US" altLang="en-US" sz="1700" u="sng" dirty="0">
                <a:latin typeface="Times New Roman"/>
                <a:cs typeface="Times New Roman"/>
              </a:rPr>
              <a:t>Test set:</a:t>
            </a:r>
            <a:endParaRPr lang="en-US" altLang="en-US" sz="1700" dirty="0">
              <a:latin typeface="Times New Roman"/>
              <a:cs typeface="Times New Roman"/>
            </a:endParaRPr>
          </a:p>
          <a:p>
            <a:r>
              <a:rPr lang="en-US" altLang="en-US" sz="1700" dirty="0">
                <a:latin typeface="Times New Roman"/>
                <a:cs typeface="Times New Roman"/>
              </a:rPr>
              <a:t>Used for evaluating model (accuracy testing)</a:t>
            </a:r>
          </a:p>
          <a:p>
            <a:pPr>
              <a:buFont typeface="Arial" panose="020B0604020202020204" pitchFamily="34" charset="0"/>
              <a:buNone/>
            </a:pPr>
            <a:r>
              <a:rPr lang="en-US" altLang="en-US" sz="1700" u="sng" dirty="0">
                <a:latin typeface="Times New Roman"/>
                <a:cs typeface="Times New Roman"/>
              </a:rPr>
              <a:t>Validation set:</a:t>
            </a:r>
            <a:endParaRPr lang="en-US" altLang="en-US" sz="1700" dirty="0">
              <a:latin typeface="Times New Roman"/>
              <a:cs typeface="Times New Roman"/>
            </a:endParaRPr>
          </a:p>
          <a:p>
            <a:r>
              <a:rPr lang="en-US" altLang="en-US" sz="1700" dirty="0">
                <a:latin typeface="Times New Roman"/>
                <a:cs typeface="Times New Roman"/>
              </a:rPr>
              <a:t>Optional (Deeper evaluation of model)</a:t>
            </a:r>
          </a:p>
          <a:p>
            <a:pPr eaLnBrk="1" hangingPunct="1">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eaLnBrk="1" hangingPunct="1">
              <a:buNone/>
            </a:pPr>
            <a:r>
              <a:rPr lang="en-US" altLang="en-US" sz="1700" dirty="0">
                <a:latin typeface="Times New Roman"/>
                <a:cs typeface="Times New Roman"/>
              </a:rPr>
              <a:t>Every model designed required at least 2 data sets  train and test set. Train set is </a:t>
            </a:r>
            <a:endParaRPr lang="en-US" altLang="en-US" sz="1700" dirty="0">
              <a:latin typeface="Times New Roman" panose="02020603050405020304" pitchFamily="18" charset="0"/>
              <a:cs typeface="Times New Roman" panose="02020603050405020304" pitchFamily="18" charset="0"/>
            </a:endParaRPr>
          </a:p>
          <a:p>
            <a:pPr eaLnBrk="1" hangingPunct="1">
              <a:buNone/>
            </a:pPr>
            <a:r>
              <a:rPr lang="en-US" altLang="en-US" sz="1700" dirty="0">
                <a:latin typeface="Times New Roman"/>
                <a:cs typeface="Times New Roman"/>
              </a:rPr>
              <a:t>used to train the model , once the model is designed test set is used to test the </a:t>
            </a:r>
            <a:endParaRPr lang="en-US" altLang="en-US" sz="17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700" dirty="0">
                <a:latin typeface="Times New Roman"/>
                <a:cs typeface="Times New Roman"/>
              </a:rPr>
              <a:t>model and to confirm whether it is working fine or not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97" name="Rectangle 1229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3" name="Rectangle 1230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5" name="Freeform: Shape 1230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07" name="Rectangle 1230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Content Placeholder 2">
            <a:extLst>
              <a:ext uri="{FF2B5EF4-FFF2-40B4-BE49-F238E27FC236}">
                <a16:creationId xmlns:a16="http://schemas.microsoft.com/office/drawing/2014/main" id="{91962F66-61D0-F615-16F5-1EE7D7577941}"/>
              </a:ext>
            </a:extLst>
          </p:cNvPr>
          <p:cNvSpPr>
            <a:spLocks noGrp="1"/>
          </p:cNvSpPr>
          <p:nvPr>
            <p:ph idx="1"/>
          </p:nvPr>
        </p:nvSpPr>
        <p:spPr>
          <a:xfrm>
            <a:off x="3607694" y="649480"/>
            <a:ext cx="4916510" cy="5546047"/>
          </a:xfrm>
        </p:spPr>
        <p:txBody>
          <a:bodyPr anchor="ctr">
            <a:normAutofit/>
          </a:bodyPr>
          <a:lstStyle/>
          <a:p>
            <a:pPr eaLnBrk="1" hangingPunct="1">
              <a:lnSpc>
                <a:spcPct val="90000"/>
              </a:lnSpc>
              <a:buFont typeface="Arial" panose="020B0604020202020204" pitchFamily="34" charset="0"/>
              <a:buNone/>
            </a:pPr>
            <a:r>
              <a:rPr lang="en-US" altLang="en-US" sz="1700" b="1" u="sng" dirty="0">
                <a:latin typeface="Times New Roman"/>
                <a:cs typeface="Times New Roman"/>
              </a:rPr>
              <a:t>Divide the heart disease data set into train and test set :</a:t>
            </a:r>
          </a:p>
          <a:p>
            <a:pPr eaLnBrk="1" hangingPunct="1">
              <a:lnSpc>
                <a:spcPct val="90000"/>
              </a:lnSpc>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None/>
            </a:pPr>
            <a:r>
              <a:rPr lang="en-US" altLang="en-US" sz="1700" dirty="0">
                <a:latin typeface="Times New Roman"/>
                <a:cs typeface="Times New Roman"/>
              </a:rPr>
              <a:t>from </a:t>
            </a:r>
            <a:r>
              <a:rPr lang="en-US" altLang="en-US" sz="1700" dirty="0" err="1">
                <a:latin typeface="Times New Roman"/>
                <a:cs typeface="Times New Roman"/>
              </a:rPr>
              <a:t>sklearn.model_selection</a:t>
            </a:r>
            <a:r>
              <a:rPr lang="en-US" altLang="en-US" sz="1700" dirty="0">
                <a:latin typeface="Times New Roman"/>
                <a:cs typeface="Times New Roman"/>
              </a:rPr>
              <a:t> import </a:t>
            </a:r>
            <a:r>
              <a:rPr lang="en-US" altLang="en-US" sz="1700" dirty="0" err="1">
                <a:latin typeface="Times New Roman"/>
                <a:cs typeface="Times New Roman"/>
              </a:rPr>
              <a:t>train_test_split</a:t>
            </a:r>
            <a:endParaRPr lang="en-US" altLang="en-US" sz="1700" dirty="0">
              <a:latin typeface="Times New Roman"/>
              <a:cs typeface="Times New Roman"/>
            </a:endParaRPr>
          </a:p>
          <a:p>
            <a:pPr eaLnBrk="1" hangingPunct="1">
              <a:lnSpc>
                <a:spcPct val="90000"/>
              </a:lnSpc>
              <a:buFont typeface="Arial" panose="020B0604020202020204" pitchFamily="34" charset="0"/>
              <a:buNone/>
            </a:pPr>
            <a:r>
              <a:rPr lang="en-US" altLang="en-US" sz="1700" dirty="0">
                <a:latin typeface="Times New Roman"/>
                <a:cs typeface="Times New Roman"/>
              </a:rPr>
              <a:t>predictors = </a:t>
            </a:r>
            <a:r>
              <a:rPr lang="en-US" altLang="en-US" sz="1700" dirty="0" err="1">
                <a:latin typeface="Times New Roman"/>
                <a:cs typeface="Times New Roman"/>
              </a:rPr>
              <a:t>dataset.drop</a:t>
            </a:r>
            <a:r>
              <a:rPr lang="en-US" altLang="en-US" sz="1700" dirty="0">
                <a:latin typeface="Times New Roman"/>
                <a:cs typeface="Times New Roman"/>
              </a:rPr>
              <a:t>("</a:t>
            </a:r>
            <a:r>
              <a:rPr lang="en-US" altLang="en-US" sz="1700" dirty="0" err="1">
                <a:latin typeface="Times New Roman"/>
                <a:cs typeface="Times New Roman"/>
              </a:rPr>
              <a:t>target",axis</a:t>
            </a:r>
            <a:r>
              <a:rPr lang="en-US" altLang="en-US" sz="1700" dirty="0">
                <a:latin typeface="Times New Roman"/>
                <a:cs typeface="Times New Roman"/>
              </a:rPr>
              <a:t>=1)</a:t>
            </a:r>
          </a:p>
          <a:p>
            <a:pPr eaLnBrk="1" hangingPunct="1">
              <a:lnSpc>
                <a:spcPct val="90000"/>
              </a:lnSpc>
              <a:buFont typeface="Arial" panose="020B0604020202020204" pitchFamily="34" charset="0"/>
              <a:buNone/>
            </a:pPr>
            <a:r>
              <a:rPr lang="en-US" altLang="en-US" sz="1700" dirty="0">
                <a:latin typeface="Times New Roman"/>
                <a:cs typeface="Times New Roman"/>
              </a:rPr>
              <a:t>target = dataset["target"]</a:t>
            </a:r>
          </a:p>
          <a:p>
            <a:pPr eaLnBrk="1" hangingPunct="1">
              <a:lnSpc>
                <a:spcPct val="90000"/>
              </a:lnSpc>
              <a:buFont typeface="Arial" panose="020B0604020202020204" pitchFamily="34" charset="0"/>
              <a:buNone/>
            </a:pPr>
            <a:r>
              <a:rPr lang="en-US" altLang="en-US" sz="1700" dirty="0" err="1">
                <a:latin typeface="Times New Roman"/>
                <a:cs typeface="Times New Roman"/>
              </a:rPr>
              <a:t>X_train,X_test,Y_train,Y_test</a:t>
            </a:r>
            <a:r>
              <a:rPr lang="en-US" altLang="en-US" sz="1700" dirty="0">
                <a:latin typeface="Times New Roman"/>
                <a:cs typeface="Times New Roman"/>
              </a:rPr>
              <a:t> = </a:t>
            </a:r>
            <a:r>
              <a:rPr lang="en-US" altLang="en-US" sz="1700" dirty="0" err="1">
                <a:latin typeface="Times New Roman"/>
                <a:cs typeface="Times New Roman"/>
              </a:rPr>
              <a:t>train_test_split</a:t>
            </a:r>
            <a:r>
              <a:rPr lang="en-US" altLang="en-US" sz="1700" dirty="0">
                <a:latin typeface="Times New Roman"/>
                <a:cs typeface="Times New Roman"/>
              </a:rPr>
              <a:t>(</a:t>
            </a:r>
            <a:r>
              <a:rPr lang="en-US" altLang="en-US" sz="1700" dirty="0" err="1">
                <a:latin typeface="Times New Roman"/>
                <a:cs typeface="Times New Roman"/>
              </a:rPr>
              <a:t>predictors,target,test_size</a:t>
            </a:r>
            <a:r>
              <a:rPr lang="en-US" altLang="en-US" sz="1700" dirty="0">
                <a:latin typeface="Times New Roman"/>
                <a:cs typeface="Times New Roman"/>
              </a:rPr>
              <a:t>=0.20)</a:t>
            </a:r>
          </a:p>
          <a:p>
            <a:pPr eaLnBrk="1" hangingPunct="1">
              <a:lnSpc>
                <a:spcPct val="90000"/>
              </a:lnSpc>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None/>
            </a:pPr>
            <a:r>
              <a:rPr lang="en-US" altLang="en-US" sz="1700" dirty="0">
                <a:latin typeface="Times New Roman"/>
                <a:cs typeface="Times New Roman"/>
              </a:rPr>
              <a:t>Note :</a:t>
            </a:r>
          </a:p>
          <a:p>
            <a:pPr eaLnBrk="1" hangingPunct="1">
              <a:lnSpc>
                <a:spcPct val="90000"/>
              </a:lnSpc>
              <a:buNone/>
            </a:pPr>
            <a:r>
              <a:rPr lang="en-US" altLang="en-US" sz="1700" dirty="0">
                <a:latin typeface="Times New Roman"/>
                <a:cs typeface="Times New Roman"/>
              </a:rPr>
              <a:t>Predictors  - all input features like age , sex , chest pain (cp) , </a:t>
            </a:r>
            <a:r>
              <a:rPr lang="en-US" altLang="en-US" sz="1700" dirty="0" err="1">
                <a:latin typeface="Times New Roman"/>
                <a:cs typeface="Times New Roman"/>
              </a:rPr>
              <a:t>exchang</a:t>
            </a:r>
            <a:r>
              <a:rPr lang="en-US" altLang="en-US" sz="1700" dirty="0">
                <a:latin typeface="Times New Roman"/>
                <a:cs typeface="Times New Roman"/>
              </a:rPr>
              <a:t> </a:t>
            </a:r>
            <a:r>
              <a:rPr lang="en-US" altLang="en-US" sz="1700" dirty="0" err="1">
                <a:latin typeface="Times New Roman"/>
                <a:cs typeface="Times New Roman"/>
              </a:rPr>
              <a:t>etc</a:t>
            </a:r>
            <a:r>
              <a:rPr lang="en-US" altLang="en-US" sz="1700" dirty="0">
                <a:latin typeface="Times New Roman"/>
                <a:cs typeface="Times New Roman"/>
              </a:rPr>
              <a:t> </a:t>
            </a:r>
            <a:endParaRPr lang="en-US" altLang="en-US" sz="1700" dirty="0">
              <a:latin typeface="Times New Roman" panose="02020603050405020304" pitchFamily="18" charset="0"/>
              <a:cs typeface="Times New Roman" panose="02020603050405020304" pitchFamily="18" charset="0"/>
            </a:endParaRPr>
          </a:p>
          <a:p>
            <a:pPr eaLnBrk="1" hangingPunct="1">
              <a:lnSpc>
                <a:spcPct val="90000"/>
              </a:lnSpc>
              <a:buNone/>
            </a:pPr>
            <a:r>
              <a:rPr lang="en-US" altLang="en-US" sz="1700" dirty="0">
                <a:latin typeface="Times New Roman"/>
                <a:cs typeface="Times New Roman"/>
              </a:rPr>
              <a:t>Target  - Binary variable 0 – no heart disease   1- heart disease </a:t>
            </a:r>
            <a:endParaRPr lang="en-US" altLang="en-US" sz="1700" dirty="0">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eaLnBrk="1" hangingPunct="1">
              <a:lnSpc>
                <a:spcPct val="90000"/>
              </a:lnSpc>
              <a:buNone/>
            </a:pPr>
            <a:r>
              <a:rPr lang="en-US" altLang="en-US" sz="1700" dirty="0" err="1">
                <a:latin typeface="Times New Roman"/>
                <a:cs typeface="Times New Roman"/>
              </a:rPr>
              <a:t>sklearn</a:t>
            </a:r>
            <a:r>
              <a:rPr lang="en-US" altLang="en-US" sz="1700" dirty="0">
                <a:latin typeface="Times New Roman"/>
                <a:cs typeface="Times New Roman"/>
              </a:rPr>
              <a:t> provides a package model selection where we have a function </a:t>
            </a:r>
            <a:endParaRPr lang="en-US" altLang="en-US" sz="1700" dirty="0">
              <a:latin typeface="Times New Roman" panose="02020603050405020304" pitchFamily="18" charset="0"/>
              <a:cs typeface="Times New Roman" panose="02020603050405020304" pitchFamily="18" charset="0"/>
            </a:endParaRPr>
          </a:p>
          <a:p>
            <a:pPr eaLnBrk="1" hangingPunct="1">
              <a:lnSpc>
                <a:spcPct val="90000"/>
              </a:lnSpc>
              <a:buNone/>
            </a:pPr>
            <a:r>
              <a:rPr lang="en-US" altLang="en-US" sz="1700" dirty="0" err="1">
                <a:latin typeface="Times New Roman"/>
                <a:cs typeface="Times New Roman"/>
              </a:rPr>
              <a:t>train_test_split</a:t>
            </a:r>
            <a:r>
              <a:rPr lang="en-US" altLang="en-US" sz="1700" dirty="0">
                <a:latin typeface="Times New Roman"/>
                <a:cs typeface="Times New Roman"/>
              </a:rPr>
              <a:t> </a:t>
            </a:r>
            <a:endParaRPr lang="en-US" altLang="en-US" sz="1700" dirty="0">
              <a:latin typeface="Times New Roman" panose="02020603050405020304" pitchFamily="18" charset="0"/>
              <a:cs typeface="Times New Roman" panose="02020603050405020304" pitchFamily="18" charset="0"/>
            </a:endParaRPr>
          </a:p>
          <a:p>
            <a:pPr eaLnBrk="1" hangingPunct="1">
              <a:lnSpc>
                <a:spcPct val="90000"/>
              </a:lnSpc>
              <a:buNone/>
            </a:pPr>
            <a:r>
              <a:rPr lang="en-US" altLang="en-US" sz="1700" dirty="0" err="1">
                <a:latin typeface="Times New Roman"/>
                <a:cs typeface="Times New Roman"/>
              </a:rPr>
              <a:t>test_size</a:t>
            </a:r>
            <a:r>
              <a:rPr lang="en-US" altLang="en-US" sz="1700" dirty="0">
                <a:latin typeface="Times New Roman"/>
                <a:cs typeface="Times New Roman"/>
              </a:rPr>
              <a:t> = 0.20  represents train data set = 80% of data , test data set = 20% of data </a:t>
            </a: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6" name="Content Placeholder 2">
            <a:extLst>
              <a:ext uri="{FF2B5EF4-FFF2-40B4-BE49-F238E27FC236}">
                <a16:creationId xmlns:a16="http://schemas.microsoft.com/office/drawing/2014/main" id="{D6AA041C-0B3B-E5A9-A207-33DD83C596E0}"/>
              </a:ext>
            </a:extLst>
          </p:cNvPr>
          <p:cNvGraphicFramePr>
            <a:graphicFrameLocks noGrp="1"/>
          </p:cNvGraphicFramePr>
          <p:nvPr>
            <p:ph idx="1"/>
          </p:nvPr>
        </p:nvGraphicFramePr>
        <p:xfrm>
          <a:off x="250825" y="188913"/>
          <a:ext cx="8435975" cy="6480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45" name="Rectangle 1434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1" name="Rectangle 1435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53" name="Freeform: Shape 1435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55" name="Rectangle 1435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Content Placeholder 2">
            <a:extLst>
              <a:ext uri="{FF2B5EF4-FFF2-40B4-BE49-F238E27FC236}">
                <a16:creationId xmlns:a16="http://schemas.microsoft.com/office/drawing/2014/main" id="{77A524E4-2090-3C89-F4D6-9298079F2E1B}"/>
              </a:ext>
            </a:extLst>
          </p:cNvPr>
          <p:cNvSpPr>
            <a:spLocks noGrp="1"/>
          </p:cNvSpPr>
          <p:nvPr>
            <p:ph idx="1"/>
          </p:nvPr>
        </p:nvSpPr>
        <p:spPr>
          <a:xfrm>
            <a:off x="3607694" y="649480"/>
            <a:ext cx="4916510" cy="5546047"/>
          </a:xfrm>
        </p:spPr>
        <p:txBody>
          <a:bodyPr anchor="ctr">
            <a:normAutofit/>
          </a:bodyPr>
          <a:lstStyle/>
          <a:p>
            <a:pPr>
              <a:lnSpc>
                <a:spcPct val="90000"/>
              </a:lnSpc>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Logistic Regression:</a:t>
            </a:r>
            <a:endParaRPr lang="en-US" altLang="en-US" sz="1700">
              <a:latin typeface="Times New Roman" panose="02020603050405020304" pitchFamily="18" charset="0"/>
              <a:cs typeface="Times New Roman" panose="02020603050405020304" pitchFamily="18" charset="0"/>
            </a:endParaRPr>
          </a:p>
          <a:p>
            <a:pPr>
              <a:lnSpc>
                <a:spcPct val="90000"/>
              </a:lnSpc>
            </a:pPr>
            <a:r>
              <a:rPr lang="en-US" altLang="en-US" sz="1700">
                <a:latin typeface="Times New Roman" panose="02020603050405020304" pitchFamily="18" charset="0"/>
                <a:cs typeface="Times New Roman" panose="02020603050405020304" pitchFamily="18" charset="0"/>
              </a:rPr>
              <a:t>Logistic Regression is a classification algorithm.</a:t>
            </a:r>
          </a:p>
          <a:p>
            <a:pPr>
              <a:lnSpc>
                <a:spcPct val="90000"/>
              </a:lnSpc>
            </a:pPr>
            <a:r>
              <a:rPr lang="en-US" altLang="en-US" sz="1700">
                <a:latin typeface="Times New Roman" panose="02020603050405020304" pitchFamily="18" charset="0"/>
                <a:cs typeface="Times New Roman" panose="02020603050405020304" pitchFamily="18" charset="0"/>
              </a:rPr>
              <a:t>Why the name says regression if it is a classification algorithm?</a:t>
            </a:r>
          </a:p>
          <a:p>
            <a:pPr>
              <a:lnSpc>
                <a:spcPct val="90000"/>
              </a:lnSpc>
            </a:pPr>
            <a:r>
              <a:rPr lang="en-US" altLang="en-US" sz="1700">
                <a:latin typeface="Times New Roman" panose="02020603050405020304" pitchFamily="18" charset="0"/>
                <a:cs typeface="Times New Roman" panose="02020603050405020304" pitchFamily="18" charset="0"/>
              </a:rPr>
              <a:t> Because it uses the regression inside to be the classification algorithm.</a:t>
            </a:r>
          </a:p>
          <a:p>
            <a:pPr>
              <a:lnSpc>
                <a:spcPct val="90000"/>
              </a:lnSpc>
            </a:pPr>
            <a:r>
              <a:rPr lang="en-US" altLang="en-US" sz="1700">
                <a:latin typeface="Times New Roman" panose="02020603050405020304" pitchFamily="18" charset="0"/>
                <a:cs typeface="Times New Roman" panose="02020603050405020304" pitchFamily="18" charset="0"/>
              </a:rPr>
              <a:t>Unlike Linear Regression, the dependent variable can take a limited number of values only i.e, the dependent variable is categorical. </a:t>
            </a:r>
          </a:p>
          <a:p>
            <a:pPr>
              <a:lnSpc>
                <a:spcPct val="90000"/>
              </a:lnSpc>
            </a:pPr>
            <a:r>
              <a:rPr lang="en-US" altLang="en-US" sz="1700"/>
              <a:t>In Linear Regression, the output is the weighted sum of inputs. Logistic Regression is a generalized Linear Regression in the sense that we don’t output the weighted sum of inputs directly, but we pass it through a function that can map any real value between 0 and 1.</a:t>
            </a:r>
          </a:p>
          <a:p>
            <a:pPr>
              <a:lnSpc>
                <a:spcPct val="90000"/>
              </a:lnSpc>
            </a:pPr>
            <a:r>
              <a:rPr lang="en-US" altLang="en-US" sz="1700"/>
              <a:t>Logistic regression uses </a:t>
            </a:r>
            <a:r>
              <a:rPr lang="en-US" altLang="en-US" sz="1700" b="1"/>
              <a:t>sigmoid</a:t>
            </a:r>
            <a:r>
              <a:rPr lang="en-US" altLang="en-US" sz="1700"/>
              <a:t> function to transform linear regression into the logit function. Logit is nothing but the log of Odds. And then using the log of Odds it calculates the required probability. So let’s understand first what the sigmoid function is and what is the log of Odds.</a:t>
            </a:r>
          </a:p>
          <a:p>
            <a:pPr>
              <a:lnSpc>
                <a:spcPct val="90000"/>
              </a:lnSpc>
            </a:pPr>
            <a:endParaRPr lang="en-US" altLang="en-US" sz="1700"/>
          </a:p>
          <a:p>
            <a:pPr>
              <a:lnSpc>
                <a:spcPct val="90000"/>
              </a:lnSpc>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9" name="Rectangle 1536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1" name="Rectangle 1537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3" name="Rectangle 1537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7" descr="https://miro.medium.com/max/546/1*8q9ztX9dGVCv7e0DmH_IVA.png">
            <a:extLst>
              <a:ext uri="{FF2B5EF4-FFF2-40B4-BE49-F238E27FC236}">
                <a16:creationId xmlns:a16="http://schemas.microsoft.com/office/drawing/2014/main" id="{D315871B-E24A-E6EB-C51D-0C25371556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7630" y="457200"/>
            <a:ext cx="5928739" cy="5943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391" name="Rectangle 1639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393" name="Rectangle 1639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5" name="Rectangle 1639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7" name="Rectangle 1639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9" name="Rectangle 1639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01" name="Freeform: Shape 1640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403" name="Rectangle 1640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Content Placeholder 2">
            <a:extLst>
              <a:ext uri="{FF2B5EF4-FFF2-40B4-BE49-F238E27FC236}">
                <a16:creationId xmlns:a16="http://schemas.microsoft.com/office/drawing/2014/main" id="{5DAE5C74-1EF0-BF57-3D86-15EA8B51E1E5}"/>
              </a:ext>
            </a:extLst>
          </p:cNvPr>
          <p:cNvSpPr>
            <a:spLocks noGrp="1"/>
          </p:cNvSpPr>
          <p:nvPr>
            <p:ph idx="1"/>
          </p:nvPr>
        </p:nvSpPr>
        <p:spPr>
          <a:xfrm>
            <a:off x="3607694" y="649480"/>
            <a:ext cx="4916510" cy="5546047"/>
          </a:xfrm>
        </p:spPr>
        <p:txBody>
          <a:bodyPr anchor="ctr">
            <a:normAutofit/>
          </a:bodyPr>
          <a:lstStyle/>
          <a:p>
            <a:pPr eaLnBrk="1" hangingPunct="1">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Logistic Regression </a:t>
            </a:r>
            <a:endParaRPr lang="en-US"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from sklearn.linear_model import LogisticRegression</a:t>
            </a:r>
          </a:p>
          <a:p>
            <a:pPr eaLnBrk="1" hangingPunct="1">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lr = LogisticRegression()</a:t>
            </a:r>
          </a:p>
          <a:p>
            <a:pPr eaLnBrk="1" hangingPunct="1">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lr.fit(X_train,Y_train)</a:t>
            </a:r>
          </a:p>
          <a:p>
            <a:pPr eaLnBrk="1" hangingPunct="1">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Y_pred_lr = lr.predict(X_test)</a:t>
            </a:r>
          </a:p>
          <a:p>
            <a:pPr eaLnBrk="1" hangingPunct="1">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Output accuracy </a:t>
            </a:r>
          </a:p>
          <a:p>
            <a:pPr eaLnBrk="1" hangingPunct="1">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The accuracy score achieved using Logistic Regression is: 85.25 %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37" name="Rectangle 2253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9" name="Rectangle 22538">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41" name="Rectangle 22540">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43" name="Rectangle 22542">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45" name="Freeform: Shape 22544">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547" name="Rectangle 22546">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Content Placeholder 2">
            <a:extLst>
              <a:ext uri="{FF2B5EF4-FFF2-40B4-BE49-F238E27FC236}">
                <a16:creationId xmlns:a16="http://schemas.microsoft.com/office/drawing/2014/main" id="{2D66D509-3AD8-C9EA-4B4C-DEF223820194}"/>
              </a:ext>
            </a:extLst>
          </p:cNvPr>
          <p:cNvSpPr>
            <a:spLocks noGrp="1"/>
          </p:cNvSpPr>
          <p:nvPr>
            <p:ph idx="1"/>
          </p:nvPr>
        </p:nvSpPr>
        <p:spPr>
          <a:xfrm>
            <a:off x="3486933" y="669363"/>
            <a:ext cx="2467935" cy="5534211"/>
          </a:xfrm>
        </p:spPr>
        <p:txBody>
          <a:bodyPr anchor="ctr">
            <a:normAutofit/>
          </a:bodyPr>
          <a:lstStyle/>
          <a:p>
            <a:pPr>
              <a:buFont typeface="Arial" panose="020B0604020202020204" pitchFamily="34" charset="0"/>
              <a:buNone/>
            </a:pPr>
            <a:r>
              <a:rPr lang="en-US" altLang="en-US" sz="1600" b="1" u="sng">
                <a:latin typeface="Times New Roman" panose="02020603050405020304" pitchFamily="18" charset="0"/>
                <a:cs typeface="Times New Roman" panose="02020603050405020304" pitchFamily="18" charset="0"/>
              </a:rPr>
              <a:t>K-Nearest Neighbors(KNN)-</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KNN is a non-probabilistic supervised learning algorithm i.e. it doesn’t produce the probability of membership of any data point rather KNN classifies the data on hard assignment, e.g the data point will either belong to 0 or 1. </a:t>
            </a:r>
          </a:p>
          <a:p>
            <a:r>
              <a:rPr lang="en-US" altLang="en-US" sz="1600">
                <a:latin typeface="Times New Roman" panose="02020603050405020304" pitchFamily="18" charset="0"/>
                <a:cs typeface="Times New Roman" panose="02020603050405020304" pitchFamily="18" charset="0"/>
              </a:rPr>
              <a:t>KNN uses distance metrics in order to find similarities or dissimilarities.</a:t>
            </a:r>
          </a:p>
          <a:p>
            <a:pPr>
              <a:buFont typeface="Arial" panose="020B0604020202020204" pitchFamily="34" charset="0"/>
              <a:buNone/>
            </a:pPr>
            <a:r>
              <a:rPr lang="en-US" altLang="en-US" sz="1600" b="1"/>
              <a:t>Euclidean Distance:</a:t>
            </a:r>
            <a:endParaRPr lang="en-US" altLang="en-US" sz="1600"/>
          </a:p>
          <a:p>
            <a:r>
              <a:rPr lang="en-US" altLang="en-US" sz="1600"/>
              <a:t>Euclidean distance is one of the most used distance metric.</a:t>
            </a:r>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p:txBody>
      </p:sp>
      <p:pic>
        <p:nvPicPr>
          <p:cNvPr id="22531" name="Picture 37">
            <a:extLst>
              <a:ext uri="{FF2B5EF4-FFF2-40B4-BE49-F238E27FC236}">
                <a16:creationId xmlns:a16="http://schemas.microsoft.com/office/drawing/2014/main" id="{DB336E72-200F-9FCD-363C-E68EA8356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0894" y="1649721"/>
            <a:ext cx="2117689" cy="8829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9">
            <a:extLst>
              <a:ext uri="{FF2B5EF4-FFF2-40B4-BE49-F238E27FC236}">
                <a16:creationId xmlns:a16="http://schemas.microsoft.com/office/drawing/2014/main" id="{A8DE2ED2-DB27-0BF7-ECA5-DBEC4AD84E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0894" y="4189234"/>
            <a:ext cx="2117689" cy="11964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59" name="Rectangle 2355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561" name="Rectangle 2356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3" name="Rectangle 2356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5" name="Rectangle 2356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7" name="Rectangle 2356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69" name="Freeform: Shape 2356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571" name="Rectangle 2357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Content Placeholder 2">
            <a:extLst>
              <a:ext uri="{FF2B5EF4-FFF2-40B4-BE49-F238E27FC236}">
                <a16:creationId xmlns:a16="http://schemas.microsoft.com/office/drawing/2014/main" id="{FDB705EB-6E30-7E88-9A60-484AF04DEEFA}"/>
              </a:ext>
            </a:extLst>
          </p:cNvPr>
          <p:cNvSpPr>
            <a:spLocks noGrp="1"/>
          </p:cNvSpPr>
          <p:nvPr>
            <p:ph idx="1"/>
          </p:nvPr>
        </p:nvSpPr>
        <p:spPr>
          <a:xfrm>
            <a:off x="3607694" y="649480"/>
            <a:ext cx="4916510" cy="5546047"/>
          </a:xfrm>
        </p:spPr>
        <p:txBody>
          <a:bodyPr anchor="ctr">
            <a:normAutofit/>
          </a:bodyPr>
          <a:lstStyle/>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K Nearest Neighbors</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from sklearn.neighbors import KNeighborsClassifier</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knn = KNeighborsClassifier(n_neighbors=7)</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knn.fit(X_train,Y_train)</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Y_pred_knn=knn.predict(X_test)</a:t>
            </a:r>
          </a:p>
          <a:p>
            <a:pPr>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Output accuracy </a:t>
            </a:r>
            <a:endParaRPr lang="en-US" altLang="en-US" sz="170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The accuracy score achieved using KNN is: 67.21 %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Rectangle 245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78" name="Content Placeholder 2">
            <a:extLst>
              <a:ext uri="{FF2B5EF4-FFF2-40B4-BE49-F238E27FC236}">
                <a16:creationId xmlns:a16="http://schemas.microsoft.com/office/drawing/2014/main" id="{38CF3309-FB71-0F86-2F0C-F395A139A209}"/>
              </a:ext>
            </a:extLst>
          </p:cNvPr>
          <p:cNvSpPr>
            <a:spLocks noGrp="1"/>
          </p:cNvSpPr>
          <p:nvPr>
            <p:ph idx="1"/>
          </p:nvPr>
        </p:nvSpPr>
        <p:spPr>
          <a:xfrm>
            <a:off x="482601" y="1782981"/>
            <a:ext cx="3006288" cy="4393982"/>
          </a:xfrm>
        </p:spPr>
        <p:txBody>
          <a:bodyPr>
            <a:normAutofit/>
          </a:bodyPr>
          <a:lstStyle/>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Decision Tree - Classification</a:t>
            </a:r>
            <a:endParaRPr lang="en-US" altLang="en-US" sz="1700">
              <a:latin typeface="Times New Roman" panose="02020603050405020304" pitchFamily="18" charset="0"/>
              <a:cs typeface="Times New Roman" panose="02020603050405020304" pitchFamily="18" charset="0"/>
            </a:endParaRPr>
          </a:p>
          <a:p>
            <a:r>
              <a:rPr lang="en-US" altLang="en-US" sz="1700">
                <a:latin typeface="Times New Roman" panose="02020603050405020304" pitchFamily="18" charset="0"/>
                <a:cs typeface="Times New Roman" panose="02020603050405020304" pitchFamily="18" charset="0"/>
              </a:rPr>
              <a:t>Decision tree builds classification or regression models in the form of a tree structure. It breaks down a dataset into smaller and smaller subsets while at the same time an associated decision tree is incrementally developed. The final result is a tree with decision nodes and leaf nodes.</a:t>
            </a:r>
          </a:p>
        </p:txBody>
      </p:sp>
      <p:grpSp>
        <p:nvGrpSpPr>
          <p:cNvPr id="24586" name="Group 245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24587" name="Isosceles Triangle 245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8" name="Rectangle 245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579" name="Picture 47" descr="https://miro.medium.com/max/954/1*bsRCEeS97pu7PlhCPYxUkQ.png">
            <a:extLst>
              <a:ext uri="{FF2B5EF4-FFF2-40B4-BE49-F238E27FC236}">
                <a16:creationId xmlns:a16="http://schemas.microsoft.com/office/drawing/2014/main" id="{2DC18C64-CFFA-7626-C9FC-FD475DB93E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1490" y="2609716"/>
            <a:ext cx="4689909" cy="27084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0" name="Group 245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24591" name="Rectangle 245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2" name="Isosceles Triangle 245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9" name="Rectangle 2560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02" name="Content Placeholder 2">
            <a:extLst>
              <a:ext uri="{FF2B5EF4-FFF2-40B4-BE49-F238E27FC236}">
                <a16:creationId xmlns:a16="http://schemas.microsoft.com/office/drawing/2014/main" id="{C51632FE-F1F1-6BB2-4C25-AF4EF0977981}"/>
              </a:ext>
            </a:extLst>
          </p:cNvPr>
          <p:cNvSpPr>
            <a:spLocks noGrp="1"/>
          </p:cNvSpPr>
          <p:nvPr>
            <p:ph idx="1"/>
          </p:nvPr>
        </p:nvSpPr>
        <p:spPr>
          <a:xfrm>
            <a:off x="482601" y="1782981"/>
            <a:ext cx="3006288" cy="4393982"/>
          </a:xfrm>
        </p:spPr>
        <p:txBody>
          <a:bodyPr>
            <a:normAutofit/>
          </a:bodyPr>
          <a:lstStyle/>
          <a:p>
            <a:pPr>
              <a:lnSpc>
                <a:spcPct val="90000"/>
              </a:lnSpc>
              <a:buFont typeface="Arial" panose="020B0604020202020204" pitchFamily="34" charset="0"/>
              <a:buNone/>
            </a:pPr>
            <a:r>
              <a:rPr lang="en-US" altLang="en-US" sz="1400" b="1">
                <a:latin typeface="Times New Roman" panose="02020603050405020304" pitchFamily="18" charset="0"/>
                <a:cs typeface="Times New Roman" panose="02020603050405020304" pitchFamily="18" charset="0"/>
              </a:rPr>
              <a:t>Entropy</a:t>
            </a:r>
            <a:endParaRPr lang="en-US" altLang="en-US" sz="1400">
              <a:latin typeface="Times New Roman" panose="02020603050405020304" pitchFamily="18" charset="0"/>
              <a:cs typeface="Times New Roman" panose="02020603050405020304" pitchFamily="18" charset="0"/>
            </a:endParaRPr>
          </a:p>
          <a:p>
            <a:pPr>
              <a:lnSpc>
                <a:spcPct val="90000"/>
              </a:lnSpc>
            </a:pPr>
            <a:r>
              <a:rPr lang="en-US" altLang="en-US" sz="1400">
                <a:latin typeface="Times New Roman" panose="02020603050405020304" pitchFamily="18" charset="0"/>
                <a:cs typeface="Times New Roman" panose="02020603050405020304" pitchFamily="18" charset="0"/>
              </a:rPr>
              <a:t>Entropy is amount of information is needed to accurately describe the some sample. So if sample is homogeneous, means all the element are similar than Entropy is 0, else if sample is equally divided than entropy is maximum 1.</a:t>
            </a:r>
          </a:p>
          <a:p>
            <a:pPr>
              <a:lnSpc>
                <a:spcPct val="90000"/>
              </a:lnSpc>
            </a:pPr>
            <a:endParaRPr lang="en-US" altLang="en-US" sz="1400">
              <a:latin typeface="Times New Roman" panose="02020603050405020304" pitchFamily="18" charset="0"/>
              <a:cs typeface="Times New Roman" panose="02020603050405020304" pitchFamily="18" charset="0"/>
            </a:endParaRPr>
          </a:p>
          <a:p>
            <a:pPr>
              <a:lnSpc>
                <a:spcPct val="90000"/>
              </a:lnSpc>
              <a:buFont typeface="Arial" panose="020B0604020202020204" pitchFamily="34" charset="0"/>
              <a:buNone/>
            </a:pPr>
            <a:endParaRPr lang="en-US" altLang="en-US" sz="1400">
              <a:latin typeface="Times New Roman" panose="02020603050405020304" pitchFamily="18" charset="0"/>
              <a:cs typeface="Times New Roman" panose="02020603050405020304" pitchFamily="18" charset="0"/>
            </a:endParaRPr>
          </a:p>
          <a:p>
            <a:pPr>
              <a:lnSpc>
                <a:spcPct val="90000"/>
              </a:lnSpc>
              <a:buFont typeface="Arial" panose="020B0604020202020204" pitchFamily="34" charset="0"/>
              <a:buNone/>
            </a:pPr>
            <a:r>
              <a:rPr lang="en-US" altLang="en-US" sz="1400" b="1">
                <a:latin typeface="Times New Roman" panose="02020603050405020304" pitchFamily="18" charset="0"/>
                <a:cs typeface="Times New Roman" panose="02020603050405020304" pitchFamily="18" charset="0"/>
              </a:rPr>
              <a:t>Gini index / Gini impurity</a:t>
            </a:r>
            <a:endParaRPr lang="en-US" altLang="en-US" sz="1400">
              <a:latin typeface="Times New Roman" panose="02020603050405020304" pitchFamily="18" charset="0"/>
              <a:cs typeface="Times New Roman" panose="02020603050405020304" pitchFamily="18" charset="0"/>
            </a:endParaRPr>
          </a:p>
          <a:p>
            <a:pPr>
              <a:lnSpc>
                <a:spcPct val="90000"/>
              </a:lnSpc>
            </a:pPr>
            <a:r>
              <a:rPr lang="en-US" altLang="en-US" sz="1400">
                <a:latin typeface="Times New Roman" panose="02020603050405020304" pitchFamily="18" charset="0"/>
                <a:cs typeface="Times New Roman" panose="02020603050405020304" pitchFamily="18" charset="0"/>
              </a:rPr>
              <a:t>Gini index is measure of inequality in sample. It has value between 0 and 1. Gini index of value 0 means sample are perfectly homogeneous and all element are similar, whereas, Gini index of value 1 means maximal inequality among elements.</a:t>
            </a:r>
          </a:p>
        </p:txBody>
      </p:sp>
      <p:grpSp>
        <p:nvGrpSpPr>
          <p:cNvPr id="25611" name="Group 2561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25612" name="Rectangle 2561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3" name="Isosceles Triangle 2561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5604" name="Picture 30" descr="https://miro.medium.com/max/270/1*Nnv80e30rA69z_jEJGmLbw.png">
            <a:extLst>
              <a:ext uri="{FF2B5EF4-FFF2-40B4-BE49-F238E27FC236}">
                <a16:creationId xmlns:a16="http://schemas.microsoft.com/office/drawing/2014/main" id="{2963C1B1-2ABC-521E-EFE4-DE1754AB0A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1489" y="1998815"/>
            <a:ext cx="4689908" cy="16848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5" name="Group 256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25616" name="Isosceles Triangle 256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7" name="Rectangle 256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603" name="Picture 29" descr="https://miro.medium.com/max/288/1*_t__0R-wVQ5wnC8jqfLDoQ.png">
            <a:extLst>
              <a:ext uri="{FF2B5EF4-FFF2-40B4-BE49-F238E27FC236}">
                <a16:creationId xmlns:a16="http://schemas.microsoft.com/office/drawing/2014/main" id="{6CEA9C00-C822-7B95-B259-9E247E628D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71490" y="4565254"/>
            <a:ext cx="4689909" cy="10747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9" name="Rectangle 310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30" name="Rectangle 31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1" name="Rectangle 31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2" name="Rectangle 31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3" name="Rectangle 31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4" name="Freeform: Shape 31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35" name="Rectangle 31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Title 1">
            <a:extLst>
              <a:ext uri="{FF2B5EF4-FFF2-40B4-BE49-F238E27FC236}">
                <a16:creationId xmlns:a16="http://schemas.microsoft.com/office/drawing/2014/main" id="{A2F66370-4675-DEEE-79CE-6F57E1F4CD3E}"/>
              </a:ext>
            </a:extLst>
          </p:cNvPr>
          <p:cNvSpPr>
            <a:spLocks noGrp="1"/>
          </p:cNvSpPr>
          <p:nvPr>
            <p:ph type="title"/>
          </p:nvPr>
        </p:nvSpPr>
        <p:spPr>
          <a:xfrm>
            <a:off x="350041" y="586855"/>
            <a:ext cx="2401025" cy="3387497"/>
          </a:xfrm>
        </p:spPr>
        <p:txBody>
          <a:bodyPr anchor="b">
            <a:normAutofit/>
          </a:bodyPr>
          <a:lstStyle/>
          <a:p>
            <a:pPr algn="r" eaLnBrk="1" hangingPunct="1"/>
            <a:r>
              <a:rPr lang="en-IN" altLang="en-US" sz="3500">
                <a:solidFill>
                  <a:srgbClr val="FFFFFF"/>
                </a:solidFill>
                <a:latin typeface="Times New Roman" panose="02020603050405020304" pitchFamily="18" charset="0"/>
                <a:cs typeface="Times New Roman" panose="02020603050405020304" pitchFamily="18" charset="0"/>
              </a:rPr>
              <a:t>Problem statement</a:t>
            </a:r>
            <a:endParaRPr lang="en-US" altLang="en-US" sz="350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866E6D-BF2A-14D9-DD76-32114BA78B92}"/>
              </a:ext>
            </a:extLst>
          </p:cNvPr>
          <p:cNvSpPr>
            <a:spLocks noGrp="1"/>
          </p:cNvSpPr>
          <p:nvPr>
            <p:ph idx="1"/>
          </p:nvPr>
        </p:nvSpPr>
        <p:spPr>
          <a:xfrm>
            <a:off x="3607694" y="649480"/>
            <a:ext cx="4916510" cy="5546047"/>
          </a:xfrm>
        </p:spPr>
        <p:txBody>
          <a:bodyPr rtlCol="0" anchor="ctr">
            <a:normAutofit/>
          </a:bodyPr>
          <a:lstStyle/>
          <a:p>
            <a:pPr eaLnBrk="1" fontAlgn="auto" hangingPunct="1">
              <a:spcAft>
                <a:spcPts val="0"/>
              </a:spcAft>
              <a:defRPr/>
            </a:pPr>
            <a:r>
              <a:rPr lang="en-US" sz="1700" dirty="0">
                <a:latin typeface="Times New Roman"/>
                <a:cs typeface="Times New Roman"/>
              </a:rPr>
              <a:t>The project involved analysis of the heart disease patient dataset with proper data processing.</a:t>
            </a:r>
          </a:p>
          <a:p>
            <a:pPr eaLnBrk="1" fontAlgn="auto" hangingPunct="1">
              <a:spcAft>
                <a:spcPts val="0"/>
              </a:spcAft>
              <a:defRPr/>
            </a:pPr>
            <a:r>
              <a:rPr lang="en-US" sz="1700" dirty="0">
                <a:latin typeface="Times New Roman"/>
                <a:cs typeface="Times New Roman"/>
              </a:rPr>
              <a:t> Then, different models were trained, and predictions are made with different algorithms KNN, Decision Tree, Random Forest, Logistic Regression etc.</a:t>
            </a:r>
          </a:p>
          <a:p>
            <a:pPr eaLnBrk="1" fontAlgn="auto" hangingPunct="1">
              <a:spcAft>
                <a:spcPts val="0"/>
              </a:spcAft>
              <a:defRPr/>
            </a:pPr>
            <a:r>
              <a:rPr lang="en-US" sz="1700" dirty="0">
                <a:latin typeface="Times New Roman"/>
                <a:cs typeface="Times New Roman"/>
              </a:rPr>
              <a:t>This is a classification problem, with input features as a variety of parameters, and the target variable as a binary variable, predicting whether heart disease is present or not.</a:t>
            </a:r>
          </a:p>
          <a:p>
            <a:pPr eaLnBrk="1" fontAlgn="auto" hangingPunct="1">
              <a:spcAft>
                <a:spcPts val="0"/>
              </a:spcAft>
              <a:defRPr/>
            </a:pPr>
            <a:r>
              <a:rPr lang="en-US" sz="1700" dirty="0">
                <a:latin typeface="Times New Roman"/>
                <a:cs typeface="Times New Roman"/>
              </a:rPr>
              <a:t>Machine Learning algorithms used:</a:t>
            </a:r>
          </a:p>
          <a:p>
            <a:pPr marL="457200" indent="-457200" eaLnBrk="1" fontAlgn="auto" hangingPunct="1">
              <a:spcAft>
                <a:spcPts val="0"/>
              </a:spcAft>
              <a:buFont typeface="Wingdings" pitchFamily="2" charset="2"/>
              <a:buChar char="ü"/>
              <a:defRPr/>
            </a:pPr>
            <a:r>
              <a:rPr lang="en-US" sz="1700" dirty="0">
                <a:latin typeface="Times New Roman"/>
                <a:cs typeface="Times New Roman"/>
              </a:rPr>
              <a:t>Logistic Regression (Scikit-learn)</a:t>
            </a:r>
          </a:p>
          <a:p>
            <a:pPr marL="457200" indent="-457200" eaLnBrk="1" fontAlgn="auto" hangingPunct="1">
              <a:spcAft>
                <a:spcPts val="0"/>
              </a:spcAft>
              <a:buFont typeface="Wingdings" pitchFamily="2" charset="2"/>
              <a:buChar char="ü"/>
              <a:defRPr/>
            </a:pPr>
            <a:r>
              <a:rPr lang="en-US" sz="1700" dirty="0">
                <a:latin typeface="Times New Roman"/>
                <a:cs typeface="Times New Roman"/>
              </a:rPr>
              <a:t>K-Nearest Neighbours (Scikit-learn)</a:t>
            </a:r>
          </a:p>
          <a:p>
            <a:pPr marL="457200" indent="-457200" eaLnBrk="1" fontAlgn="auto" hangingPunct="1">
              <a:spcAft>
                <a:spcPts val="0"/>
              </a:spcAft>
              <a:buFont typeface="Wingdings" pitchFamily="2" charset="2"/>
              <a:buChar char="ü"/>
              <a:defRPr/>
            </a:pPr>
            <a:r>
              <a:rPr lang="en-US" sz="1700" dirty="0">
                <a:latin typeface="Times New Roman"/>
                <a:cs typeface="Times New Roman"/>
              </a:rPr>
              <a:t>Decision Tree (Scikit-learn)</a:t>
            </a:r>
          </a:p>
          <a:p>
            <a:pPr marL="457200" indent="-457200" eaLnBrk="1" fontAlgn="auto" hangingPunct="1">
              <a:spcAft>
                <a:spcPts val="0"/>
              </a:spcAft>
              <a:buFont typeface="Wingdings" pitchFamily="2" charset="2"/>
              <a:buChar char="ü"/>
              <a:defRPr/>
            </a:pPr>
            <a:r>
              <a:rPr lang="en-US" sz="1700" dirty="0">
                <a:latin typeface="Times New Roman"/>
                <a:cs typeface="Times New Roman"/>
              </a:rPr>
              <a:t>Random Forest (Scikit-learn)</a:t>
            </a:r>
          </a:p>
          <a:p>
            <a:pPr marL="457200" indent="-457200" eaLnBrk="1" fontAlgn="auto" hangingPunct="1">
              <a:spcAft>
                <a:spcPts val="0"/>
              </a:spcAft>
              <a:buAutoNum type="arabicPeriod"/>
              <a:defRPr/>
            </a:pPr>
            <a:r>
              <a:rPr lang="en-US" sz="1700" dirty="0">
                <a:latin typeface="Times New Roman"/>
                <a:cs typeface="Times New Roman"/>
              </a:rPr>
              <a:t>Neural Network ( </a:t>
            </a:r>
            <a:r>
              <a:rPr lang="en-US" sz="1700" dirty="0" err="1">
                <a:latin typeface="Times New Roman"/>
                <a:cs typeface="Times New Roman"/>
              </a:rPr>
              <a:t>Keras</a:t>
            </a:r>
            <a:r>
              <a:rPr lang="en-US" sz="1700" dirty="0">
                <a:latin typeface="Times New Roman"/>
                <a:cs typeface="Times New Roman"/>
              </a:rPr>
              <a:t> and </a:t>
            </a:r>
            <a:r>
              <a:rPr lang="en-US" sz="1700" dirty="0" err="1">
                <a:latin typeface="Times New Roman"/>
                <a:cs typeface="Times New Roman"/>
              </a:rPr>
              <a:t>tensorflow</a:t>
            </a:r>
            <a:r>
              <a:rPr lang="en-US" sz="1700" dirty="0">
                <a:latin typeface="Times New Roman"/>
                <a:cs typeface="Times New Roman"/>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31" name="Rectangle 2663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633" name="Rectangle 266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35" name="Rectangle 266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37" name="Rectangle 266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39" name="Rectangle 266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41" name="Freeform: Shape 266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643" name="Rectangle 266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Content Placeholder 2">
            <a:extLst>
              <a:ext uri="{FF2B5EF4-FFF2-40B4-BE49-F238E27FC236}">
                <a16:creationId xmlns:a16="http://schemas.microsoft.com/office/drawing/2014/main" id="{4C5A0F1E-4C9F-6737-86E3-130206D9CB8E}"/>
              </a:ext>
            </a:extLst>
          </p:cNvPr>
          <p:cNvSpPr>
            <a:spLocks noGrp="1"/>
          </p:cNvSpPr>
          <p:nvPr>
            <p:ph idx="1"/>
          </p:nvPr>
        </p:nvSpPr>
        <p:spPr>
          <a:xfrm>
            <a:off x="3607694" y="649480"/>
            <a:ext cx="4916510" cy="5546047"/>
          </a:xfrm>
        </p:spPr>
        <p:txBody>
          <a:bodyPr anchor="ctr">
            <a:normAutofit/>
          </a:bodyPr>
          <a:lstStyle/>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Decision Tree</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from sklearn.tree import DecisionTreeClassifier</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dt = DecisionTreeClassifier()</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dt.fit(X_train,Y_train)</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Y_pred_dt = dt.predict(X_test)</a:t>
            </a:r>
          </a:p>
          <a:p>
            <a:pPr>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Output accuracy </a:t>
            </a:r>
            <a:endParaRPr lang="en-US" altLang="en-US" sz="170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The accuracy score achieved using Decision Tree is: 78.69 %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6" name="Rectangle 276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50" name="Content Placeholder 2">
            <a:extLst>
              <a:ext uri="{FF2B5EF4-FFF2-40B4-BE49-F238E27FC236}">
                <a16:creationId xmlns:a16="http://schemas.microsoft.com/office/drawing/2014/main" id="{8F41E6B4-3BBA-54EE-A907-1075E2AEC1B9}"/>
              </a:ext>
            </a:extLst>
          </p:cNvPr>
          <p:cNvSpPr>
            <a:spLocks noGrp="1"/>
          </p:cNvSpPr>
          <p:nvPr>
            <p:ph idx="1"/>
          </p:nvPr>
        </p:nvSpPr>
        <p:spPr>
          <a:xfrm>
            <a:off x="482601" y="1782981"/>
            <a:ext cx="3006288" cy="4393982"/>
          </a:xfrm>
        </p:spPr>
        <p:txBody>
          <a:bodyPr>
            <a:normAutofit/>
          </a:bodyPr>
          <a:lstStyle/>
          <a:p>
            <a:pPr>
              <a:lnSpc>
                <a:spcPct val="90000"/>
              </a:lnSpc>
              <a:buFont typeface="Arial" panose="020B0604020202020204" pitchFamily="34" charset="0"/>
              <a:buNone/>
            </a:pPr>
            <a:r>
              <a:rPr lang="en-US" altLang="en-US" sz="1400" b="1" u="sng">
                <a:latin typeface="Times New Roman" panose="02020603050405020304" pitchFamily="18" charset="0"/>
                <a:cs typeface="Times New Roman" panose="02020603050405020304" pitchFamily="18" charset="0"/>
              </a:rPr>
              <a:t>Ensembles - Random Forests:</a:t>
            </a:r>
            <a:endParaRPr lang="en-US" altLang="en-US" sz="1400">
              <a:latin typeface="Times New Roman" panose="02020603050405020304" pitchFamily="18" charset="0"/>
              <a:cs typeface="Times New Roman" panose="02020603050405020304" pitchFamily="18" charset="0"/>
            </a:endParaRPr>
          </a:p>
          <a:p>
            <a:pPr>
              <a:lnSpc>
                <a:spcPct val="90000"/>
              </a:lnSpc>
            </a:pPr>
            <a:r>
              <a:rPr lang="en-US" altLang="en-US" sz="1400">
                <a:latin typeface="Times New Roman" panose="02020603050405020304" pitchFamily="18" charset="0"/>
                <a:cs typeface="Times New Roman" panose="02020603050405020304" pitchFamily="18" charset="0"/>
              </a:rPr>
              <a:t>Ensemble means Collection or group of things.</a:t>
            </a:r>
          </a:p>
          <a:p>
            <a:pPr>
              <a:lnSpc>
                <a:spcPct val="90000"/>
              </a:lnSpc>
            </a:pPr>
            <a:r>
              <a:rPr lang="en-US" altLang="en-US" sz="1400">
                <a:latin typeface="Times New Roman" panose="02020603050405020304" pitchFamily="18" charset="0"/>
                <a:cs typeface="Times New Roman" panose="02020603050405020304" pitchFamily="18" charset="0"/>
              </a:rPr>
              <a:t>Ensemble learning is a machine learning technique that combines several base models in order to produce one optimal predictive model (powerful model).</a:t>
            </a:r>
          </a:p>
          <a:p>
            <a:pPr>
              <a:lnSpc>
                <a:spcPct val="90000"/>
              </a:lnSpc>
            </a:pPr>
            <a:r>
              <a:rPr lang="en-US" altLang="en-US" sz="1400"/>
              <a:t>Random forests (RF) construct many individual decision trees at training. Predictions from all trees are pooled to make the final prediction; the mode of the classes for classification or the mean prediction for regression. As they use a collection of results to make a final decision, they are referred to as Ensemble techniques.</a:t>
            </a:r>
          </a:p>
          <a:p>
            <a:pPr>
              <a:lnSpc>
                <a:spcPct val="90000"/>
              </a:lnSpc>
            </a:pPr>
            <a:endParaRPr lang="en-US" altLang="en-US" sz="1400">
              <a:latin typeface="Times New Roman" panose="02020603050405020304" pitchFamily="18" charset="0"/>
              <a:cs typeface="Times New Roman" panose="02020603050405020304" pitchFamily="18" charset="0"/>
            </a:endParaRPr>
          </a:p>
          <a:p>
            <a:pPr>
              <a:lnSpc>
                <a:spcPct val="90000"/>
              </a:lnSpc>
            </a:pPr>
            <a:endParaRPr lang="en-US" altLang="en-US" sz="1400">
              <a:latin typeface="Times New Roman" panose="02020603050405020304" pitchFamily="18" charset="0"/>
              <a:cs typeface="Times New Roman" panose="02020603050405020304" pitchFamily="18" charset="0"/>
            </a:endParaRPr>
          </a:p>
        </p:txBody>
      </p:sp>
      <p:grpSp>
        <p:nvGrpSpPr>
          <p:cNvPr id="27658" name="Group 2765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27659" name="Isosceles Triangle 2765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0" name="Rectangle 2765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651" name="Picture 14" descr="https://miro.medium.com/max/561/1*Ny-N_sT3lKZdzGPcFVPxLw.png">
            <a:extLst>
              <a:ext uri="{FF2B5EF4-FFF2-40B4-BE49-F238E27FC236}">
                <a16:creationId xmlns:a16="http://schemas.microsoft.com/office/drawing/2014/main" id="{D64D5D6E-7444-7343-2E0F-A68ACBABF0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1490" y="2556954"/>
            <a:ext cx="4689909" cy="28139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62" name="Group 2766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27663" name="Rectangle 2766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4" name="Isosceles Triangle 2766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679" name="Rectangle 2867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681" name="Rectangle 2868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3" name="Rectangle 2868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5" name="Rectangle 2868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7" name="Rectangle 2868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89" name="Freeform: Shape 2868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691" name="Rectangle 2869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Content Placeholder 2">
            <a:extLst>
              <a:ext uri="{FF2B5EF4-FFF2-40B4-BE49-F238E27FC236}">
                <a16:creationId xmlns:a16="http://schemas.microsoft.com/office/drawing/2014/main" id="{F811BE2D-4DE9-ECF1-FCD8-6D3D7999E767}"/>
              </a:ext>
            </a:extLst>
          </p:cNvPr>
          <p:cNvSpPr>
            <a:spLocks noGrp="1"/>
          </p:cNvSpPr>
          <p:nvPr>
            <p:ph idx="1"/>
          </p:nvPr>
        </p:nvSpPr>
        <p:spPr>
          <a:xfrm>
            <a:off x="3607694" y="649480"/>
            <a:ext cx="4916510" cy="5546047"/>
          </a:xfrm>
        </p:spPr>
        <p:txBody>
          <a:bodyPr anchor="ctr">
            <a:normAutofit/>
          </a:bodyPr>
          <a:lstStyle/>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Random Forest</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from sklearn.ensemble import RandomForestClassifier</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rf = RandomForestClassifier()</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rf.fit(X_train,Y_train)</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Y_pred_rf = rf.predict(X_test)</a:t>
            </a:r>
          </a:p>
          <a:p>
            <a:pPr>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Output accuracy </a:t>
            </a:r>
            <a:endParaRPr lang="en-US" altLang="en-US" sz="170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The accuracy score achieved using Decision Tree is: 88.52 %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04" name="Rectangle 2970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98" name="Content Placeholder 2">
            <a:extLst>
              <a:ext uri="{FF2B5EF4-FFF2-40B4-BE49-F238E27FC236}">
                <a16:creationId xmlns:a16="http://schemas.microsoft.com/office/drawing/2014/main" id="{57F943A1-5961-9B97-56FD-04E9D9BDA7FC}"/>
              </a:ext>
            </a:extLst>
          </p:cNvPr>
          <p:cNvSpPr>
            <a:spLocks noGrp="1"/>
          </p:cNvSpPr>
          <p:nvPr>
            <p:ph idx="1"/>
          </p:nvPr>
        </p:nvSpPr>
        <p:spPr>
          <a:xfrm>
            <a:off x="482601" y="1782981"/>
            <a:ext cx="3006288" cy="4393982"/>
          </a:xfrm>
        </p:spPr>
        <p:txBody>
          <a:bodyPr>
            <a:normAutofit/>
          </a:bodyPr>
          <a:lstStyle/>
          <a:p>
            <a:pPr>
              <a:lnSpc>
                <a:spcPct val="90000"/>
              </a:lnSpc>
              <a:buFont typeface="Arial" panose="020B0604020202020204" pitchFamily="34" charset="0"/>
              <a:buNone/>
            </a:pPr>
            <a:r>
              <a:rPr lang="en-US" altLang="en-US" sz="1600" b="1" u="sng"/>
              <a:t>Neural Network</a:t>
            </a:r>
            <a:endParaRPr lang="en-US" altLang="en-US" sz="1600"/>
          </a:p>
          <a:p>
            <a:pPr>
              <a:lnSpc>
                <a:spcPct val="90000"/>
              </a:lnSpc>
            </a:pPr>
            <a:r>
              <a:rPr lang="en-US" altLang="en-US" sz="1600"/>
              <a:t>The term ‘Neural’ has origin from the human (animal) nervous system’s basic functional unit ‘neuron’ or nerve cells present in the brain and other parts of the human (animal) body. </a:t>
            </a:r>
          </a:p>
          <a:p>
            <a:pPr>
              <a:lnSpc>
                <a:spcPct val="90000"/>
              </a:lnSpc>
            </a:pPr>
            <a:r>
              <a:rPr lang="en-US" altLang="en-US" sz="1600"/>
              <a:t>A neural network is a group of algorithms that certify the underlying relationship in a set of data similar to the human brain. </a:t>
            </a:r>
          </a:p>
          <a:p>
            <a:pPr>
              <a:lnSpc>
                <a:spcPct val="90000"/>
              </a:lnSpc>
            </a:pPr>
            <a:r>
              <a:rPr lang="en-US" altLang="en-US" sz="1600"/>
              <a:t>The neural network helps to change the input so that the network gives the best result without redesigning the output procedure. </a:t>
            </a:r>
          </a:p>
        </p:txBody>
      </p:sp>
      <p:grpSp>
        <p:nvGrpSpPr>
          <p:cNvPr id="29706" name="Group 2970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29707" name="Isosceles Triangle 2970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08" name="Rectangle 2970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699" name="Picture 2">
            <a:extLst>
              <a:ext uri="{FF2B5EF4-FFF2-40B4-BE49-F238E27FC236}">
                <a16:creationId xmlns:a16="http://schemas.microsoft.com/office/drawing/2014/main" id="{395C9084-62C1-F68F-0DD3-02EA7BD8AC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1490" y="2530186"/>
            <a:ext cx="4689909" cy="28674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10" name="Group 2970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29711" name="Rectangle 2971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12" name="Isosceles Triangle 2971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27" name="Rectangle 3072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729" name="Rectangle 307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1" name="Rectangle 307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3" name="Rectangle 307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5" name="Rectangle 307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37" name="Freeform: Shape 307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739" name="Rectangle 307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Content Placeholder 2">
            <a:extLst>
              <a:ext uri="{FF2B5EF4-FFF2-40B4-BE49-F238E27FC236}">
                <a16:creationId xmlns:a16="http://schemas.microsoft.com/office/drawing/2014/main" id="{61E0E8B6-D5EC-FAD0-11FE-98B90E680D94}"/>
              </a:ext>
            </a:extLst>
          </p:cNvPr>
          <p:cNvSpPr>
            <a:spLocks noGrp="1"/>
          </p:cNvSpPr>
          <p:nvPr>
            <p:ph idx="1"/>
          </p:nvPr>
        </p:nvSpPr>
        <p:spPr>
          <a:xfrm>
            <a:off x="3607694" y="649480"/>
            <a:ext cx="4916510" cy="5546047"/>
          </a:xfrm>
        </p:spPr>
        <p:txBody>
          <a:bodyPr anchor="ctr">
            <a:normAutofit/>
          </a:bodyPr>
          <a:lstStyle/>
          <a:p>
            <a:pPr>
              <a:lnSpc>
                <a:spcPct val="90000"/>
              </a:lnSpc>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Activation function</a:t>
            </a:r>
            <a:endParaRPr lang="en-US" altLang="en-US" sz="1700">
              <a:latin typeface="Times New Roman" panose="02020603050405020304" pitchFamily="18" charset="0"/>
              <a:cs typeface="Times New Roman" panose="02020603050405020304" pitchFamily="18" charset="0"/>
            </a:endParaRPr>
          </a:p>
          <a:p>
            <a:pPr>
              <a:lnSpc>
                <a:spcPct val="90000"/>
              </a:lnSpc>
            </a:pPr>
            <a:r>
              <a:rPr lang="en-US" altLang="en-US" sz="1700">
                <a:latin typeface="Times New Roman" panose="02020603050405020304" pitchFamily="18" charset="0"/>
                <a:cs typeface="Times New Roman" panose="02020603050405020304" pitchFamily="18" charset="0"/>
              </a:rPr>
              <a:t>Activation functions are an extremely important feature of the artificial neural networks. They basically decide whether a neuron should be activated or not. Whether the information that the neuron is receiving is relevant for the given information or should it be ignored.</a:t>
            </a:r>
          </a:p>
          <a:p>
            <a:pPr>
              <a:lnSpc>
                <a:spcPct val="90000"/>
              </a:lnSpc>
              <a:buFont typeface="Arial" panose="020B0604020202020204" pitchFamily="34" charset="0"/>
              <a:buNone/>
            </a:pPr>
            <a:r>
              <a:rPr lang="en-US" altLang="en-US" sz="1700" b="1" u="sng"/>
              <a:t>Binary Step Function</a:t>
            </a:r>
            <a:endParaRPr lang="en-US" altLang="en-US" sz="1700"/>
          </a:p>
          <a:p>
            <a:pPr>
              <a:lnSpc>
                <a:spcPct val="90000"/>
              </a:lnSpc>
              <a:buFont typeface="Arial" panose="020B0604020202020204" pitchFamily="34" charset="0"/>
              <a:buNone/>
            </a:pPr>
            <a:r>
              <a:rPr lang="en-US" altLang="en-US" sz="1700"/>
              <a:t>It is defined as –</a:t>
            </a:r>
          </a:p>
          <a:p>
            <a:pPr>
              <a:lnSpc>
                <a:spcPct val="90000"/>
              </a:lnSpc>
              <a:buFont typeface="Arial" panose="020B0604020202020204" pitchFamily="34" charset="0"/>
              <a:buNone/>
            </a:pPr>
            <a:r>
              <a:rPr lang="en-US" altLang="en-US" sz="1700"/>
              <a:t>f(x) = 1, x&gt;=0</a:t>
            </a:r>
          </a:p>
          <a:p>
            <a:pPr>
              <a:lnSpc>
                <a:spcPct val="90000"/>
              </a:lnSpc>
              <a:buFont typeface="Arial" panose="020B0604020202020204" pitchFamily="34" charset="0"/>
              <a:buNone/>
            </a:pPr>
            <a:r>
              <a:rPr lang="en-US" altLang="en-US" sz="1700"/>
              <a:t>       = 0   x&lt;0</a:t>
            </a:r>
          </a:p>
          <a:p>
            <a:pPr>
              <a:lnSpc>
                <a:spcPct val="90000"/>
              </a:lnSpc>
              <a:buFont typeface="Arial" panose="020B0604020202020204" pitchFamily="34" charset="0"/>
              <a:buNone/>
            </a:pPr>
            <a:r>
              <a:rPr lang="en-US" altLang="en-US" sz="1700" b="1" u="sng"/>
              <a:t>Sigmoid</a:t>
            </a:r>
            <a:endParaRPr lang="en-US" altLang="en-US" sz="1700"/>
          </a:p>
          <a:p>
            <a:pPr>
              <a:lnSpc>
                <a:spcPct val="90000"/>
              </a:lnSpc>
            </a:pPr>
            <a:r>
              <a:rPr lang="en-US" altLang="en-US" sz="1700"/>
              <a:t>Sigmoid is a widely used activation function. It is of the form-</a:t>
            </a:r>
          </a:p>
          <a:p>
            <a:pPr>
              <a:lnSpc>
                <a:spcPct val="90000"/>
              </a:lnSpc>
              <a:buFont typeface="Arial" panose="020B0604020202020204" pitchFamily="34" charset="0"/>
              <a:buNone/>
            </a:pPr>
            <a:r>
              <a:rPr lang="en-US" altLang="en-US" sz="1700"/>
              <a:t>f(x)=1/(1+e^-x)</a:t>
            </a:r>
          </a:p>
          <a:p>
            <a:pPr>
              <a:lnSpc>
                <a:spcPct val="90000"/>
              </a:lnSpc>
              <a:buFont typeface="Arial" panose="020B0604020202020204" pitchFamily="34" charset="0"/>
              <a:buNone/>
            </a:pPr>
            <a:r>
              <a:rPr lang="en-US" altLang="en-US" sz="1700" b="1" u="sng"/>
              <a:t>ReLU</a:t>
            </a:r>
            <a:endParaRPr lang="en-US" altLang="en-US" sz="1700"/>
          </a:p>
          <a:p>
            <a:pPr>
              <a:lnSpc>
                <a:spcPct val="90000"/>
              </a:lnSpc>
            </a:pPr>
            <a:r>
              <a:rPr lang="en-US" altLang="en-US" sz="1700"/>
              <a:t>The ReLU function is the Rectified linear unit. It is the most widely used activation function. It is defined as-</a:t>
            </a:r>
          </a:p>
          <a:p>
            <a:pPr>
              <a:lnSpc>
                <a:spcPct val="90000"/>
              </a:lnSpc>
              <a:buFont typeface="Arial" panose="020B0604020202020204" pitchFamily="34" charset="0"/>
              <a:buNone/>
            </a:pPr>
            <a:r>
              <a:rPr lang="en-US" altLang="en-US" sz="1700"/>
              <a:t>       f(x)=max(0,x)</a:t>
            </a:r>
            <a:endParaRPr lang="en-US" altLang="en-US" sz="17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65" name="Rectangle 3175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46" name="Content Placeholder 2">
            <a:extLst>
              <a:ext uri="{FF2B5EF4-FFF2-40B4-BE49-F238E27FC236}">
                <a16:creationId xmlns:a16="http://schemas.microsoft.com/office/drawing/2014/main" id="{FC0B86D7-F971-D99F-79A7-6BD43617D168}"/>
              </a:ext>
            </a:extLst>
          </p:cNvPr>
          <p:cNvSpPr>
            <a:spLocks noGrp="1"/>
          </p:cNvSpPr>
          <p:nvPr>
            <p:ph idx="1"/>
          </p:nvPr>
        </p:nvSpPr>
        <p:spPr>
          <a:xfrm>
            <a:off x="482600" y="1782981"/>
            <a:ext cx="8178799" cy="4393982"/>
          </a:xfrm>
        </p:spPr>
        <p:txBody>
          <a:bodyPr>
            <a:normAutofit/>
          </a:bodyPr>
          <a:lstStyle/>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Neural Network</a:t>
            </a:r>
          </a:p>
          <a:p>
            <a:pPr>
              <a:buFont typeface="Arial" panose="020B0604020202020204" pitchFamily="34" charset="0"/>
              <a:buNone/>
            </a:pPr>
            <a:endParaRPr lang="en-US" altLang="en-US" sz="1700" b="1" u="sng">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from keras.models import Sequential</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from keras.layers import Dense</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nn_model = Sequential()</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nn_model.add(Dense(11,activation='relu',input_dim=13))</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nn_model.add(Dense(1,activation='sigmoid'))</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nn_model.compile(loss='binary_crossentropy',optimizer='adam',metrics=['accuracy'])</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nn_model.fit(X_input,Y_input,epochs=300)</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pred_nn = nn_model.predict(X_output)</a:t>
            </a:r>
          </a:p>
          <a:p>
            <a:pPr>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Output accuracy </a:t>
            </a:r>
            <a:endParaRPr lang="en-US" altLang="en-US" sz="170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The accuracy score achieved using XGBoost is: 81.97 %</a:t>
            </a:r>
          </a:p>
        </p:txBody>
      </p:sp>
      <p:sp>
        <p:nvSpPr>
          <p:cNvPr id="31766" name="Rectangle 3175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67" name="Isosceles Triangle 3175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68" name="Isosceles Triangle 3175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769" name="Rectangle 3175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5" name="Rectangle 3277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70" name="Content Placeholder 2">
            <a:extLst>
              <a:ext uri="{FF2B5EF4-FFF2-40B4-BE49-F238E27FC236}">
                <a16:creationId xmlns:a16="http://schemas.microsoft.com/office/drawing/2014/main" id="{78610DF2-4FC5-40EE-DD6B-BAF0CDE8DDA5}"/>
              </a:ext>
            </a:extLst>
          </p:cNvPr>
          <p:cNvSpPr>
            <a:spLocks noGrp="1"/>
          </p:cNvSpPr>
          <p:nvPr>
            <p:ph idx="1"/>
          </p:nvPr>
        </p:nvSpPr>
        <p:spPr>
          <a:xfrm>
            <a:off x="482601" y="1782981"/>
            <a:ext cx="3006288" cy="4393982"/>
          </a:xfrm>
        </p:spPr>
        <p:txBody>
          <a:bodyPr>
            <a:normAutofit/>
          </a:bodyPr>
          <a:lstStyle/>
          <a:p>
            <a:pPr>
              <a:buFont typeface="Arial" panose="020B0604020202020204" pitchFamily="34" charset="0"/>
              <a:buNone/>
            </a:pPr>
            <a:r>
              <a:rPr lang="en-US" altLang="en-US" sz="1700" b="1" u="sng">
                <a:latin typeface="Times New Roman" panose="02020603050405020304" pitchFamily="18" charset="0"/>
                <a:cs typeface="Times New Roman" panose="02020603050405020304" pitchFamily="18" charset="0"/>
              </a:rPr>
              <a:t>Model Evaluation</a:t>
            </a:r>
          </a:p>
          <a:p>
            <a:pPr>
              <a:buFont typeface="Arial" panose="020B0604020202020204" pitchFamily="34" charset="0"/>
              <a:buNone/>
            </a:pPr>
            <a:endParaRPr lang="en-US" altLang="en-US" sz="1700" b="1" u="sng">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1700" b="1" u="sng">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1700" b="1" u="sng">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1700" b="1" u="sng">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1700" b="1" u="sng">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1700" b="1" u="sng">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1700" b="1" u="sng">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1700" b="1" u="sng">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From  the above metrics Random forest giving better accuracy so final model </a:t>
            </a:r>
          </a:p>
          <a:p>
            <a:pPr>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will be built by using Random Forest</a:t>
            </a:r>
          </a:p>
          <a:p>
            <a:pPr>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p:txBody>
      </p:sp>
      <p:grpSp>
        <p:nvGrpSpPr>
          <p:cNvPr id="32777" name="Group 327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32778" name="Isosceles Triangle 327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9" name="Rectangle 327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781" name="Group 3278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32782" name="Rectangle 3278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83" name="Isosceles Triangle 3278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le 4">
            <a:extLst>
              <a:ext uri="{FF2B5EF4-FFF2-40B4-BE49-F238E27FC236}">
                <a16:creationId xmlns:a16="http://schemas.microsoft.com/office/drawing/2014/main" id="{79711E99-7656-57C2-2D27-DDF719065E66}"/>
              </a:ext>
            </a:extLst>
          </p:cNvPr>
          <p:cNvGraphicFramePr>
            <a:graphicFrameLocks noGrp="1"/>
          </p:cNvGraphicFramePr>
          <p:nvPr>
            <p:extLst>
              <p:ext uri="{D42A27DB-BD31-4B8C-83A1-F6EECF244321}">
                <p14:modId xmlns:p14="http://schemas.microsoft.com/office/powerpoint/2010/main" val="2589457457"/>
              </p:ext>
            </p:extLst>
          </p:nvPr>
        </p:nvGraphicFramePr>
        <p:xfrm>
          <a:off x="3971490" y="1790439"/>
          <a:ext cx="4689910" cy="3184718"/>
        </p:xfrm>
        <a:graphic>
          <a:graphicData uri="http://schemas.openxmlformats.org/drawingml/2006/table">
            <a:tbl>
              <a:tblPr firstRow="1" bandRow="1">
                <a:noFill/>
              </a:tblPr>
              <a:tblGrid>
                <a:gridCol w="2585294">
                  <a:extLst>
                    <a:ext uri="{9D8B030D-6E8A-4147-A177-3AD203B41FA5}">
                      <a16:colId xmlns:a16="http://schemas.microsoft.com/office/drawing/2014/main" val="20000"/>
                    </a:ext>
                  </a:extLst>
                </a:gridCol>
                <a:gridCol w="2104616">
                  <a:extLst>
                    <a:ext uri="{9D8B030D-6E8A-4147-A177-3AD203B41FA5}">
                      <a16:colId xmlns:a16="http://schemas.microsoft.com/office/drawing/2014/main" val="20001"/>
                    </a:ext>
                  </a:extLst>
                </a:gridCol>
              </a:tblGrid>
              <a:tr h="466056">
                <a:tc>
                  <a:txBody>
                    <a:bodyPr/>
                    <a:lstStyle/>
                    <a:p>
                      <a:pPr algn="ctr" fontAlgn="ctr"/>
                      <a:r>
                        <a:rPr lang="en-US" sz="1700" b="1" i="0" u="none" strike="noStrike">
                          <a:solidFill>
                            <a:schemeClr val="tx1">
                              <a:lumMod val="75000"/>
                              <a:lumOff val="25000"/>
                            </a:schemeClr>
                          </a:solidFill>
                          <a:latin typeface="Times New Roman"/>
                        </a:rPr>
                        <a:t>Model</a:t>
                      </a:r>
                    </a:p>
                  </a:txBody>
                  <a:tcPr marL="172613" marR="129460" marT="86307" marB="8630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1700" b="1" i="0" u="none" strike="noStrike">
                          <a:solidFill>
                            <a:schemeClr val="tx1">
                              <a:lumMod val="75000"/>
                              <a:lumOff val="25000"/>
                            </a:schemeClr>
                          </a:solidFill>
                          <a:latin typeface="Times New Roman"/>
                        </a:rPr>
                        <a:t>Accuracy</a:t>
                      </a:r>
                    </a:p>
                  </a:txBody>
                  <a:tcPr marL="172613" marR="129460" marT="86307" marB="8630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0000"/>
                  </a:ext>
                </a:extLst>
              </a:tr>
              <a:tr h="581132">
                <a:tc>
                  <a:txBody>
                    <a:bodyPr/>
                    <a:lstStyle/>
                    <a:p>
                      <a:pPr algn="ctr" fontAlgn="ctr"/>
                      <a:r>
                        <a:rPr lang="en-US" sz="1200" b="0" i="0" u="none" strike="noStrike">
                          <a:solidFill>
                            <a:schemeClr val="tx1">
                              <a:lumMod val="75000"/>
                              <a:lumOff val="25000"/>
                            </a:schemeClr>
                          </a:solidFill>
                          <a:latin typeface="Times New Roman"/>
                        </a:rPr>
                        <a:t>Logistic Regression </a:t>
                      </a:r>
                      <a:br>
                        <a:rPr lang="en-US" sz="1200" b="0" i="0" u="none" strike="noStrike">
                          <a:solidFill>
                            <a:schemeClr val="tx1">
                              <a:lumMod val="75000"/>
                              <a:lumOff val="25000"/>
                            </a:schemeClr>
                          </a:solidFill>
                          <a:latin typeface="Times New Roman"/>
                        </a:rPr>
                      </a:br>
                      <a:endParaRPr lang="en-US" sz="1200" b="0" i="0" u="none" strike="noStrike">
                        <a:solidFill>
                          <a:schemeClr val="tx1">
                            <a:lumMod val="75000"/>
                            <a:lumOff val="25000"/>
                          </a:schemeClr>
                        </a:solidFill>
                        <a:latin typeface="Times New Roman"/>
                      </a:endParaRPr>
                    </a:p>
                  </a:txBody>
                  <a:tcPr marL="172613" marR="129460" marT="86307" marB="863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0" i="0" u="none" strike="noStrike">
                          <a:solidFill>
                            <a:schemeClr val="tx1">
                              <a:lumMod val="75000"/>
                              <a:lumOff val="25000"/>
                            </a:schemeClr>
                          </a:solidFill>
                          <a:latin typeface="Times New Roman"/>
                        </a:rPr>
                        <a:t>85.25</a:t>
                      </a:r>
                    </a:p>
                  </a:txBody>
                  <a:tcPr marL="172613" marR="129460" marT="86307" marB="863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001"/>
                  </a:ext>
                </a:extLst>
              </a:tr>
              <a:tr h="581132">
                <a:tc>
                  <a:txBody>
                    <a:bodyPr/>
                    <a:lstStyle/>
                    <a:p>
                      <a:pPr algn="ctr" fontAlgn="ctr"/>
                      <a:r>
                        <a:rPr lang="en-US" sz="1200" b="0" i="0" u="none" strike="noStrike" dirty="0">
                          <a:solidFill>
                            <a:schemeClr val="tx1">
                              <a:lumMod val="75000"/>
                              <a:lumOff val="25000"/>
                            </a:schemeClr>
                          </a:solidFill>
                          <a:latin typeface="Times New Roman"/>
                        </a:rPr>
                        <a:t>K Nearest Neighbors</a:t>
                      </a:r>
                      <a:br>
                        <a:rPr lang="en-US" sz="1200" b="0" i="0" u="none" strike="noStrike" dirty="0">
                          <a:solidFill>
                            <a:schemeClr val="tx1">
                              <a:lumMod val="75000"/>
                              <a:lumOff val="25000"/>
                            </a:schemeClr>
                          </a:solidFill>
                          <a:latin typeface="Times New Roman"/>
                        </a:rPr>
                      </a:br>
                      <a:endParaRPr lang="en-US" sz="1200" b="0" i="0" u="none" strike="noStrike" dirty="0">
                        <a:solidFill>
                          <a:schemeClr val="tx1">
                            <a:lumMod val="75000"/>
                            <a:lumOff val="25000"/>
                          </a:schemeClr>
                        </a:solidFill>
                        <a:latin typeface="Times New Roman"/>
                      </a:endParaRPr>
                    </a:p>
                  </a:txBody>
                  <a:tcPr marL="172613" marR="129460" marT="86307" marB="8630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algn="ctr" fontAlgn="ctr"/>
                      <a:r>
                        <a:rPr lang="en-US" sz="1200" b="0" i="0" u="none" strike="noStrike" dirty="0">
                          <a:solidFill>
                            <a:schemeClr val="tx1">
                              <a:lumMod val="75000"/>
                              <a:lumOff val="25000"/>
                            </a:schemeClr>
                          </a:solidFill>
                          <a:latin typeface="Times New Roman"/>
                        </a:rPr>
                        <a:t>67.21</a:t>
                      </a:r>
                    </a:p>
                  </a:txBody>
                  <a:tcPr marL="172613" marR="129460" marT="86307" marB="8630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10004"/>
                  </a:ext>
                </a:extLst>
              </a:tr>
              <a:tr h="581132">
                <a:tc>
                  <a:txBody>
                    <a:bodyPr/>
                    <a:lstStyle/>
                    <a:p>
                      <a:pPr algn="ctr" fontAlgn="ctr"/>
                      <a:r>
                        <a:rPr lang="en-US" sz="1200" b="0" i="0" u="none" strike="noStrike">
                          <a:solidFill>
                            <a:schemeClr val="tx1">
                              <a:lumMod val="75000"/>
                              <a:lumOff val="25000"/>
                            </a:schemeClr>
                          </a:solidFill>
                          <a:latin typeface="Times New Roman"/>
                        </a:rPr>
                        <a:t>Decision Tree</a:t>
                      </a:r>
                      <a:br>
                        <a:rPr lang="en-US" sz="1200" b="0" i="0" u="none" strike="noStrike">
                          <a:solidFill>
                            <a:schemeClr val="tx1">
                              <a:lumMod val="75000"/>
                              <a:lumOff val="25000"/>
                            </a:schemeClr>
                          </a:solidFill>
                          <a:latin typeface="Times New Roman"/>
                        </a:rPr>
                      </a:br>
                      <a:endParaRPr lang="en-US" sz="1200" b="0" i="0" u="none" strike="noStrike">
                        <a:solidFill>
                          <a:schemeClr val="tx1">
                            <a:lumMod val="75000"/>
                            <a:lumOff val="25000"/>
                          </a:schemeClr>
                        </a:solidFill>
                        <a:latin typeface="Times New Roman"/>
                      </a:endParaRPr>
                    </a:p>
                  </a:txBody>
                  <a:tcPr marL="172613" marR="129460" marT="86307" marB="863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0" i="0" u="none" strike="noStrike" dirty="0">
                          <a:solidFill>
                            <a:schemeClr val="tx1">
                              <a:lumMod val="75000"/>
                              <a:lumOff val="25000"/>
                            </a:schemeClr>
                          </a:solidFill>
                          <a:latin typeface="Times New Roman"/>
                        </a:rPr>
                        <a:t>78.69</a:t>
                      </a:r>
                    </a:p>
                  </a:txBody>
                  <a:tcPr marL="172613" marR="129460" marT="86307" marB="863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005"/>
                  </a:ext>
                </a:extLst>
              </a:tr>
              <a:tr h="581132">
                <a:tc>
                  <a:txBody>
                    <a:bodyPr/>
                    <a:lstStyle/>
                    <a:p>
                      <a:pPr algn="ctr" fontAlgn="ctr"/>
                      <a:r>
                        <a:rPr lang="en-US" sz="1200" b="0" i="0" u="none" strike="noStrike">
                          <a:solidFill>
                            <a:schemeClr val="tx1">
                              <a:lumMod val="75000"/>
                              <a:lumOff val="25000"/>
                            </a:schemeClr>
                          </a:solidFill>
                          <a:latin typeface="Times New Roman"/>
                        </a:rPr>
                        <a:t>Random Forest</a:t>
                      </a:r>
                      <a:br>
                        <a:rPr lang="en-US" sz="1200" b="0" i="0" u="none" strike="noStrike">
                          <a:solidFill>
                            <a:schemeClr val="tx1">
                              <a:lumMod val="75000"/>
                              <a:lumOff val="25000"/>
                            </a:schemeClr>
                          </a:solidFill>
                          <a:latin typeface="Times New Roman"/>
                        </a:rPr>
                      </a:br>
                      <a:endParaRPr lang="en-US" sz="1200" b="0" i="0" u="none" strike="noStrike">
                        <a:solidFill>
                          <a:schemeClr val="tx1">
                            <a:lumMod val="75000"/>
                            <a:lumOff val="25000"/>
                          </a:schemeClr>
                        </a:solidFill>
                        <a:latin typeface="Times New Roman"/>
                      </a:endParaRPr>
                    </a:p>
                  </a:txBody>
                  <a:tcPr marL="172613" marR="129460" marT="86307" marB="863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200" b="0" i="0" u="none" strike="noStrike">
                          <a:solidFill>
                            <a:schemeClr val="tx1">
                              <a:lumMod val="75000"/>
                              <a:lumOff val="25000"/>
                            </a:schemeClr>
                          </a:solidFill>
                          <a:latin typeface="Times New Roman"/>
                        </a:rPr>
                        <a:t>88.52</a:t>
                      </a:r>
                    </a:p>
                  </a:txBody>
                  <a:tcPr marL="172613" marR="129460" marT="86307" marB="863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006"/>
                  </a:ext>
                </a:extLst>
              </a:tr>
              <a:tr h="394134">
                <a:tc>
                  <a:txBody>
                    <a:bodyPr/>
                    <a:lstStyle/>
                    <a:p>
                      <a:pPr>
                        <a:buNone/>
                      </a:pPr>
                      <a:r>
                        <a:rPr lang="en-US" sz="1200" b="0" u="none">
                          <a:solidFill>
                            <a:schemeClr val="tx1">
                              <a:lumMod val="75000"/>
                              <a:lumOff val="25000"/>
                            </a:schemeClr>
                          </a:solidFill>
                          <a:latin typeface="Times New Roman" pitchFamily="18" charset="0"/>
                          <a:cs typeface="Times New Roman" pitchFamily="18" charset="0"/>
                        </a:rPr>
                        <a:t>         Neural Network</a:t>
                      </a:r>
                    </a:p>
                  </a:txBody>
                  <a:tcPr marL="172613" marR="129460" marT="86307" marB="8630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fontAlgn="ctr"/>
                      <a:r>
                        <a:rPr lang="en-US" sz="1200" b="0" i="0" u="none" strike="noStrike" dirty="0">
                          <a:solidFill>
                            <a:schemeClr val="tx1">
                              <a:lumMod val="75000"/>
                              <a:lumOff val="25000"/>
                            </a:schemeClr>
                          </a:solidFill>
                          <a:latin typeface="Times New Roman"/>
                        </a:rPr>
                        <a:t>81.97</a:t>
                      </a:r>
                    </a:p>
                  </a:txBody>
                  <a:tcPr marL="172613" marR="129460" marT="86307" marB="8630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3" name="Rectangle 41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35" name="Rectangle 41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7" name="Rectangle 41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9" name="Rectangle 41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1" name="Rectangle 41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43" name="Freeform: Shape 41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45" name="Rectangle 41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Content Placeholder 2">
            <a:extLst>
              <a:ext uri="{FF2B5EF4-FFF2-40B4-BE49-F238E27FC236}">
                <a16:creationId xmlns:a16="http://schemas.microsoft.com/office/drawing/2014/main" id="{D3F04B8F-C3B3-A198-3483-D4E6A734AE21}"/>
              </a:ext>
            </a:extLst>
          </p:cNvPr>
          <p:cNvSpPr>
            <a:spLocks noGrp="1"/>
          </p:cNvSpPr>
          <p:nvPr>
            <p:ph idx="1"/>
          </p:nvPr>
        </p:nvSpPr>
        <p:spPr>
          <a:xfrm>
            <a:off x="3607694" y="649480"/>
            <a:ext cx="4916510" cy="5546047"/>
          </a:xfrm>
        </p:spPr>
        <p:txBody>
          <a:bodyPr anchor="ctr">
            <a:normAutofit/>
          </a:bodyPr>
          <a:lstStyle/>
          <a:p>
            <a:pPr eaLnBrk="1" hangingPunct="1"/>
            <a:r>
              <a:rPr lang="en-IN" altLang="en-US" sz="1700" dirty="0">
                <a:latin typeface="Times New Roman"/>
                <a:cs typeface="Times New Roman"/>
              </a:rPr>
              <a:t>Software requirements</a:t>
            </a:r>
            <a:endParaRPr lang="en-IN" altLang="en-US" sz="1700">
              <a:latin typeface="Times New Roman"/>
              <a:cs typeface="Times New Roman"/>
            </a:endParaRPr>
          </a:p>
          <a:p>
            <a:pPr eaLnBrk="1" hangingPunct="1">
              <a:buNone/>
            </a:pPr>
            <a:r>
              <a:rPr lang="en-IN" altLang="en-US" sz="1700" dirty="0">
                <a:latin typeface="Times New Roman"/>
                <a:cs typeface="Times New Roman"/>
              </a:rPr>
              <a:t>      1. Python  ( Programming language)</a:t>
            </a:r>
            <a:endParaRPr lang="en-IN" altLang="en-US" sz="1700">
              <a:latin typeface="Times New Roman"/>
              <a:cs typeface="Times New Roman"/>
            </a:endParaRPr>
          </a:p>
          <a:p>
            <a:pPr eaLnBrk="1" hangingPunct="1">
              <a:buNone/>
            </a:pPr>
            <a:r>
              <a:rPr lang="en-IN" altLang="en-US" sz="1700" dirty="0">
                <a:latin typeface="Times New Roman"/>
                <a:cs typeface="Times New Roman"/>
              </a:rPr>
              <a:t>       </a:t>
            </a:r>
            <a:r>
              <a:rPr lang="en-US" altLang="en-US" sz="1700" dirty="0">
                <a:latin typeface="Times New Roman"/>
                <a:cs typeface="Times New Roman"/>
              </a:rPr>
              <a:t>Packages used </a:t>
            </a:r>
            <a:endParaRPr lang="en-US" altLang="en-US" sz="1700">
              <a:latin typeface="Times New Roman" panose="02020603050405020304" pitchFamily="18" charset="0"/>
              <a:cs typeface="Times New Roman" panose="02020603050405020304" pitchFamily="18" charset="0"/>
            </a:endParaRPr>
          </a:p>
          <a:p>
            <a:pPr eaLnBrk="1" hangingPunct="1">
              <a:buNone/>
            </a:pPr>
            <a:r>
              <a:rPr lang="en-IN" altLang="en-US" sz="1700" dirty="0">
                <a:latin typeface="Times New Roman"/>
                <a:cs typeface="Times New Roman"/>
              </a:rPr>
              <a:t>       1. Pandas</a:t>
            </a:r>
            <a:endParaRPr lang="en-IN" altLang="en-US" sz="1700">
              <a:latin typeface="Times New Roman"/>
              <a:cs typeface="Times New Roman"/>
            </a:endParaRPr>
          </a:p>
          <a:p>
            <a:pPr eaLnBrk="1" hangingPunct="1">
              <a:buNone/>
            </a:pPr>
            <a:r>
              <a:rPr lang="en-IN" altLang="en-US" sz="1700" dirty="0">
                <a:latin typeface="Times New Roman"/>
                <a:cs typeface="Times New Roman"/>
              </a:rPr>
              <a:t>       2. NumPy</a:t>
            </a:r>
            <a:endParaRPr lang="en-IN" altLang="en-US" sz="1700">
              <a:latin typeface="Times New Roman" panose="02020603050405020304" pitchFamily="18" charset="0"/>
              <a:cs typeface="Times New Roman" panose="02020603050405020304" pitchFamily="18" charset="0"/>
            </a:endParaRPr>
          </a:p>
          <a:p>
            <a:pPr eaLnBrk="1" hangingPunct="1">
              <a:buNone/>
            </a:pPr>
            <a:r>
              <a:rPr lang="en-IN" altLang="en-US" sz="1700" dirty="0">
                <a:latin typeface="Times New Roman"/>
                <a:cs typeface="Times New Roman"/>
              </a:rPr>
              <a:t>       3. scikit-learn</a:t>
            </a:r>
            <a:br>
              <a:rPr lang="en-IN" altLang="en-US" sz="1700" dirty="0">
                <a:latin typeface="Times New Roman" panose="02020603050405020304" pitchFamily="18" charset="0"/>
                <a:cs typeface="Times New Roman" panose="02020603050405020304" pitchFamily="18" charset="0"/>
              </a:rPr>
            </a:br>
            <a:r>
              <a:rPr lang="en-IN" altLang="en-US" sz="1700" dirty="0">
                <a:latin typeface="Times New Roman"/>
                <a:cs typeface="Times New Roman"/>
              </a:rPr>
              <a:t> 4. Matplotlib  </a:t>
            </a:r>
            <a:endParaRPr lang="en-IN" altLang="en-US" sz="1700">
              <a:latin typeface="Times New Roman" panose="02020603050405020304" pitchFamily="18" charset="0"/>
              <a:cs typeface="Times New Roman" panose="02020603050405020304" pitchFamily="18" charset="0"/>
            </a:endParaRPr>
          </a:p>
          <a:p>
            <a:pPr eaLnBrk="1" hangingPunct="1">
              <a:buNone/>
            </a:pPr>
            <a:r>
              <a:rPr lang="en-IN" altLang="en-US" sz="1700" dirty="0">
                <a:latin typeface="Times New Roman"/>
                <a:cs typeface="Times New Roman"/>
              </a:rPr>
              <a:t>       5.tensorflow</a:t>
            </a:r>
            <a:endParaRPr lang="en-IN" altLang="en-US" sz="1700">
              <a:latin typeface="Times New Roman"/>
              <a:cs typeface="Times New Roman"/>
            </a:endParaRPr>
          </a:p>
          <a:p>
            <a:pPr eaLnBrk="1" hangingPunct="1">
              <a:buNone/>
            </a:pPr>
            <a:r>
              <a:rPr lang="en-IN" altLang="en-US" sz="1700" dirty="0">
                <a:latin typeface="Times New Roman"/>
                <a:cs typeface="Times New Roman"/>
              </a:rPr>
              <a:t>       6.keras</a:t>
            </a:r>
            <a:endParaRPr lang="en-IN" altLang="en-US" sz="1700">
              <a:latin typeface="Times New Roman"/>
              <a:cs typeface="Times New Roman"/>
            </a:endParaRP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a:p>
            <a:pPr eaLnBrk="1" hangingPunct="1">
              <a:buNone/>
            </a:pPr>
            <a:r>
              <a:rPr lang="en-IN" altLang="en-US" sz="1700" dirty="0">
                <a:latin typeface="Times New Roman"/>
                <a:cs typeface="Times New Roman"/>
              </a:rPr>
              <a:t>       Input :</a:t>
            </a:r>
            <a:endParaRPr lang="en-IN" altLang="en-US" sz="1700">
              <a:latin typeface="Times New Roman"/>
              <a:cs typeface="Times New Roman"/>
            </a:endParaRPr>
          </a:p>
          <a:p>
            <a:pPr eaLnBrk="1" hangingPunct="1">
              <a:buNone/>
            </a:pPr>
            <a:r>
              <a:rPr lang="en-IN" altLang="en-US" sz="1700" dirty="0">
                <a:latin typeface="Times New Roman"/>
                <a:cs typeface="Times New Roman"/>
              </a:rPr>
              <a:t>         Historical data of heart disease patients</a:t>
            </a:r>
            <a:endParaRPr lang="en-IN" altLang="en-US" sz="1700">
              <a:latin typeface="Times New Roman"/>
              <a:cs typeface="Times New Roman"/>
            </a:endParaRP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a:p>
            <a:pPr eaLnBrk="1" hangingPunct="1">
              <a:buNone/>
            </a:pPr>
            <a:r>
              <a:rPr lang="en-IN" altLang="en-US" sz="1700" dirty="0">
                <a:latin typeface="Times New Roman"/>
                <a:cs typeface="Times New Roman"/>
              </a:rPr>
              <a:t>        Output :</a:t>
            </a:r>
            <a:endParaRPr lang="en-IN" altLang="en-US" sz="1700">
              <a:latin typeface="Times New Roman"/>
              <a:cs typeface="Times New Roman"/>
            </a:endParaRPr>
          </a:p>
          <a:p>
            <a:pPr eaLnBrk="1" hangingPunct="1">
              <a:buNone/>
            </a:pPr>
            <a:r>
              <a:rPr lang="en-IN" altLang="en-US" sz="1700" dirty="0">
                <a:latin typeface="Times New Roman"/>
                <a:cs typeface="Times New Roman"/>
              </a:rPr>
              <a:t>        Binary </a:t>
            </a:r>
            <a:r>
              <a:rPr lang="en-US" altLang="en-US" sz="1700" dirty="0">
                <a:latin typeface="Times New Roman"/>
                <a:cs typeface="Times New Roman"/>
              </a:rPr>
              <a:t>variable, predicting whether heart disease is present or not</a:t>
            </a:r>
            <a:r>
              <a:rPr lang="en-IN" altLang="en-US" sz="1700" dirty="0">
                <a:latin typeface="Times New Roman"/>
                <a:cs typeface="Times New Roman"/>
              </a:rPr>
              <a:t>    </a:t>
            </a:r>
            <a:endParaRPr lang="en-IN"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7" name="Rectangle 515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59" name="Rectangle 515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1" name="Rectangle 516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3" name="Rectangle 516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5" name="Rectangle 516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7" name="Freeform: Shape 516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69" name="Rectangle 516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Content Placeholder 2">
            <a:extLst>
              <a:ext uri="{FF2B5EF4-FFF2-40B4-BE49-F238E27FC236}">
                <a16:creationId xmlns:a16="http://schemas.microsoft.com/office/drawing/2014/main" id="{014EC5B5-5AC7-D9C7-2D24-4B4FEB4EAE29}"/>
              </a:ext>
            </a:extLst>
          </p:cNvPr>
          <p:cNvSpPr>
            <a:spLocks noGrp="1"/>
          </p:cNvSpPr>
          <p:nvPr>
            <p:ph idx="1"/>
          </p:nvPr>
        </p:nvSpPr>
        <p:spPr>
          <a:xfrm>
            <a:off x="3607694" y="649480"/>
            <a:ext cx="4916510" cy="5546047"/>
          </a:xfrm>
        </p:spPr>
        <p:txBody>
          <a:bodyPr anchor="ctr">
            <a:normAutofit/>
          </a:bodyPr>
          <a:lstStyle/>
          <a:p>
            <a:pPr eaLnBrk="1" hangingPunct="1">
              <a:lnSpc>
                <a:spcPct val="90000"/>
              </a:lnSpc>
              <a:buFont typeface="Arial" panose="020B0604020202020204" pitchFamily="34" charset="0"/>
              <a:buNone/>
            </a:pPr>
            <a:r>
              <a:rPr lang="en-US" altLang="en-US" sz="1700" u="sng" dirty="0">
                <a:latin typeface="Times New Roman"/>
                <a:cs typeface="Times New Roman"/>
              </a:rPr>
              <a:t>3 approaches to train a model</a:t>
            </a:r>
            <a:endParaRPr lang="en-US" altLang="en-US" sz="1700" dirty="0">
              <a:latin typeface="Times New Roman"/>
              <a:cs typeface="Times New Roman"/>
            </a:endParaRPr>
          </a:p>
          <a:p>
            <a:pPr eaLnBrk="1" hangingPunct="1">
              <a:lnSpc>
                <a:spcPct val="90000"/>
              </a:lnSpc>
            </a:pPr>
            <a:r>
              <a:rPr lang="en-US" altLang="en-US" sz="1700" dirty="0">
                <a:latin typeface="Times New Roman"/>
                <a:cs typeface="Times New Roman"/>
              </a:rPr>
              <a:t>Supervised learning</a:t>
            </a:r>
          </a:p>
          <a:p>
            <a:pPr eaLnBrk="1" hangingPunct="1">
              <a:lnSpc>
                <a:spcPct val="90000"/>
              </a:lnSpc>
            </a:pPr>
            <a:r>
              <a:rPr lang="en-US" altLang="en-US" sz="1700" dirty="0">
                <a:latin typeface="Times New Roman"/>
                <a:cs typeface="Times New Roman"/>
              </a:rPr>
              <a:t>Unsupervised learning</a:t>
            </a:r>
          </a:p>
          <a:p>
            <a:pPr eaLnBrk="1" hangingPunct="1">
              <a:lnSpc>
                <a:spcPct val="90000"/>
              </a:lnSpc>
            </a:pPr>
            <a:r>
              <a:rPr lang="en-US" altLang="en-US" sz="1700" dirty="0">
                <a:latin typeface="Times New Roman"/>
                <a:cs typeface="Times New Roman"/>
              </a:rPr>
              <a:t>Reinforcement learning</a:t>
            </a:r>
          </a:p>
          <a:p>
            <a:pPr eaLnBrk="1" hangingPunct="1">
              <a:lnSpc>
                <a:spcPct val="90000"/>
              </a:lnSpc>
              <a:buFont typeface="Arial" panose="020B0604020202020204" pitchFamily="34" charset="0"/>
              <a:buNone/>
            </a:pPr>
            <a:r>
              <a:rPr lang="en-US" altLang="en-US" sz="1700" b="1" u="sng" dirty="0"/>
              <a:t>Supervised learning:</a:t>
            </a:r>
            <a:endParaRPr lang="en-US" altLang="en-US" sz="1700" dirty="0"/>
          </a:p>
          <a:p>
            <a:pPr eaLnBrk="1" hangingPunct="1">
              <a:lnSpc>
                <a:spcPct val="90000"/>
              </a:lnSpc>
            </a:pPr>
            <a:r>
              <a:rPr lang="en-US" altLang="en-US" sz="1700" dirty="0"/>
              <a:t>This algorithm consist of a target / outcome variable (or dependent variable) which is to be predicted from a given set of predictors (independent variables). </a:t>
            </a:r>
            <a:endParaRPr lang="en-US" altLang="en-US" sz="1700">
              <a:latin typeface="Times New Roman" panose="02020603050405020304" pitchFamily="18" charset="0"/>
              <a:cs typeface="Times New Roman" panose="02020603050405020304" pitchFamily="18" charset="0"/>
            </a:endParaRPr>
          </a:p>
          <a:p>
            <a:pPr eaLnBrk="1" hangingPunct="1">
              <a:lnSpc>
                <a:spcPct val="90000"/>
              </a:lnSpc>
            </a:pPr>
            <a:r>
              <a:rPr lang="en-US" altLang="en-US" sz="1700" b="1" u="sng" dirty="0">
                <a:latin typeface="Times New Roman"/>
                <a:cs typeface="Times New Roman"/>
              </a:rPr>
              <a:t>Unsupervised learning:</a:t>
            </a:r>
            <a:endParaRPr lang="en-US" altLang="en-US" sz="1700" dirty="0">
              <a:latin typeface="Times New Roman"/>
              <a:cs typeface="Times New Roman"/>
            </a:endParaRPr>
          </a:p>
          <a:p>
            <a:pPr eaLnBrk="1" hangingPunct="1">
              <a:lnSpc>
                <a:spcPct val="90000"/>
              </a:lnSpc>
            </a:pPr>
            <a:r>
              <a:rPr lang="en-US" altLang="en-US" sz="1700" dirty="0">
                <a:latin typeface="Times New Roman"/>
                <a:cs typeface="Times New Roman"/>
              </a:rPr>
              <a:t>In this algorithm, we do not have any target or outcome variable to predict / estimate. </a:t>
            </a:r>
            <a:endParaRPr lang="en-US" altLang="en-US" sz="1700" dirty="0">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None/>
            </a:pPr>
            <a:r>
              <a:rPr lang="en-US" altLang="en-US" sz="1700" b="1" u="sng" dirty="0">
                <a:latin typeface="Times New Roman"/>
                <a:cs typeface="Times New Roman"/>
              </a:rPr>
              <a:t>Reinforcement algorithms:</a:t>
            </a:r>
          </a:p>
          <a:p>
            <a:pPr eaLnBrk="1" hangingPunct="1">
              <a:lnSpc>
                <a:spcPct val="90000"/>
              </a:lnSpc>
            </a:pPr>
            <a:r>
              <a:rPr lang="en-US" altLang="en-US" sz="1700" dirty="0">
                <a:latin typeface="Times New Roman"/>
                <a:cs typeface="Times New Roman"/>
              </a:rPr>
              <a:t>It is nothing but it is AI</a:t>
            </a:r>
          </a:p>
          <a:p>
            <a:pPr eaLnBrk="1" hangingPunct="1">
              <a:lnSpc>
                <a:spcPct val="90000"/>
              </a:lnSpc>
            </a:pPr>
            <a:r>
              <a:rPr lang="en-US" altLang="en-US" sz="1700" dirty="0">
                <a:latin typeface="Times New Roman"/>
                <a:cs typeface="Times New Roman"/>
              </a:rPr>
              <a:t>Using this algorithm, the machine is trained to make specific decisions. It works this way: the machine is exposed to an environment where it trains itself continually using trial and error. This machine learns from past experience and tries to capture the best possible knowledge to make accurate business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6469297-1472-38EE-C4D6-303D39F1548D}"/>
              </a:ext>
            </a:extLst>
          </p:cNvPr>
          <p:cNvSpPr/>
          <p:nvPr/>
        </p:nvSpPr>
        <p:spPr>
          <a:xfrm>
            <a:off x="5645253" y="188913"/>
            <a:ext cx="792163" cy="404812"/>
          </a:xfrm>
          <a:prstGeom prst="ellipse">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7D70AADB-9323-70F3-F9DC-0FFD374AD786}"/>
              </a:ext>
            </a:extLst>
          </p:cNvPr>
          <p:cNvSpPr/>
          <p:nvPr/>
        </p:nvSpPr>
        <p:spPr>
          <a:xfrm>
            <a:off x="4062516" y="908050"/>
            <a:ext cx="3600450" cy="360363"/>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A0CBE2AF-D318-9E65-BB31-6599CEBB9F77}"/>
              </a:ext>
            </a:extLst>
          </p:cNvPr>
          <p:cNvSpPr/>
          <p:nvPr/>
        </p:nvSpPr>
        <p:spPr>
          <a:xfrm>
            <a:off x="4205391" y="1628775"/>
            <a:ext cx="3600450" cy="360363"/>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9" name="TextBox 6">
            <a:extLst>
              <a:ext uri="{FF2B5EF4-FFF2-40B4-BE49-F238E27FC236}">
                <a16:creationId xmlns:a16="http://schemas.microsoft.com/office/drawing/2014/main" id="{CF1721DE-0BF6-B983-BA2E-D611116511DC}"/>
              </a:ext>
            </a:extLst>
          </p:cNvPr>
          <p:cNvSpPr txBox="1">
            <a:spLocks noChangeArrowheads="1"/>
          </p:cNvSpPr>
          <p:nvPr/>
        </p:nvSpPr>
        <p:spPr bwMode="auto">
          <a:xfrm>
            <a:off x="4637191" y="981075"/>
            <a:ext cx="3744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Machine learning for Heart disease prediction</a:t>
            </a:r>
            <a:endParaRPr lang="en-US" altLang="en-US" sz="1000" dirty="0">
              <a:latin typeface="Times New Roman" panose="02020603050405020304" pitchFamily="18" charset="0"/>
              <a:cs typeface="Times New Roman" panose="02020603050405020304" pitchFamily="18" charset="0"/>
            </a:endParaRPr>
          </a:p>
        </p:txBody>
      </p:sp>
      <p:sp>
        <p:nvSpPr>
          <p:cNvPr id="6150" name="TextBox 7">
            <a:extLst>
              <a:ext uri="{FF2B5EF4-FFF2-40B4-BE49-F238E27FC236}">
                <a16:creationId xmlns:a16="http://schemas.microsoft.com/office/drawing/2014/main" id="{CA4CE7B2-4B97-B7EE-1076-E13349DDE696}"/>
              </a:ext>
            </a:extLst>
          </p:cNvPr>
          <p:cNvSpPr txBox="1">
            <a:spLocks noChangeArrowheads="1"/>
          </p:cNvSpPr>
          <p:nvPr/>
        </p:nvSpPr>
        <p:spPr bwMode="auto">
          <a:xfrm>
            <a:off x="4205391" y="1628775"/>
            <a:ext cx="38163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Input data (age , sex , cp , </a:t>
            </a:r>
            <a:r>
              <a:rPr lang="en-IN" altLang="en-US" sz="1000" dirty="0" err="1">
                <a:latin typeface="Times New Roman" panose="02020603050405020304" pitchFamily="18" charset="0"/>
                <a:cs typeface="Times New Roman" panose="02020603050405020304" pitchFamily="18" charset="0"/>
              </a:rPr>
              <a:t>trestbps</a:t>
            </a:r>
            <a:r>
              <a:rPr lang="en-IN" altLang="en-US" sz="1000" dirty="0">
                <a:latin typeface="Times New Roman" panose="02020603050405020304" pitchFamily="18" charset="0"/>
                <a:cs typeface="Times New Roman" panose="02020603050405020304" pitchFamily="18" charset="0"/>
              </a:rPr>
              <a:t>, </a:t>
            </a:r>
            <a:r>
              <a:rPr lang="en-IN" altLang="en-US" sz="1000" dirty="0" err="1">
                <a:latin typeface="Times New Roman" panose="02020603050405020304" pitchFamily="18" charset="0"/>
                <a:cs typeface="Times New Roman" panose="02020603050405020304" pitchFamily="18" charset="0"/>
              </a:rPr>
              <a:t>chol</a:t>
            </a:r>
            <a:r>
              <a:rPr lang="en-IN" altLang="en-US" sz="1000" dirty="0">
                <a:latin typeface="Times New Roman" panose="02020603050405020304" pitchFamily="18" charset="0"/>
                <a:cs typeface="Times New Roman" panose="02020603050405020304" pitchFamily="18" charset="0"/>
              </a:rPr>
              <a:t>, </a:t>
            </a:r>
            <a:r>
              <a:rPr lang="en-IN" altLang="en-US" sz="1000" dirty="0" err="1">
                <a:latin typeface="Times New Roman" panose="02020603050405020304" pitchFamily="18" charset="0"/>
                <a:cs typeface="Times New Roman" panose="02020603050405020304" pitchFamily="18" charset="0"/>
              </a:rPr>
              <a:t>fbs</a:t>
            </a:r>
            <a:r>
              <a:rPr lang="en-IN" altLang="en-US" sz="1000" dirty="0">
                <a:latin typeface="Times New Roman" panose="02020603050405020304" pitchFamily="18" charset="0"/>
                <a:cs typeface="Times New Roman" panose="02020603050405020304" pitchFamily="18" charset="0"/>
              </a:rPr>
              <a:t>, </a:t>
            </a:r>
            <a:r>
              <a:rPr lang="en-IN" altLang="en-US" sz="1000" dirty="0" err="1">
                <a:latin typeface="Times New Roman" panose="02020603050405020304" pitchFamily="18" charset="0"/>
                <a:cs typeface="Times New Roman" panose="02020603050405020304" pitchFamily="18" charset="0"/>
              </a:rPr>
              <a:t>thalach</a:t>
            </a:r>
            <a:r>
              <a:rPr lang="en-IN" altLang="en-US" sz="1000" dirty="0">
                <a:latin typeface="Times New Roman" panose="02020603050405020304" pitchFamily="18" charset="0"/>
                <a:cs typeface="Times New Roman" panose="02020603050405020304" pitchFamily="18" charset="0"/>
              </a:rPr>
              <a:t> , </a:t>
            </a:r>
            <a:r>
              <a:rPr lang="en-IN" altLang="en-US" sz="1000" dirty="0" err="1">
                <a:latin typeface="Times New Roman" panose="02020603050405020304" pitchFamily="18" charset="0"/>
                <a:cs typeface="Times New Roman" panose="02020603050405020304" pitchFamily="18" charset="0"/>
              </a:rPr>
              <a:t>exchangh</a:t>
            </a:r>
            <a:r>
              <a:rPr lang="en-IN" altLang="en-US" sz="1000" dirty="0">
                <a:latin typeface="Times New Roman" panose="02020603050405020304" pitchFamily="18" charset="0"/>
                <a:cs typeface="Times New Roman" panose="02020603050405020304" pitchFamily="18" charset="0"/>
              </a:rPr>
              <a:t> etc.)</a:t>
            </a:r>
            <a:endParaRPr lang="en-US" altLang="en-US" sz="1000" dirty="0">
              <a:latin typeface="Times New Roman" panose="02020603050405020304" pitchFamily="18" charset="0"/>
              <a:cs typeface="Times New Roman" panose="02020603050405020304" pitchFamily="18" charset="0"/>
            </a:endParaRPr>
          </a:p>
        </p:txBody>
      </p:sp>
      <p:sp>
        <p:nvSpPr>
          <p:cNvPr id="9" name="Diamond 8">
            <a:extLst>
              <a:ext uri="{FF2B5EF4-FFF2-40B4-BE49-F238E27FC236}">
                <a16:creationId xmlns:a16="http://schemas.microsoft.com/office/drawing/2014/main" id="{35FCBFFE-11DF-E8A3-7021-8ADE710AF545}"/>
              </a:ext>
            </a:extLst>
          </p:cNvPr>
          <p:cNvSpPr/>
          <p:nvPr/>
        </p:nvSpPr>
        <p:spPr>
          <a:xfrm>
            <a:off x="5286478" y="2349500"/>
            <a:ext cx="1368425" cy="574675"/>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a:extLst>
              <a:ext uri="{FF2B5EF4-FFF2-40B4-BE49-F238E27FC236}">
                <a16:creationId xmlns:a16="http://schemas.microsoft.com/office/drawing/2014/main" id="{7D82AD83-8B2B-AAF3-8BFC-710567053B6D}"/>
              </a:ext>
            </a:extLst>
          </p:cNvPr>
          <p:cNvSpPr/>
          <p:nvPr/>
        </p:nvSpPr>
        <p:spPr>
          <a:xfrm>
            <a:off x="4205391" y="3141663"/>
            <a:ext cx="1512887" cy="215900"/>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a:extLst>
              <a:ext uri="{FF2B5EF4-FFF2-40B4-BE49-F238E27FC236}">
                <a16:creationId xmlns:a16="http://schemas.microsoft.com/office/drawing/2014/main" id="{EF8A0535-7629-951A-8F6D-E6761F34D6AE}"/>
              </a:ext>
            </a:extLst>
          </p:cNvPr>
          <p:cNvSpPr/>
          <p:nvPr/>
        </p:nvSpPr>
        <p:spPr>
          <a:xfrm>
            <a:off x="6294541" y="3068638"/>
            <a:ext cx="1511300" cy="215900"/>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4" name="TextBox 11">
            <a:extLst>
              <a:ext uri="{FF2B5EF4-FFF2-40B4-BE49-F238E27FC236}">
                <a16:creationId xmlns:a16="http://schemas.microsoft.com/office/drawing/2014/main" id="{0D492D56-EA4F-14F8-6A46-D0C1C8456A75}"/>
              </a:ext>
            </a:extLst>
          </p:cNvPr>
          <p:cNvSpPr txBox="1">
            <a:spLocks noChangeArrowheads="1"/>
          </p:cNvSpPr>
          <p:nvPr/>
        </p:nvSpPr>
        <p:spPr bwMode="auto">
          <a:xfrm>
            <a:off x="5502378" y="2492375"/>
            <a:ext cx="21605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Is labelled data</a:t>
            </a:r>
            <a:endParaRPr lang="en-US" altLang="en-US" sz="1000" dirty="0">
              <a:latin typeface="Times New Roman" panose="02020603050405020304" pitchFamily="18" charset="0"/>
              <a:cs typeface="Times New Roman" panose="02020603050405020304" pitchFamily="18" charset="0"/>
            </a:endParaRPr>
          </a:p>
        </p:txBody>
      </p:sp>
      <p:sp>
        <p:nvSpPr>
          <p:cNvPr id="6155" name="TextBox 12">
            <a:extLst>
              <a:ext uri="{FF2B5EF4-FFF2-40B4-BE49-F238E27FC236}">
                <a16:creationId xmlns:a16="http://schemas.microsoft.com/office/drawing/2014/main" id="{1DD32B42-F5D8-0913-B320-63D9610FAC59}"/>
              </a:ext>
            </a:extLst>
          </p:cNvPr>
          <p:cNvSpPr txBox="1">
            <a:spLocks noChangeArrowheads="1"/>
          </p:cNvSpPr>
          <p:nvPr/>
        </p:nvSpPr>
        <p:spPr bwMode="auto">
          <a:xfrm>
            <a:off x="4349853" y="3141663"/>
            <a:ext cx="16557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Supervised Learning</a:t>
            </a:r>
            <a:endParaRPr lang="en-US" altLang="en-US" sz="1000" dirty="0">
              <a:latin typeface="Times New Roman" panose="02020603050405020304" pitchFamily="18" charset="0"/>
              <a:cs typeface="Times New Roman" panose="02020603050405020304" pitchFamily="18" charset="0"/>
            </a:endParaRPr>
          </a:p>
        </p:txBody>
      </p:sp>
      <p:sp>
        <p:nvSpPr>
          <p:cNvPr id="6156" name="TextBox 13">
            <a:extLst>
              <a:ext uri="{FF2B5EF4-FFF2-40B4-BE49-F238E27FC236}">
                <a16:creationId xmlns:a16="http://schemas.microsoft.com/office/drawing/2014/main" id="{CA75A92A-6B2A-C637-53C5-B46F363D0743}"/>
              </a:ext>
            </a:extLst>
          </p:cNvPr>
          <p:cNvSpPr txBox="1">
            <a:spLocks noChangeArrowheads="1"/>
          </p:cNvSpPr>
          <p:nvPr/>
        </p:nvSpPr>
        <p:spPr bwMode="auto">
          <a:xfrm>
            <a:off x="6294541" y="3068638"/>
            <a:ext cx="2159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Unsupervised Learning</a:t>
            </a:r>
            <a:endParaRPr lang="en-US" altLang="en-US" sz="1000" dirty="0">
              <a:latin typeface="Times New Roman" panose="02020603050405020304" pitchFamily="18" charset="0"/>
              <a:cs typeface="Times New Roman" panose="02020603050405020304" pitchFamily="18" charset="0"/>
            </a:endParaRPr>
          </a:p>
        </p:txBody>
      </p:sp>
      <p:sp>
        <p:nvSpPr>
          <p:cNvPr id="6157" name="TextBox 14">
            <a:extLst>
              <a:ext uri="{FF2B5EF4-FFF2-40B4-BE49-F238E27FC236}">
                <a16:creationId xmlns:a16="http://schemas.microsoft.com/office/drawing/2014/main" id="{8A7D1EB9-A8C7-7CD1-479D-A277F728EA18}"/>
              </a:ext>
            </a:extLst>
          </p:cNvPr>
          <p:cNvSpPr txBox="1">
            <a:spLocks noChangeArrowheads="1"/>
          </p:cNvSpPr>
          <p:nvPr/>
        </p:nvSpPr>
        <p:spPr bwMode="auto">
          <a:xfrm>
            <a:off x="4565753" y="3933825"/>
            <a:ext cx="107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Is labelled data is continuous</a:t>
            </a:r>
            <a:endParaRPr lang="en-US" altLang="en-US" sz="1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BC32B676-278C-E8B4-30D9-28D64B1FDFCA}"/>
              </a:ext>
            </a:extLst>
          </p:cNvPr>
          <p:cNvSpPr/>
          <p:nvPr/>
        </p:nvSpPr>
        <p:spPr>
          <a:xfrm>
            <a:off x="3413228" y="4437063"/>
            <a:ext cx="936625" cy="215900"/>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C397AEAA-986E-B1AE-F4A1-292F023AD852}"/>
              </a:ext>
            </a:extLst>
          </p:cNvPr>
          <p:cNvSpPr/>
          <p:nvPr/>
        </p:nvSpPr>
        <p:spPr>
          <a:xfrm>
            <a:off x="4926116" y="4508500"/>
            <a:ext cx="863600" cy="215900"/>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0" name="TextBox 17">
            <a:extLst>
              <a:ext uri="{FF2B5EF4-FFF2-40B4-BE49-F238E27FC236}">
                <a16:creationId xmlns:a16="http://schemas.microsoft.com/office/drawing/2014/main" id="{6F21E8AC-F27E-FFA4-302B-9B46BEF835EF}"/>
              </a:ext>
            </a:extLst>
          </p:cNvPr>
          <p:cNvSpPr txBox="1">
            <a:spLocks noChangeArrowheads="1"/>
          </p:cNvSpPr>
          <p:nvPr/>
        </p:nvSpPr>
        <p:spPr bwMode="auto">
          <a:xfrm>
            <a:off x="3413228" y="4437063"/>
            <a:ext cx="12969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classification</a:t>
            </a:r>
            <a:endParaRPr lang="en-US" altLang="en-US" sz="1000" dirty="0">
              <a:latin typeface="Times New Roman" panose="02020603050405020304" pitchFamily="18" charset="0"/>
              <a:cs typeface="Times New Roman" panose="02020603050405020304" pitchFamily="18" charset="0"/>
            </a:endParaRPr>
          </a:p>
        </p:txBody>
      </p:sp>
      <p:sp>
        <p:nvSpPr>
          <p:cNvPr id="6161" name="TextBox 18">
            <a:extLst>
              <a:ext uri="{FF2B5EF4-FFF2-40B4-BE49-F238E27FC236}">
                <a16:creationId xmlns:a16="http://schemas.microsoft.com/office/drawing/2014/main" id="{EB32CC47-710E-613A-351A-97C7DD8F1251}"/>
              </a:ext>
            </a:extLst>
          </p:cNvPr>
          <p:cNvSpPr txBox="1">
            <a:spLocks noChangeArrowheads="1"/>
          </p:cNvSpPr>
          <p:nvPr/>
        </p:nvSpPr>
        <p:spPr bwMode="auto">
          <a:xfrm>
            <a:off x="4997553" y="4508500"/>
            <a:ext cx="12969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Regression</a:t>
            </a:r>
            <a:endParaRPr lang="en-US" altLang="en-US" sz="10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81F07B5E-B647-F2B7-B6FD-1504E6750674}"/>
              </a:ext>
            </a:extLst>
          </p:cNvPr>
          <p:cNvSpPr/>
          <p:nvPr/>
        </p:nvSpPr>
        <p:spPr>
          <a:xfrm>
            <a:off x="4854678" y="5013325"/>
            <a:ext cx="1079500" cy="719138"/>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3" name="TextBox 20">
            <a:extLst>
              <a:ext uri="{FF2B5EF4-FFF2-40B4-BE49-F238E27FC236}">
                <a16:creationId xmlns:a16="http://schemas.microsoft.com/office/drawing/2014/main" id="{D2CF1E78-6BBB-293A-C22B-02D2CAA46485}"/>
              </a:ext>
            </a:extLst>
          </p:cNvPr>
          <p:cNvSpPr txBox="1">
            <a:spLocks noChangeArrowheads="1"/>
          </p:cNvSpPr>
          <p:nvPr/>
        </p:nvSpPr>
        <p:spPr bwMode="auto">
          <a:xfrm>
            <a:off x="4854678" y="5013325"/>
            <a:ext cx="1150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Linear regression , Random forest </a:t>
            </a:r>
            <a:r>
              <a:rPr lang="en-IN" altLang="en-US" sz="1000" dirty="0" err="1">
                <a:latin typeface="Times New Roman" panose="02020603050405020304" pitchFamily="18" charset="0"/>
                <a:cs typeface="Times New Roman" panose="02020603050405020304" pitchFamily="18" charset="0"/>
              </a:rPr>
              <a:t>regrssor</a:t>
            </a:r>
            <a:r>
              <a:rPr lang="en-IN" altLang="en-US" sz="1000" dirty="0">
                <a:latin typeface="Times New Roman" panose="02020603050405020304" pitchFamily="18" charset="0"/>
                <a:cs typeface="Times New Roman" panose="02020603050405020304" pitchFamily="18" charset="0"/>
              </a:rPr>
              <a:t> and many other</a:t>
            </a:r>
            <a:endParaRPr lang="en-US" altLang="en-US" sz="1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96B2ED5-DD8E-C1D9-602C-70B9B5A62905}"/>
              </a:ext>
            </a:extLst>
          </p:cNvPr>
          <p:cNvSpPr/>
          <p:nvPr/>
        </p:nvSpPr>
        <p:spPr>
          <a:xfrm>
            <a:off x="6581878" y="4221163"/>
            <a:ext cx="792163" cy="215900"/>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a:extLst>
              <a:ext uri="{FF2B5EF4-FFF2-40B4-BE49-F238E27FC236}">
                <a16:creationId xmlns:a16="http://schemas.microsoft.com/office/drawing/2014/main" id="{FEB3E9F6-1C82-5AC8-BF7D-DE2FE6AB0A49}"/>
              </a:ext>
            </a:extLst>
          </p:cNvPr>
          <p:cNvSpPr/>
          <p:nvPr/>
        </p:nvSpPr>
        <p:spPr>
          <a:xfrm>
            <a:off x="6581878" y="4941888"/>
            <a:ext cx="792163" cy="215900"/>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6" name="TextBox 23">
            <a:extLst>
              <a:ext uri="{FF2B5EF4-FFF2-40B4-BE49-F238E27FC236}">
                <a16:creationId xmlns:a16="http://schemas.microsoft.com/office/drawing/2014/main" id="{BADA78A9-1BAE-EE98-CE5B-0D7124C92AAC}"/>
              </a:ext>
            </a:extLst>
          </p:cNvPr>
          <p:cNvSpPr txBox="1">
            <a:spLocks noChangeArrowheads="1"/>
          </p:cNvSpPr>
          <p:nvPr/>
        </p:nvSpPr>
        <p:spPr bwMode="auto">
          <a:xfrm>
            <a:off x="6581878" y="4221163"/>
            <a:ext cx="720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err="1">
                <a:latin typeface="Times New Roman" panose="02020603050405020304" pitchFamily="18" charset="0"/>
                <a:cs typeface="Times New Roman" panose="02020603050405020304" pitchFamily="18" charset="0"/>
              </a:rPr>
              <a:t>KMeans</a:t>
            </a:r>
            <a:endParaRPr lang="en-US" altLang="en-US" sz="1000" dirty="0" err="1">
              <a:latin typeface="Times New Roman" panose="02020603050405020304" pitchFamily="18" charset="0"/>
              <a:cs typeface="Times New Roman" panose="02020603050405020304" pitchFamily="18" charset="0"/>
            </a:endParaRPr>
          </a:p>
        </p:txBody>
      </p:sp>
      <p:sp>
        <p:nvSpPr>
          <p:cNvPr id="6167" name="TextBox 24">
            <a:extLst>
              <a:ext uri="{FF2B5EF4-FFF2-40B4-BE49-F238E27FC236}">
                <a16:creationId xmlns:a16="http://schemas.microsoft.com/office/drawing/2014/main" id="{258EB054-BAF0-019A-B3D6-3ACA44721DFA}"/>
              </a:ext>
            </a:extLst>
          </p:cNvPr>
          <p:cNvSpPr txBox="1">
            <a:spLocks noChangeArrowheads="1"/>
          </p:cNvSpPr>
          <p:nvPr/>
        </p:nvSpPr>
        <p:spPr bwMode="auto">
          <a:xfrm>
            <a:off x="6654903" y="4941888"/>
            <a:ext cx="719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err="1">
                <a:latin typeface="Times New Roman" panose="02020603050405020304" pitchFamily="18" charset="0"/>
                <a:cs typeface="Times New Roman" panose="02020603050405020304" pitchFamily="18" charset="0"/>
              </a:rPr>
              <a:t>DBScan</a:t>
            </a:r>
            <a:endParaRPr lang="en-US" altLang="en-US" sz="1000" dirty="0" err="1">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4BE48BF7-73DE-E907-2EB2-2DB9B0974792}"/>
              </a:ext>
            </a:extLst>
          </p:cNvPr>
          <p:cNvSpPr/>
          <p:nvPr/>
        </p:nvSpPr>
        <p:spPr>
          <a:xfrm>
            <a:off x="4205391" y="6165850"/>
            <a:ext cx="2665412" cy="215900"/>
          </a:xfrm>
          <a:prstGeom prst="rect">
            <a:avLst/>
          </a:prstGeom>
          <a:noFill/>
          <a:ln w="3175">
            <a:solidFill>
              <a:srgbClr val="1422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9" name="TextBox 26">
            <a:extLst>
              <a:ext uri="{FF2B5EF4-FFF2-40B4-BE49-F238E27FC236}">
                <a16:creationId xmlns:a16="http://schemas.microsoft.com/office/drawing/2014/main" id="{3793DD4F-6421-F941-CF6D-E6685B3AD0F5}"/>
              </a:ext>
            </a:extLst>
          </p:cNvPr>
          <p:cNvSpPr txBox="1">
            <a:spLocks noChangeArrowheads="1"/>
          </p:cNvSpPr>
          <p:nvPr/>
        </p:nvSpPr>
        <p:spPr bwMode="auto">
          <a:xfrm>
            <a:off x="5862741" y="260350"/>
            <a:ext cx="9350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start</a:t>
            </a:r>
            <a:endParaRPr lang="en-US" altLang="en-US" sz="1000" dirty="0">
              <a:latin typeface="Times New Roman" panose="02020603050405020304" pitchFamily="18" charset="0"/>
              <a:cs typeface="Times New Roman" panose="02020603050405020304" pitchFamily="18" charset="0"/>
            </a:endParaRPr>
          </a:p>
        </p:txBody>
      </p:sp>
      <p:sp>
        <p:nvSpPr>
          <p:cNvPr id="6170" name="TextBox 27">
            <a:extLst>
              <a:ext uri="{FF2B5EF4-FFF2-40B4-BE49-F238E27FC236}">
                <a16:creationId xmlns:a16="http://schemas.microsoft.com/office/drawing/2014/main" id="{BA8E261A-F09E-3688-3CD9-08F2411BAB38}"/>
              </a:ext>
            </a:extLst>
          </p:cNvPr>
          <p:cNvSpPr txBox="1">
            <a:spLocks noChangeArrowheads="1"/>
          </p:cNvSpPr>
          <p:nvPr/>
        </p:nvSpPr>
        <p:spPr bwMode="auto">
          <a:xfrm>
            <a:off x="4637191" y="6165850"/>
            <a:ext cx="21605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Final model selection</a:t>
            </a:r>
            <a:endParaRPr lang="en-US" altLang="en-US" sz="1000" dirty="0">
              <a:latin typeface="Times New Roman" panose="02020603050405020304" pitchFamily="18" charset="0"/>
              <a:cs typeface="Times New Roman" panose="02020603050405020304" pitchFamily="18" charset="0"/>
            </a:endParaRPr>
          </a:p>
        </p:txBody>
      </p:sp>
      <p:sp>
        <p:nvSpPr>
          <p:cNvPr id="6171" name="TextBox 28">
            <a:extLst>
              <a:ext uri="{FF2B5EF4-FFF2-40B4-BE49-F238E27FC236}">
                <a16:creationId xmlns:a16="http://schemas.microsoft.com/office/drawing/2014/main" id="{ABEDB831-07B0-8077-4AA5-C20D538D30BA}"/>
              </a:ext>
            </a:extLst>
          </p:cNvPr>
          <p:cNvSpPr txBox="1">
            <a:spLocks noChangeArrowheads="1"/>
          </p:cNvSpPr>
          <p:nvPr/>
        </p:nvSpPr>
        <p:spPr bwMode="auto">
          <a:xfrm>
            <a:off x="5286478" y="6611938"/>
            <a:ext cx="7921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stop</a:t>
            </a:r>
            <a:endParaRPr lang="en-US" altLang="en-US" sz="1000" dirty="0">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7DD483BE-2966-370C-63B2-94655D5D0E29}"/>
              </a:ext>
            </a:extLst>
          </p:cNvPr>
          <p:cNvCxnSpPr/>
          <p:nvPr/>
        </p:nvCxnSpPr>
        <p:spPr>
          <a:xfrm>
            <a:off x="6005616" y="620713"/>
            <a:ext cx="0" cy="287337"/>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720C78-945E-A991-C5B7-232BF0BFBBFE}"/>
              </a:ext>
            </a:extLst>
          </p:cNvPr>
          <p:cNvCxnSpPr/>
          <p:nvPr/>
        </p:nvCxnSpPr>
        <p:spPr>
          <a:xfrm>
            <a:off x="6005616" y="1268413"/>
            <a:ext cx="0" cy="360362"/>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28DBFDB-ECC3-30E9-223A-FAC412B032BF}"/>
              </a:ext>
            </a:extLst>
          </p:cNvPr>
          <p:cNvCxnSpPr/>
          <p:nvPr/>
        </p:nvCxnSpPr>
        <p:spPr>
          <a:xfrm>
            <a:off x="6005616" y="1989138"/>
            <a:ext cx="0" cy="360362"/>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33EF662-712D-8D09-B41C-59EB2125A740}"/>
              </a:ext>
            </a:extLst>
          </p:cNvPr>
          <p:cNvCxnSpPr/>
          <p:nvPr/>
        </p:nvCxnSpPr>
        <p:spPr>
          <a:xfrm>
            <a:off x="7086703" y="3284538"/>
            <a:ext cx="0" cy="936625"/>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895699-65EB-26FD-6731-77A1223EF8B5}"/>
              </a:ext>
            </a:extLst>
          </p:cNvPr>
          <p:cNvCxnSpPr/>
          <p:nvPr/>
        </p:nvCxnSpPr>
        <p:spPr>
          <a:xfrm>
            <a:off x="5645253" y="4724400"/>
            <a:ext cx="0" cy="288925"/>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38EA04-53A5-6117-D74C-500173C2A20C}"/>
              </a:ext>
            </a:extLst>
          </p:cNvPr>
          <p:cNvCxnSpPr/>
          <p:nvPr/>
        </p:nvCxnSpPr>
        <p:spPr>
          <a:xfrm>
            <a:off x="3989491" y="4652963"/>
            <a:ext cx="0" cy="1296987"/>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7D4AF6-F7AE-EDD2-A9F0-416ED18E28C2}"/>
              </a:ext>
            </a:extLst>
          </p:cNvPr>
          <p:cNvCxnSpPr/>
          <p:nvPr/>
        </p:nvCxnSpPr>
        <p:spPr>
          <a:xfrm>
            <a:off x="3989491" y="5949950"/>
            <a:ext cx="3024187" cy="0"/>
          </a:xfrm>
          <a:prstGeom prst="line">
            <a:avLst/>
          </a:prstGeom>
          <a:ln w="3175">
            <a:solidFill>
              <a:srgbClr val="142232"/>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89F9EC1-F5A5-6F3E-7005-0C5ECDA3673B}"/>
              </a:ext>
            </a:extLst>
          </p:cNvPr>
          <p:cNvCxnSpPr/>
          <p:nvPr/>
        </p:nvCxnSpPr>
        <p:spPr>
          <a:xfrm>
            <a:off x="7013678" y="4508500"/>
            <a:ext cx="0" cy="373063"/>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534514D-DB73-E4DE-2F1E-CDE405C4A4BF}"/>
              </a:ext>
            </a:extLst>
          </p:cNvPr>
          <p:cNvCxnSpPr/>
          <p:nvPr/>
        </p:nvCxnSpPr>
        <p:spPr>
          <a:xfrm>
            <a:off x="5429353" y="5732463"/>
            <a:ext cx="0" cy="217487"/>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FA99A2-C90F-F3B2-DB6F-D6A8CB901F17}"/>
              </a:ext>
            </a:extLst>
          </p:cNvPr>
          <p:cNvCxnSpPr>
            <a:cxnSpLocks/>
          </p:cNvCxnSpPr>
          <p:nvPr/>
        </p:nvCxnSpPr>
        <p:spPr>
          <a:xfrm>
            <a:off x="6654903" y="2636838"/>
            <a:ext cx="431800" cy="0"/>
          </a:xfrm>
          <a:prstGeom prst="line">
            <a:avLst/>
          </a:prstGeom>
          <a:ln w="3175">
            <a:solidFill>
              <a:srgbClr val="142232"/>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3851D20-E4E2-B311-F753-951B5AEE8AB4}"/>
              </a:ext>
            </a:extLst>
          </p:cNvPr>
          <p:cNvCxnSpPr/>
          <p:nvPr/>
        </p:nvCxnSpPr>
        <p:spPr>
          <a:xfrm>
            <a:off x="4926116" y="2636838"/>
            <a:ext cx="0" cy="504825"/>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DC71C22-1CD2-EA25-C5FE-FF9E359924B2}"/>
              </a:ext>
            </a:extLst>
          </p:cNvPr>
          <p:cNvCxnSpPr/>
          <p:nvPr/>
        </p:nvCxnSpPr>
        <p:spPr>
          <a:xfrm>
            <a:off x="7086703" y="2636838"/>
            <a:ext cx="0" cy="431800"/>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31A99D9-B7B5-F7DC-2EAE-F2EB42B18293}"/>
              </a:ext>
            </a:extLst>
          </p:cNvPr>
          <p:cNvCxnSpPr/>
          <p:nvPr/>
        </p:nvCxnSpPr>
        <p:spPr>
          <a:xfrm>
            <a:off x="4926116" y="3357563"/>
            <a:ext cx="31750" cy="460375"/>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6443A5-CD5F-1CA9-880A-F5AC2CD3F49C}"/>
              </a:ext>
            </a:extLst>
          </p:cNvPr>
          <p:cNvCxnSpPr/>
          <p:nvPr/>
        </p:nvCxnSpPr>
        <p:spPr>
          <a:xfrm>
            <a:off x="3989491" y="4076700"/>
            <a:ext cx="288925" cy="0"/>
          </a:xfrm>
          <a:prstGeom prst="line">
            <a:avLst/>
          </a:prstGeom>
          <a:ln w="3175">
            <a:solidFill>
              <a:srgbClr val="142232"/>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45B72E7-6646-8F1C-D623-587B54D58273}"/>
              </a:ext>
            </a:extLst>
          </p:cNvPr>
          <p:cNvCxnSpPr/>
          <p:nvPr/>
        </p:nvCxnSpPr>
        <p:spPr>
          <a:xfrm>
            <a:off x="3989491" y="4076700"/>
            <a:ext cx="0" cy="360363"/>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3E11705-7FAB-3DBE-CCAF-CEF51C202151}"/>
              </a:ext>
            </a:extLst>
          </p:cNvPr>
          <p:cNvCxnSpPr/>
          <p:nvPr/>
        </p:nvCxnSpPr>
        <p:spPr>
          <a:xfrm>
            <a:off x="5645253" y="4076700"/>
            <a:ext cx="0" cy="447675"/>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sp>
        <p:nvSpPr>
          <p:cNvPr id="6188" name="TextBox 45">
            <a:extLst>
              <a:ext uri="{FF2B5EF4-FFF2-40B4-BE49-F238E27FC236}">
                <a16:creationId xmlns:a16="http://schemas.microsoft.com/office/drawing/2014/main" id="{AB58FD0B-0EF5-35E8-1547-3225CA882D1F}"/>
              </a:ext>
            </a:extLst>
          </p:cNvPr>
          <p:cNvSpPr txBox="1">
            <a:spLocks noChangeArrowheads="1"/>
          </p:cNvSpPr>
          <p:nvPr/>
        </p:nvSpPr>
        <p:spPr bwMode="auto">
          <a:xfrm>
            <a:off x="3341791" y="2492375"/>
            <a:ext cx="165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Yes ( Since Data set has label whether patient suffered with heart disease or not)</a:t>
            </a:r>
            <a:endParaRPr lang="en-US" altLang="en-US" sz="1000" dirty="0">
              <a:latin typeface="Times New Roman" panose="02020603050405020304" pitchFamily="18" charset="0"/>
              <a:cs typeface="Times New Roman" panose="02020603050405020304" pitchFamily="18" charset="0"/>
            </a:endParaRPr>
          </a:p>
        </p:txBody>
      </p:sp>
      <p:sp>
        <p:nvSpPr>
          <p:cNvPr id="6189" name="TextBox 46">
            <a:extLst>
              <a:ext uri="{FF2B5EF4-FFF2-40B4-BE49-F238E27FC236}">
                <a16:creationId xmlns:a16="http://schemas.microsoft.com/office/drawing/2014/main" id="{59BDC19E-175E-1E81-01AC-0EF4B8EA6813}"/>
              </a:ext>
            </a:extLst>
          </p:cNvPr>
          <p:cNvSpPr txBox="1">
            <a:spLocks noChangeArrowheads="1"/>
          </p:cNvSpPr>
          <p:nvPr/>
        </p:nvSpPr>
        <p:spPr bwMode="auto">
          <a:xfrm>
            <a:off x="6654903" y="2708275"/>
            <a:ext cx="863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No</a:t>
            </a:r>
            <a:endParaRPr lang="en-US" altLang="en-US" sz="1000" dirty="0">
              <a:latin typeface="Times New Roman" panose="02020603050405020304" pitchFamily="18" charset="0"/>
              <a:cs typeface="Times New Roman" panose="02020603050405020304" pitchFamily="18" charset="0"/>
            </a:endParaRPr>
          </a:p>
        </p:txBody>
      </p:sp>
      <p:sp>
        <p:nvSpPr>
          <p:cNvPr id="6190" name="TextBox 47">
            <a:extLst>
              <a:ext uri="{FF2B5EF4-FFF2-40B4-BE49-F238E27FC236}">
                <a16:creationId xmlns:a16="http://schemas.microsoft.com/office/drawing/2014/main" id="{DF033844-B1BF-BF30-F041-E7EBEEA8E48A}"/>
              </a:ext>
            </a:extLst>
          </p:cNvPr>
          <p:cNvSpPr txBox="1">
            <a:spLocks noChangeArrowheads="1"/>
          </p:cNvSpPr>
          <p:nvPr/>
        </p:nvSpPr>
        <p:spPr bwMode="auto">
          <a:xfrm>
            <a:off x="3125891" y="3644900"/>
            <a:ext cx="79216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No(  Binary 0 – no heart disease 1- heart disease)</a:t>
            </a:r>
            <a:endParaRPr lang="en-US" altLang="en-US" sz="1000" dirty="0">
              <a:latin typeface="Times New Roman" panose="02020603050405020304" pitchFamily="18" charset="0"/>
              <a:cs typeface="Times New Roman" panose="02020603050405020304" pitchFamily="18" charset="0"/>
            </a:endParaRPr>
          </a:p>
        </p:txBody>
      </p:sp>
      <p:sp>
        <p:nvSpPr>
          <p:cNvPr id="6191" name="TextBox 48">
            <a:extLst>
              <a:ext uri="{FF2B5EF4-FFF2-40B4-BE49-F238E27FC236}">
                <a16:creationId xmlns:a16="http://schemas.microsoft.com/office/drawing/2014/main" id="{EDA3B58A-0B98-1346-8E18-81AF6729953C}"/>
              </a:ext>
            </a:extLst>
          </p:cNvPr>
          <p:cNvSpPr txBox="1">
            <a:spLocks noChangeArrowheads="1"/>
          </p:cNvSpPr>
          <p:nvPr/>
        </p:nvSpPr>
        <p:spPr bwMode="auto">
          <a:xfrm>
            <a:off x="5286478" y="422116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000" dirty="0">
                <a:latin typeface="Times New Roman" panose="02020603050405020304" pitchFamily="18" charset="0"/>
                <a:cs typeface="Times New Roman" panose="02020603050405020304" pitchFamily="18" charset="0"/>
              </a:rPr>
              <a:t>Yes</a:t>
            </a:r>
            <a:endParaRPr lang="en-US" altLang="en-US" sz="1000" dirty="0">
              <a:latin typeface="Times New Roman" panose="02020603050405020304" pitchFamily="18"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C36529C8-E8FE-6D0F-A04E-BFAEA5B518A1}"/>
              </a:ext>
            </a:extLst>
          </p:cNvPr>
          <p:cNvCxnSpPr/>
          <p:nvPr/>
        </p:nvCxnSpPr>
        <p:spPr>
          <a:xfrm>
            <a:off x="7013678" y="5157788"/>
            <a:ext cx="0" cy="792162"/>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4382D24-4BBC-E0E0-9489-A0A33B3DB403}"/>
              </a:ext>
            </a:extLst>
          </p:cNvPr>
          <p:cNvCxnSpPr/>
          <p:nvPr/>
        </p:nvCxnSpPr>
        <p:spPr>
          <a:xfrm>
            <a:off x="5429353" y="6381750"/>
            <a:ext cx="0" cy="215900"/>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7003EFA-4A0C-C445-FB3A-42FB1F33E3A3}"/>
              </a:ext>
            </a:extLst>
          </p:cNvPr>
          <p:cNvCxnSpPr/>
          <p:nvPr/>
        </p:nvCxnSpPr>
        <p:spPr>
          <a:xfrm>
            <a:off x="4926116" y="2636838"/>
            <a:ext cx="43180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Diamond 52">
            <a:extLst>
              <a:ext uri="{FF2B5EF4-FFF2-40B4-BE49-F238E27FC236}">
                <a16:creationId xmlns:a16="http://schemas.microsoft.com/office/drawing/2014/main" id="{004F90C8-E7D7-CA77-464E-F2CA857E651F}"/>
              </a:ext>
            </a:extLst>
          </p:cNvPr>
          <p:cNvSpPr/>
          <p:nvPr/>
        </p:nvSpPr>
        <p:spPr>
          <a:xfrm>
            <a:off x="4278416" y="3789363"/>
            <a:ext cx="1366837" cy="576262"/>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96" name="TextBox 53">
            <a:extLst>
              <a:ext uri="{FF2B5EF4-FFF2-40B4-BE49-F238E27FC236}">
                <a16:creationId xmlns:a16="http://schemas.microsoft.com/office/drawing/2014/main" id="{A61CB2F8-8993-6260-14F5-A32D7962B755}"/>
              </a:ext>
            </a:extLst>
          </p:cNvPr>
          <p:cNvSpPr txBox="1">
            <a:spLocks noChangeArrowheads="1"/>
          </p:cNvSpPr>
          <p:nvPr/>
        </p:nvSpPr>
        <p:spPr bwMode="auto">
          <a:xfrm>
            <a:off x="830366" y="122545"/>
            <a:ext cx="395261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Times New Roman" panose="02020603050405020304" pitchFamily="18" charset="0"/>
                <a:cs typeface="Times New Roman" panose="02020603050405020304" pitchFamily="18" charset="0"/>
              </a:rPr>
              <a:t>Machine Learning Life cycle for heart disease prediction</a:t>
            </a:r>
          </a:p>
        </p:txBody>
      </p:sp>
      <p:cxnSp>
        <p:nvCxnSpPr>
          <p:cNvPr id="55" name="Straight Arrow Connector 54">
            <a:extLst>
              <a:ext uri="{FF2B5EF4-FFF2-40B4-BE49-F238E27FC236}">
                <a16:creationId xmlns:a16="http://schemas.microsoft.com/office/drawing/2014/main" id="{0397CA48-DBDF-26BB-980E-A5F8D755A502}"/>
              </a:ext>
            </a:extLst>
          </p:cNvPr>
          <p:cNvCxnSpPr/>
          <p:nvPr/>
        </p:nvCxnSpPr>
        <p:spPr>
          <a:xfrm>
            <a:off x="5429353" y="5949950"/>
            <a:ext cx="0" cy="215900"/>
          </a:xfrm>
          <a:prstGeom prst="straightConnector1">
            <a:avLst/>
          </a:prstGeom>
          <a:ln w="3175">
            <a:solidFill>
              <a:srgbClr val="14223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9" name="Rectangle 718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0" name="Content Placeholder 2">
            <a:extLst>
              <a:ext uri="{FF2B5EF4-FFF2-40B4-BE49-F238E27FC236}">
                <a16:creationId xmlns:a16="http://schemas.microsoft.com/office/drawing/2014/main" id="{39ED5883-690A-C44D-8524-26AB71FCB45B}"/>
              </a:ext>
            </a:extLst>
          </p:cNvPr>
          <p:cNvSpPr>
            <a:spLocks noGrp="1"/>
          </p:cNvSpPr>
          <p:nvPr>
            <p:ph idx="1"/>
          </p:nvPr>
        </p:nvSpPr>
        <p:spPr>
          <a:xfrm>
            <a:off x="482601" y="1782981"/>
            <a:ext cx="3006288" cy="4393982"/>
          </a:xfrm>
        </p:spPr>
        <p:txBody>
          <a:bodyPr>
            <a:normAutofit/>
          </a:bodyPr>
          <a:lstStyle/>
          <a:p>
            <a:pPr eaLnBrk="1" hangingPunct="1"/>
            <a:r>
              <a:rPr lang="en-IN" altLang="en-US" sz="1700" u="sng">
                <a:latin typeface="Times New Roman" panose="02020603050405020304" pitchFamily="18" charset="0"/>
                <a:cs typeface="Times New Roman" panose="02020603050405020304" pitchFamily="18" charset="0"/>
              </a:rPr>
              <a:t>Exploratory Data analysis</a:t>
            </a:r>
            <a:endParaRPr lang="en-US" altLang="en-US" sz="1700"/>
          </a:p>
          <a:p>
            <a:pPr eaLnBrk="1" hangingPunct="1"/>
            <a:r>
              <a:rPr lang="en-IN" altLang="en-US" sz="1700">
                <a:latin typeface="Times New Roman" panose="02020603050405020304" pitchFamily="18" charset="0"/>
                <a:cs typeface="Times New Roman" panose="02020603050405020304" pitchFamily="18" charset="0"/>
              </a:rPr>
              <a:t>Analyzing whether data contains any null values </a:t>
            </a: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IN" altLang="en-US" sz="1700">
                <a:latin typeface="Times New Roman" panose="02020603050405020304" pitchFamily="18" charset="0"/>
                <a:cs typeface="Times New Roman" panose="02020603050405020304" pitchFamily="18" charset="0"/>
              </a:rPr>
              <a:t>From below code observed that there are no null values in any feature</a:t>
            </a:r>
          </a:p>
        </p:txBody>
      </p:sp>
      <p:grpSp>
        <p:nvGrpSpPr>
          <p:cNvPr id="7191" name="Group 719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7192" name="Isosceles Triangle 719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Rectangle 719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1" name="Picture 2">
            <a:extLst>
              <a:ext uri="{FF2B5EF4-FFF2-40B4-BE49-F238E27FC236}">
                <a16:creationId xmlns:a16="http://schemas.microsoft.com/office/drawing/2014/main" id="{063BD8A9-A266-EA8D-D82E-20CFAFAB3B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14793" y="1782981"/>
            <a:ext cx="3603302" cy="43618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95" name="Group 719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7196" name="Rectangle 719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7" name="Isosceles Triangle 719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48" name="Rectangle 824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4" name="Content Placeholder 2">
            <a:extLst>
              <a:ext uri="{FF2B5EF4-FFF2-40B4-BE49-F238E27FC236}">
                <a16:creationId xmlns:a16="http://schemas.microsoft.com/office/drawing/2014/main" id="{79AD15C0-DEC6-C3E1-4187-E3860DE48607}"/>
              </a:ext>
            </a:extLst>
          </p:cNvPr>
          <p:cNvSpPr>
            <a:spLocks noGrp="1"/>
          </p:cNvSpPr>
          <p:nvPr>
            <p:ph idx="1"/>
          </p:nvPr>
        </p:nvSpPr>
        <p:spPr>
          <a:xfrm>
            <a:off x="482601" y="1782981"/>
            <a:ext cx="3006288" cy="4393982"/>
          </a:xfrm>
        </p:spPr>
        <p:txBody>
          <a:bodyPr>
            <a:normAutofit/>
          </a:bodyPr>
          <a:lstStyle/>
          <a:p>
            <a:pPr eaLnBrk="1" hangingPunct="1">
              <a:buFont typeface="Arial" panose="020B0604020202020204" pitchFamily="34" charset="0"/>
              <a:buNone/>
            </a:pPr>
            <a:r>
              <a:rPr lang="en-IN" altLang="en-US" sz="1700" u="sng">
                <a:latin typeface="Times New Roman" panose="02020603050405020304" pitchFamily="18" charset="0"/>
                <a:cs typeface="Times New Roman" panose="02020603050405020304" pitchFamily="18" charset="0"/>
              </a:rPr>
              <a:t>Exploratory Data analysis</a:t>
            </a:r>
          </a:p>
          <a:p>
            <a:pPr eaLnBrk="1" hangingPunct="1">
              <a:buFont typeface="Arial" panose="020B0604020202020204" pitchFamily="34" charset="0"/>
              <a:buNone/>
            </a:pPr>
            <a:r>
              <a:rPr lang="en-IN" altLang="en-US" sz="1700">
                <a:latin typeface="Times New Roman" panose="02020603050405020304" pitchFamily="18" charset="0"/>
                <a:cs typeface="Times New Roman" panose="02020603050405020304" pitchFamily="18" charset="0"/>
              </a:rPr>
              <a:t>Analysing the target variable:</a:t>
            </a:r>
          </a:p>
          <a:p>
            <a:pPr eaLnBrk="1" hangingPunct="1">
              <a:buFont typeface="Arial" panose="020B0604020202020204" pitchFamily="34" charset="0"/>
              <a:buNone/>
            </a:pPr>
            <a:r>
              <a:rPr lang="en-IN" altLang="en-US" sz="1700">
                <a:latin typeface="Times New Roman" panose="02020603050405020304" pitchFamily="18" charset="0"/>
                <a:cs typeface="Times New Roman" panose="02020603050405020304" pitchFamily="18" charset="0"/>
              </a:rPr>
              <a:t>In the given data set there 165 patients with heart disease and 138 patients with no </a:t>
            </a:r>
          </a:p>
          <a:p>
            <a:pPr eaLnBrk="1" hangingPunct="1">
              <a:buFont typeface="Arial" panose="020B0604020202020204" pitchFamily="34" charset="0"/>
              <a:buNone/>
            </a:pPr>
            <a:r>
              <a:rPr lang="en-IN" altLang="en-US" sz="1700">
                <a:latin typeface="Times New Roman" panose="02020603050405020304" pitchFamily="18" charset="0"/>
                <a:cs typeface="Times New Roman" panose="02020603050405020304" pitchFamily="18" charset="0"/>
              </a:rPr>
              <a:t>heart disease , below bar graph shows distribution of patients</a:t>
            </a: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700">
              <a:latin typeface="Times New Roman" panose="02020603050405020304" pitchFamily="18" charset="0"/>
              <a:cs typeface="Times New Roman" panose="02020603050405020304" pitchFamily="18" charset="0"/>
            </a:endParaRPr>
          </a:p>
        </p:txBody>
      </p:sp>
      <p:grpSp>
        <p:nvGrpSpPr>
          <p:cNvPr id="8250" name="Group 824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8251" name="Isosceles Triangle 825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2" name="Rectangle 825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5" name="Picture 2">
            <a:extLst>
              <a:ext uri="{FF2B5EF4-FFF2-40B4-BE49-F238E27FC236}">
                <a16:creationId xmlns:a16="http://schemas.microsoft.com/office/drawing/2014/main" id="{DBE2F180-5CD7-FC08-4B42-1EC5133FD7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1490" y="2416257"/>
            <a:ext cx="4689909" cy="30953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54" name="Group 825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8255" name="Rectangle 825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6" name="Isosceles Triangle 825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37" name="Rectangle 92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8" name="Content Placeholder 2">
            <a:extLst>
              <a:ext uri="{FF2B5EF4-FFF2-40B4-BE49-F238E27FC236}">
                <a16:creationId xmlns:a16="http://schemas.microsoft.com/office/drawing/2014/main" id="{AE4FF33C-D5B7-C7DE-2FE9-EB63A4974548}"/>
              </a:ext>
            </a:extLst>
          </p:cNvPr>
          <p:cNvSpPr>
            <a:spLocks noGrp="1"/>
          </p:cNvSpPr>
          <p:nvPr>
            <p:ph idx="1"/>
          </p:nvPr>
        </p:nvSpPr>
        <p:spPr>
          <a:xfrm>
            <a:off x="482601" y="1782981"/>
            <a:ext cx="3006288" cy="4393982"/>
          </a:xfrm>
        </p:spPr>
        <p:txBody>
          <a:bodyPr>
            <a:normAutofit/>
          </a:bodyPr>
          <a:lstStyle/>
          <a:p>
            <a:pPr eaLnBrk="1" hangingPunct="1">
              <a:buFont typeface="Arial" panose="020B0604020202020204" pitchFamily="34" charset="0"/>
              <a:buNone/>
            </a:pPr>
            <a:r>
              <a:rPr lang="en-IN" altLang="en-US" sz="1700">
                <a:latin typeface="Times New Roman" panose="02020603050405020304" pitchFamily="18" charset="0"/>
                <a:cs typeface="Times New Roman" panose="02020603050405020304" pitchFamily="18" charset="0"/>
              </a:rPr>
              <a:t>Analyzing gender wise details </a:t>
            </a:r>
          </a:p>
          <a:p>
            <a:pPr eaLnBrk="1" hangingPunct="1">
              <a:buFont typeface="Arial" panose="020B0604020202020204" pitchFamily="34" charset="0"/>
              <a:buNone/>
            </a:pPr>
            <a:r>
              <a:rPr lang="en-IN" altLang="en-US" sz="1700">
                <a:latin typeface="Times New Roman" panose="02020603050405020304" pitchFamily="18" charset="0"/>
                <a:cs typeface="Times New Roman" panose="02020603050405020304" pitchFamily="18" charset="0"/>
              </a:rPr>
              <a:t>0- Female , 1-Female </a:t>
            </a: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From the graph is noticed, that females are more likely to have heart problems than </a:t>
            </a:r>
          </a:p>
          <a:p>
            <a:pPr eaLnBrk="1" hangingPunct="1">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males</a:t>
            </a:r>
          </a:p>
        </p:txBody>
      </p:sp>
      <p:grpSp>
        <p:nvGrpSpPr>
          <p:cNvPr id="9239" name="Group 923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9240" name="Isosceles Triangle 92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1" name="Rectangle 92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19" name="Picture 2">
            <a:extLst>
              <a:ext uri="{FF2B5EF4-FFF2-40B4-BE49-F238E27FC236}">
                <a16:creationId xmlns:a16="http://schemas.microsoft.com/office/drawing/2014/main" id="{CAADCC66-1FF5-A964-C4F5-1FE4060163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1490" y="2445569"/>
            <a:ext cx="4689909" cy="30367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43" name="Group 924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9244" name="Rectangle 924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5" name="Isosceles Triangle 924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4" name="Rectangle 1026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2" name="Content Placeholder 2">
            <a:extLst>
              <a:ext uri="{FF2B5EF4-FFF2-40B4-BE49-F238E27FC236}">
                <a16:creationId xmlns:a16="http://schemas.microsoft.com/office/drawing/2014/main" id="{7A828AE3-D951-4CBD-FFF3-722712D0F457}"/>
              </a:ext>
            </a:extLst>
          </p:cNvPr>
          <p:cNvSpPr>
            <a:spLocks noGrp="1"/>
          </p:cNvSpPr>
          <p:nvPr>
            <p:ph idx="1"/>
          </p:nvPr>
        </p:nvSpPr>
        <p:spPr>
          <a:xfrm>
            <a:off x="482601" y="1782981"/>
            <a:ext cx="3006288" cy="4393982"/>
          </a:xfrm>
        </p:spPr>
        <p:txBody>
          <a:bodyPr>
            <a:normAutofit/>
          </a:bodyPr>
          <a:lstStyle/>
          <a:p>
            <a:pPr eaLnBrk="1" hangingPunct="1">
              <a:buFont typeface="Arial" panose="020B0604020202020204" pitchFamily="34" charset="0"/>
              <a:buNone/>
            </a:pPr>
            <a:r>
              <a:rPr lang="en-IN" altLang="en-US" sz="1700">
                <a:latin typeface="Times New Roman" panose="02020603050405020304" pitchFamily="18" charset="0"/>
                <a:cs typeface="Times New Roman" panose="02020603050405020304" pitchFamily="18" charset="0"/>
              </a:rPr>
              <a:t>Analyzing chest pain</a:t>
            </a: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From below graph noticed, that chest pain of '0', i.e. the ones with typical angina </a:t>
            </a:r>
          </a:p>
          <a:p>
            <a:pPr eaLnBrk="1" hangingPunct="1">
              <a:buFont typeface="Arial" panose="020B0604020202020204" pitchFamily="34" charset="0"/>
              <a:buNone/>
            </a:pPr>
            <a:r>
              <a:rPr lang="en-US" altLang="en-US" sz="1700">
                <a:latin typeface="Times New Roman" panose="02020603050405020304" pitchFamily="18" charset="0"/>
                <a:cs typeface="Times New Roman" panose="02020603050405020304" pitchFamily="18" charset="0"/>
              </a:rPr>
              <a:t>are much less likely to have heart problems</a:t>
            </a:r>
            <a:r>
              <a:rPr lang="en-IN" altLang="en-US" sz="1700">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IN" altLang="en-US"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700"/>
          </a:p>
        </p:txBody>
      </p:sp>
      <p:grpSp>
        <p:nvGrpSpPr>
          <p:cNvPr id="10266" name="Group 1026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10267" name="Isosceles Triangle 1026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8" name="Rectangle 1026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43" name="Picture 2">
            <a:extLst>
              <a:ext uri="{FF2B5EF4-FFF2-40B4-BE49-F238E27FC236}">
                <a16:creationId xmlns:a16="http://schemas.microsoft.com/office/drawing/2014/main" id="{B98DAA6E-C65F-7E97-7D29-DC1CA0BED1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49" r="-1" b="-1"/>
          <a:stretch/>
        </p:blipFill>
        <p:spPr bwMode="auto">
          <a:xfrm>
            <a:off x="3971490" y="2144476"/>
            <a:ext cx="4689909" cy="36389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0" name="Group 1026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10271" name="Rectangle 1027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2" name="Isosceles Triangle 1027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1876</Words>
  <Application>Microsoft Office PowerPoint</Application>
  <PresentationFormat>On-screen Show (4:3)</PresentationFormat>
  <Paragraphs>220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Heart Disease Prediction by using Machine Learning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by using Machine Learning</dc:title>
  <dc:creator>HP</dc:creator>
  <cp:lastModifiedBy>Siri Vennela Namburu</cp:lastModifiedBy>
  <cp:revision>214</cp:revision>
  <dcterms:created xsi:type="dcterms:W3CDTF">2022-09-25T08:07:04Z</dcterms:created>
  <dcterms:modified xsi:type="dcterms:W3CDTF">2022-11-03T00:21:54Z</dcterms:modified>
</cp:coreProperties>
</file>