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idya reddy Mallupalli" userId="582fb150ef46fc50" providerId="LiveId" clId="{CD0603C3-8AF3-428E-8BCD-61E803C48A39}"/>
    <pc:docChg chg="undo custSel addSld delSld modSld">
      <pc:chgData name="Srividya reddy Mallupalli" userId="582fb150ef46fc50" providerId="LiveId" clId="{CD0603C3-8AF3-428E-8BCD-61E803C48A39}" dt="2021-06-14T10:17:33.493" v="706" actId="1076"/>
      <pc:docMkLst>
        <pc:docMk/>
      </pc:docMkLst>
      <pc:sldChg chg="modSp new del mod">
        <pc:chgData name="Srividya reddy Mallupalli" userId="582fb150ef46fc50" providerId="LiveId" clId="{CD0603C3-8AF3-428E-8BCD-61E803C48A39}" dt="2021-06-11T06:29:05.680" v="57" actId="2696"/>
        <pc:sldMkLst>
          <pc:docMk/>
          <pc:sldMk cId="3182930443" sldId="257"/>
        </pc:sldMkLst>
        <pc:spChg chg="mod">
          <ac:chgData name="Srividya reddy Mallupalli" userId="582fb150ef46fc50" providerId="LiveId" clId="{CD0603C3-8AF3-428E-8BCD-61E803C48A39}" dt="2021-06-11T06:28:56.279" v="56" actId="14100"/>
          <ac:spMkLst>
            <pc:docMk/>
            <pc:sldMk cId="3182930443" sldId="257"/>
            <ac:spMk id="2" creationId="{EBE7C3F2-5D27-4D00-9394-6682C824C3FA}"/>
          </ac:spMkLst>
        </pc:spChg>
      </pc:sldChg>
      <pc:sldChg chg="modSp new del mod">
        <pc:chgData name="Srividya reddy Mallupalli" userId="582fb150ef46fc50" providerId="LiveId" clId="{CD0603C3-8AF3-428E-8BCD-61E803C48A39}" dt="2021-06-11T06:28:24.100" v="50" actId="2696"/>
        <pc:sldMkLst>
          <pc:docMk/>
          <pc:sldMk cId="3489106485" sldId="257"/>
        </pc:sldMkLst>
        <pc:spChg chg="mod">
          <ac:chgData name="Srividya reddy Mallupalli" userId="582fb150ef46fc50" providerId="LiveId" clId="{CD0603C3-8AF3-428E-8BCD-61E803C48A39}" dt="2021-06-11T06:28:19.465" v="49" actId="21"/>
          <ac:spMkLst>
            <pc:docMk/>
            <pc:sldMk cId="3489106485" sldId="257"/>
            <ac:spMk id="2" creationId="{293EF1BC-E9FE-49A8-88F0-C7DB3AE7129C}"/>
          </ac:spMkLst>
        </pc:spChg>
      </pc:sldChg>
      <pc:sldChg chg="addSp delSp modSp new mod">
        <pc:chgData name="Srividya reddy Mallupalli" userId="582fb150ef46fc50" providerId="LiveId" clId="{CD0603C3-8AF3-428E-8BCD-61E803C48A39}" dt="2021-06-11T06:51:51.815" v="546" actId="1076"/>
        <pc:sldMkLst>
          <pc:docMk/>
          <pc:sldMk cId="3821909424" sldId="257"/>
        </pc:sldMkLst>
        <pc:spChg chg="add mod">
          <ac:chgData name="Srividya reddy Mallupalli" userId="582fb150ef46fc50" providerId="LiveId" clId="{CD0603C3-8AF3-428E-8BCD-61E803C48A39}" dt="2021-06-11T06:35:18.426" v="317" actId="1076"/>
          <ac:spMkLst>
            <pc:docMk/>
            <pc:sldMk cId="3821909424" sldId="257"/>
            <ac:spMk id="2" creationId="{DB299086-DEC7-48A1-AB78-3AA5F8FC831D}"/>
          </ac:spMkLst>
        </pc:spChg>
        <pc:spChg chg="add mod">
          <ac:chgData name="Srividya reddy Mallupalli" userId="582fb150ef46fc50" providerId="LiveId" clId="{CD0603C3-8AF3-428E-8BCD-61E803C48A39}" dt="2021-06-11T06:35:09.366" v="316" actId="20577"/>
          <ac:spMkLst>
            <pc:docMk/>
            <pc:sldMk cId="3821909424" sldId="257"/>
            <ac:spMk id="3" creationId="{D31BBD6C-B265-47B7-96A1-C790E1D4208B}"/>
          </ac:spMkLst>
        </pc:spChg>
        <pc:spChg chg="add del mod">
          <ac:chgData name="Srividya reddy Mallupalli" userId="582fb150ef46fc50" providerId="LiveId" clId="{CD0603C3-8AF3-428E-8BCD-61E803C48A39}" dt="2021-06-11T06:43:38.233" v="534" actId="767"/>
          <ac:spMkLst>
            <pc:docMk/>
            <pc:sldMk cId="3821909424" sldId="257"/>
            <ac:spMk id="8" creationId="{9414B21C-A537-45A7-8DF8-763BD540490E}"/>
          </ac:spMkLst>
        </pc:spChg>
        <pc:spChg chg="add mod">
          <ac:chgData name="Srividya reddy Mallupalli" userId="582fb150ef46fc50" providerId="LiveId" clId="{CD0603C3-8AF3-428E-8BCD-61E803C48A39}" dt="2021-06-11T06:45:59.886" v="540" actId="20577"/>
          <ac:spMkLst>
            <pc:docMk/>
            <pc:sldMk cId="3821909424" sldId="257"/>
            <ac:spMk id="11" creationId="{78923E5B-ABE6-46B9-91C5-52A4AA44BFA6}"/>
          </ac:spMkLst>
        </pc:spChg>
        <pc:picChg chg="add del mod">
          <ac:chgData name="Srividya reddy Mallupalli" userId="582fb150ef46fc50" providerId="LiveId" clId="{CD0603C3-8AF3-428E-8BCD-61E803C48A39}" dt="2021-06-11T06:38:38.439" v="322" actId="21"/>
          <ac:picMkLst>
            <pc:docMk/>
            <pc:sldMk cId="3821909424" sldId="257"/>
            <ac:picMk id="5" creationId="{5CC5905D-C033-495B-823C-F1D1BC334296}"/>
          </ac:picMkLst>
        </pc:picChg>
        <pc:picChg chg="add del mod">
          <ac:chgData name="Srividya reddy Mallupalli" userId="582fb150ef46fc50" providerId="LiveId" clId="{CD0603C3-8AF3-428E-8BCD-61E803C48A39}" dt="2021-06-11T06:43:02.589" v="521" actId="21"/>
          <ac:picMkLst>
            <pc:docMk/>
            <pc:sldMk cId="3821909424" sldId="257"/>
            <ac:picMk id="7" creationId="{8F740414-0233-4633-949F-C83640D96939}"/>
          </ac:picMkLst>
        </pc:picChg>
        <pc:picChg chg="add mod">
          <ac:chgData name="Srividya reddy Mallupalli" userId="582fb150ef46fc50" providerId="LiveId" clId="{CD0603C3-8AF3-428E-8BCD-61E803C48A39}" dt="2021-06-11T06:51:51.815" v="546" actId="1076"/>
          <ac:picMkLst>
            <pc:docMk/>
            <pc:sldMk cId="3821909424" sldId="257"/>
            <ac:picMk id="13" creationId="{51DB22AD-48E7-4D2D-B45A-BE1A1FB36E46}"/>
          </ac:picMkLst>
        </pc:picChg>
        <pc:cxnChg chg="add del mod">
          <ac:chgData name="Srividya reddy Mallupalli" userId="582fb150ef46fc50" providerId="LiveId" clId="{CD0603C3-8AF3-428E-8BCD-61E803C48A39}" dt="2021-06-11T06:43:36.687" v="531" actId="11529"/>
          <ac:cxnSpMkLst>
            <pc:docMk/>
            <pc:sldMk cId="3821909424" sldId="257"/>
            <ac:cxnSpMk id="10" creationId="{DB3F6AC6-1164-4A2F-95D9-A817FEFF28E6}"/>
          </ac:cxnSpMkLst>
        </pc:cxnChg>
      </pc:sldChg>
      <pc:sldChg chg="addSp modSp new mod">
        <pc:chgData name="Srividya reddy Mallupalli" userId="582fb150ef46fc50" providerId="LiveId" clId="{CD0603C3-8AF3-428E-8BCD-61E803C48A39}" dt="2021-06-14T10:17:33.493" v="706" actId="1076"/>
        <pc:sldMkLst>
          <pc:docMk/>
          <pc:sldMk cId="2715307097" sldId="258"/>
        </pc:sldMkLst>
        <pc:spChg chg="add mod">
          <ac:chgData name="Srividya reddy Mallupalli" userId="582fb150ef46fc50" providerId="LiveId" clId="{CD0603C3-8AF3-428E-8BCD-61E803C48A39}" dt="2021-06-14T10:17:33.493" v="706" actId="1076"/>
          <ac:spMkLst>
            <pc:docMk/>
            <pc:sldMk cId="2715307097" sldId="258"/>
            <ac:spMk id="3" creationId="{06E32021-CA7C-4ACD-B408-58CF39B9DF65}"/>
          </ac:spMkLst>
        </pc:spChg>
        <pc:picChg chg="add mod">
          <ac:chgData name="Srividya reddy Mallupalli" userId="582fb150ef46fc50" providerId="LiveId" clId="{CD0603C3-8AF3-428E-8BCD-61E803C48A39}" dt="2021-06-11T06:41:45.215" v="520" actId="1076"/>
          <ac:picMkLst>
            <pc:docMk/>
            <pc:sldMk cId="2715307097" sldId="258"/>
            <ac:picMk id="2" creationId="{7E1E37B6-25E9-4A26-A811-AC8D1AF953D9}"/>
          </ac:picMkLst>
        </pc:picChg>
      </pc:sldChg>
      <pc:sldChg chg="addSp modSp new mod">
        <pc:chgData name="Srividya reddy Mallupalli" userId="582fb150ef46fc50" providerId="LiveId" clId="{CD0603C3-8AF3-428E-8BCD-61E803C48A39}" dt="2021-06-11T06:59:06.552" v="693" actId="20577"/>
        <pc:sldMkLst>
          <pc:docMk/>
          <pc:sldMk cId="1576927797" sldId="259"/>
        </pc:sldMkLst>
        <pc:spChg chg="add mod">
          <ac:chgData name="Srividya reddy Mallupalli" userId="582fb150ef46fc50" providerId="LiveId" clId="{CD0603C3-8AF3-428E-8BCD-61E803C48A39}" dt="2021-06-11T06:59:06.552" v="693" actId="20577"/>
          <ac:spMkLst>
            <pc:docMk/>
            <pc:sldMk cId="1576927797" sldId="259"/>
            <ac:spMk id="2" creationId="{A772F1A0-1997-46F0-88B7-66AB84008392}"/>
          </ac:spMkLst>
        </pc:spChg>
        <pc:picChg chg="add mod">
          <ac:chgData name="Srividya reddy Mallupalli" userId="582fb150ef46fc50" providerId="LiveId" clId="{CD0603C3-8AF3-428E-8BCD-61E803C48A39}" dt="2021-06-11T06:58:26.393" v="668" actId="1076"/>
          <ac:picMkLst>
            <pc:docMk/>
            <pc:sldMk cId="1576927797" sldId="259"/>
            <ac:picMk id="4" creationId="{8D90F5C7-1B05-4349-8432-2C0853EACC99}"/>
          </ac:picMkLst>
        </pc:picChg>
        <pc:picChg chg="add mod">
          <ac:chgData name="Srividya reddy Mallupalli" userId="582fb150ef46fc50" providerId="LiveId" clId="{CD0603C3-8AF3-428E-8BCD-61E803C48A39}" dt="2021-06-11T06:58:34.256" v="671" actId="1076"/>
          <ac:picMkLst>
            <pc:docMk/>
            <pc:sldMk cId="1576927797" sldId="259"/>
            <ac:picMk id="6" creationId="{69F9F4DF-F6F3-4150-ADB5-76F60F7D7ED0}"/>
          </ac:picMkLst>
        </pc:picChg>
        <pc:picChg chg="add mod">
          <ac:chgData name="Srividya reddy Mallupalli" userId="582fb150ef46fc50" providerId="LiveId" clId="{CD0603C3-8AF3-428E-8BCD-61E803C48A39}" dt="2021-06-11T06:58:25.393" v="667" actId="1076"/>
          <ac:picMkLst>
            <pc:docMk/>
            <pc:sldMk cId="1576927797" sldId="259"/>
            <ac:picMk id="8" creationId="{58CB7B35-9ACD-433B-85E7-11856E8F875D}"/>
          </ac:picMkLst>
        </pc:picChg>
        <pc:picChg chg="add mod">
          <ac:chgData name="Srividya reddy Mallupalli" userId="582fb150ef46fc50" providerId="LiveId" clId="{CD0603C3-8AF3-428E-8BCD-61E803C48A39}" dt="2021-06-11T06:58:14.113" v="663" actId="1076"/>
          <ac:picMkLst>
            <pc:docMk/>
            <pc:sldMk cId="1576927797" sldId="259"/>
            <ac:picMk id="10" creationId="{3B511FE0-CD38-4174-9D3B-9688943C9729}"/>
          </ac:picMkLst>
        </pc:picChg>
      </pc:sldChg>
      <pc:sldChg chg="modSp mod">
        <pc:chgData name="Srividya reddy Mallupalli" userId="582fb150ef46fc50" providerId="LiveId" clId="{CD0603C3-8AF3-428E-8BCD-61E803C48A39}" dt="2021-06-14T09:58:05.376" v="699" actId="20577"/>
        <pc:sldMkLst>
          <pc:docMk/>
          <pc:sldMk cId="726853631" sldId="261"/>
        </pc:sldMkLst>
        <pc:spChg chg="mod">
          <ac:chgData name="Srividya reddy Mallupalli" userId="582fb150ef46fc50" providerId="LiveId" clId="{CD0603C3-8AF3-428E-8BCD-61E803C48A39}" dt="2021-06-14T09:58:05.376" v="699" actId="20577"/>
          <ac:spMkLst>
            <pc:docMk/>
            <pc:sldMk cId="726853631" sldId="261"/>
            <ac:spMk id="2" creationId="{E39B1251-3D9C-4EF1-8AAD-1A3C40B080D8}"/>
          </ac:spMkLst>
        </pc:spChg>
      </pc:sldChg>
      <pc:sldChg chg="modSp mod">
        <pc:chgData name="Srividya reddy Mallupalli" userId="582fb150ef46fc50" providerId="LiveId" clId="{CD0603C3-8AF3-428E-8BCD-61E803C48A39}" dt="2021-06-14T08:43:57.375" v="694" actId="1076"/>
        <pc:sldMkLst>
          <pc:docMk/>
          <pc:sldMk cId="2590413440" sldId="263"/>
        </pc:sldMkLst>
        <pc:spChg chg="mod">
          <ac:chgData name="Srividya reddy Mallupalli" userId="582fb150ef46fc50" providerId="LiveId" clId="{CD0603C3-8AF3-428E-8BCD-61E803C48A39}" dt="2021-06-14T08:43:57.375" v="694" actId="1076"/>
          <ac:spMkLst>
            <pc:docMk/>
            <pc:sldMk cId="2590413440" sldId="263"/>
            <ac:spMk id="3" creationId="{E1FE62D9-9D84-4AB6-824C-8CC0CEBCFB40}"/>
          </ac:spMkLst>
        </pc:spChg>
      </pc:sldChg>
      <pc:sldChg chg="modSp mod">
        <pc:chgData name="Srividya reddy Mallupalli" userId="582fb150ef46fc50" providerId="LiveId" clId="{CD0603C3-8AF3-428E-8BCD-61E803C48A39}" dt="2021-06-14T09:09:25.247" v="698" actId="20577"/>
        <pc:sldMkLst>
          <pc:docMk/>
          <pc:sldMk cId="910526586" sldId="267"/>
        </pc:sldMkLst>
        <pc:spChg chg="mod">
          <ac:chgData name="Srividya reddy Mallupalli" userId="582fb150ef46fc50" providerId="LiveId" clId="{CD0603C3-8AF3-428E-8BCD-61E803C48A39}" dt="2021-06-14T09:09:25.247" v="698" actId="20577"/>
          <ac:spMkLst>
            <pc:docMk/>
            <pc:sldMk cId="910526586" sldId="267"/>
            <ac:spMk id="2" creationId="{D35C2D4E-6DDE-4331-9BAF-ACA81DE95D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6AD1E-5FF7-4FEA-A548-56F55B6F9B08}" type="datetimeFigureOut">
              <a:rPr lang="en-IN" smtClean="0"/>
              <a:t>15-06-2021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7D021-BFBF-4FED-A32F-8E9BF5DA6427}" type="slidenum">
              <a:rPr lang="en-IN" smtClean="0"/>
              <a:t>‹#›</a:t>
            </a:fld>
            <a:endParaRPr lang="en-IN"/>
          </a:p>
        </p:txBody>
      </p:sp>
    </p:spTree>
    <p:extLst>
      <p:ext uri="{BB962C8B-B14F-4D97-AF65-F5344CB8AC3E}">
        <p14:creationId xmlns:p14="http://schemas.microsoft.com/office/powerpoint/2010/main" val="228908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BB33-9CA1-45B1-8D54-9B9D60A8C3E0}"/>
              </a:ext>
            </a:extLst>
          </p:cNvPr>
          <p:cNvSpPr>
            <a:spLocks noGrp="1"/>
          </p:cNvSpPr>
          <p:nvPr>
            <p:ph type="ctrTitle"/>
          </p:nvPr>
        </p:nvSpPr>
        <p:spPr/>
        <p:txBody>
          <a:bodyPr>
            <a:normAutofit fontScale="90000"/>
          </a:bodyPr>
          <a:lstStyle/>
          <a:p>
            <a:r>
              <a:rPr lang="en-US" dirty="0">
                <a:solidFill>
                  <a:schemeClr val="bg1"/>
                </a:solidFill>
              </a:rPr>
              <a:t>PAINT APPLICATION</a:t>
            </a:r>
            <a:br>
              <a:rPr lang="en-US" dirty="0"/>
            </a:br>
            <a:br>
              <a:rPr lang="en-US" dirty="0"/>
            </a:br>
            <a:br>
              <a:rPr lang="en-US" dirty="0"/>
            </a:br>
            <a:endParaRPr lang="en-IN" dirty="0"/>
          </a:p>
        </p:txBody>
      </p:sp>
      <p:sp>
        <p:nvSpPr>
          <p:cNvPr id="3" name="TextBox 2">
            <a:extLst>
              <a:ext uri="{FF2B5EF4-FFF2-40B4-BE49-F238E27FC236}">
                <a16:creationId xmlns:a16="http://schemas.microsoft.com/office/drawing/2014/main" id="{F602263C-2650-4AC3-A55F-CC57C7F7DDE8}"/>
              </a:ext>
            </a:extLst>
          </p:cNvPr>
          <p:cNvSpPr txBox="1"/>
          <p:nvPr/>
        </p:nvSpPr>
        <p:spPr>
          <a:xfrm>
            <a:off x="5657850" y="3815048"/>
            <a:ext cx="3038475" cy="1477328"/>
          </a:xfrm>
          <a:prstGeom prst="rect">
            <a:avLst/>
          </a:prstGeom>
          <a:noFill/>
        </p:spPr>
        <p:txBody>
          <a:bodyPr wrap="square" rtlCol="0">
            <a:spAutoFit/>
          </a:bodyPr>
          <a:lstStyle/>
          <a:p>
            <a:r>
              <a:rPr lang="en-US" b="1" dirty="0">
                <a:solidFill>
                  <a:schemeClr val="bg1"/>
                </a:solidFill>
              </a:rPr>
              <a:t>N.Krishna Santhoshi</a:t>
            </a:r>
          </a:p>
          <a:p>
            <a:r>
              <a:rPr lang="en-US" b="1" dirty="0">
                <a:solidFill>
                  <a:schemeClr val="bg1"/>
                </a:solidFill>
              </a:rPr>
              <a:t>1602-19-733-107</a:t>
            </a:r>
          </a:p>
          <a:p>
            <a:r>
              <a:rPr lang="en-US" b="1" dirty="0">
                <a:solidFill>
                  <a:schemeClr val="bg1"/>
                </a:solidFill>
              </a:rPr>
              <a:t>M.Srividya Reddy</a:t>
            </a:r>
          </a:p>
          <a:p>
            <a:r>
              <a:rPr lang="en-US" b="1" dirty="0">
                <a:solidFill>
                  <a:schemeClr val="bg1"/>
                </a:solidFill>
              </a:rPr>
              <a:t>1602-19-733-111</a:t>
            </a:r>
          </a:p>
          <a:p>
            <a:endParaRPr lang="en-IN" dirty="0">
              <a:solidFill>
                <a:schemeClr val="bg1"/>
              </a:solidFill>
            </a:endParaRPr>
          </a:p>
        </p:txBody>
      </p:sp>
    </p:spTree>
    <p:extLst>
      <p:ext uri="{BB962C8B-B14F-4D97-AF65-F5344CB8AC3E}">
        <p14:creationId xmlns:p14="http://schemas.microsoft.com/office/powerpoint/2010/main" val="4047601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282FE9-4EDD-4833-9F61-CB8167F116DB}"/>
              </a:ext>
            </a:extLst>
          </p:cNvPr>
          <p:cNvSpPr txBox="1"/>
          <p:nvPr/>
        </p:nvSpPr>
        <p:spPr>
          <a:xfrm>
            <a:off x="304800" y="209550"/>
            <a:ext cx="6715125" cy="1200329"/>
          </a:xfrm>
          <a:prstGeom prst="rect">
            <a:avLst/>
          </a:prstGeom>
          <a:noFill/>
        </p:spPr>
        <p:txBody>
          <a:bodyPr wrap="square" rtlCol="0">
            <a:spAutoFit/>
          </a:bodyPr>
          <a:lstStyle/>
          <a:p>
            <a:r>
              <a:rPr lang="en-US" b="1" dirty="0"/>
              <a:t>Adding a image to Button</a:t>
            </a:r>
            <a:r>
              <a:rPr lang="en-US" dirty="0"/>
              <a:t>:</a:t>
            </a:r>
          </a:p>
          <a:p>
            <a:endParaRPr lang="en-US" dirty="0"/>
          </a:p>
          <a:p>
            <a:r>
              <a:rPr lang="en-US" dirty="0"/>
              <a:t>Images can be added using </a:t>
            </a:r>
            <a:r>
              <a:rPr lang="en-US" b="1" dirty="0"/>
              <a:t>PhotoImage </a:t>
            </a:r>
            <a:r>
              <a:rPr lang="en-US" dirty="0"/>
              <a:t>method</a:t>
            </a:r>
          </a:p>
          <a:p>
            <a:endParaRPr lang="en-IN" dirty="0"/>
          </a:p>
        </p:txBody>
      </p:sp>
      <p:pic>
        <p:nvPicPr>
          <p:cNvPr id="4" name="Picture 3">
            <a:extLst>
              <a:ext uri="{FF2B5EF4-FFF2-40B4-BE49-F238E27FC236}">
                <a16:creationId xmlns:a16="http://schemas.microsoft.com/office/drawing/2014/main" id="{173B84FB-07B2-4445-9C1B-181F1F4F2FE9}"/>
              </a:ext>
            </a:extLst>
          </p:cNvPr>
          <p:cNvPicPr>
            <a:picLocks noChangeAspect="1"/>
          </p:cNvPicPr>
          <p:nvPr/>
        </p:nvPicPr>
        <p:blipFill>
          <a:blip r:embed="rId2"/>
          <a:stretch>
            <a:fillRect/>
          </a:stretch>
        </p:blipFill>
        <p:spPr>
          <a:xfrm>
            <a:off x="304800" y="1138237"/>
            <a:ext cx="7705725" cy="3019425"/>
          </a:xfrm>
          <a:prstGeom prst="rect">
            <a:avLst/>
          </a:prstGeom>
        </p:spPr>
      </p:pic>
      <p:pic>
        <p:nvPicPr>
          <p:cNvPr id="6" name="Picture 5">
            <a:extLst>
              <a:ext uri="{FF2B5EF4-FFF2-40B4-BE49-F238E27FC236}">
                <a16:creationId xmlns:a16="http://schemas.microsoft.com/office/drawing/2014/main" id="{46B3EED6-40A2-47BA-BDDE-594AD8922DE0}"/>
              </a:ext>
            </a:extLst>
          </p:cNvPr>
          <p:cNvPicPr>
            <a:picLocks noChangeAspect="1"/>
          </p:cNvPicPr>
          <p:nvPr/>
        </p:nvPicPr>
        <p:blipFill>
          <a:blip r:embed="rId3"/>
          <a:stretch>
            <a:fillRect/>
          </a:stretch>
        </p:blipFill>
        <p:spPr>
          <a:xfrm>
            <a:off x="8353425" y="681037"/>
            <a:ext cx="3105150" cy="3609975"/>
          </a:xfrm>
          <a:prstGeom prst="rect">
            <a:avLst/>
          </a:prstGeom>
        </p:spPr>
      </p:pic>
    </p:spTree>
    <p:extLst>
      <p:ext uri="{BB962C8B-B14F-4D97-AF65-F5344CB8AC3E}">
        <p14:creationId xmlns:p14="http://schemas.microsoft.com/office/powerpoint/2010/main" val="243870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7C3E5-1522-4305-AE3D-A1C8EA6F7D66}"/>
              </a:ext>
            </a:extLst>
          </p:cNvPr>
          <p:cNvSpPr txBox="1"/>
          <p:nvPr/>
        </p:nvSpPr>
        <p:spPr>
          <a:xfrm>
            <a:off x="581024" y="314325"/>
            <a:ext cx="9763125" cy="1477328"/>
          </a:xfrm>
          <a:prstGeom prst="rect">
            <a:avLst/>
          </a:prstGeom>
          <a:noFill/>
        </p:spPr>
        <p:txBody>
          <a:bodyPr wrap="square" rtlCol="0">
            <a:spAutoFit/>
          </a:bodyPr>
          <a:lstStyle/>
          <a:p>
            <a:r>
              <a:rPr lang="en-US" b="1" dirty="0"/>
              <a:t>LAYOUT MANAGEMENT IN TKINTER</a:t>
            </a:r>
          </a:p>
          <a:p>
            <a:endParaRPr lang="en-US" dirty="0"/>
          </a:p>
          <a:p>
            <a:pPr algn="l"/>
            <a:r>
              <a:rPr lang="en-US" b="0" i="0" dirty="0">
                <a:solidFill>
                  <a:srgbClr val="000000"/>
                </a:solidFill>
                <a:effectLst/>
                <a:latin typeface="georgia" panose="02040502050405020303" pitchFamily="18" charset="0"/>
              </a:rPr>
              <a:t>To organize our widgets, we use specialized non-visible objects called layout managers.</a:t>
            </a:r>
          </a:p>
          <a:p>
            <a:br>
              <a:rPr lang="en-US" dirty="0"/>
            </a:br>
            <a:endParaRPr lang="en-IN" dirty="0"/>
          </a:p>
        </p:txBody>
      </p:sp>
      <p:pic>
        <p:nvPicPr>
          <p:cNvPr id="4" name="Picture 3">
            <a:extLst>
              <a:ext uri="{FF2B5EF4-FFF2-40B4-BE49-F238E27FC236}">
                <a16:creationId xmlns:a16="http://schemas.microsoft.com/office/drawing/2014/main" id="{7397FAD3-962A-49D3-8014-3A894F66CF0F}"/>
              </a:ext>
            </a:extLst>
          </p:cNvPr>
          <p:cNvPicPr>
            <a:picLocks noChangeAspect="1"/>
          </p:cNvPicPr>
          <p:nvPr/>
        </p:nvPicPr>
        <p:blipFill>
          <a:blip r:embed="rId2"/>
          <a:stretch>
            <a:fillRect/>
          </a:stretch>
        </p:blipFill>
        <p:spPr>
          <a:xfrm>
            <a:off x="5124450" y="1462067"/>
            <a:ext cx="6919912" cy="3933865"/>
          </a:xfrm>
          <a:prstGeom prst="rect">
            <a:avLst/>
          </a:prstGeom>
        </p:spPr>
      </p:pic>
      <p:sp>
        <p:nvSpPr>
          <p:cNvPr id="6" name="TextBox 5">
            <a:extLst>
              <a:ext uri="{FF2B5EF4-FFF2-40B4-BE49-F238E27FC236}">
                <a16:creationId xmlns:a16="http://schemas.microsoft.com/office/drawing/2014/main" id="{72407FEF-AFF7-41B4-B97C-18F8F08B82F9}"/>
              </a:ext>
            </a:extLst>
          </p:cNvPr>
          <p:cNvSpPr txBox="1"/>
          <p:nvPr/>
        </p:nvSpPr>
        <p:spPr>
          <a:xfrm>
            <a:off x="419100" y="1650028"/>
            <a:ext cx="4524375" cy="3416320"/>
          </a:xfrm>
          <a:prstGeom prst="rect">
            <a:avLst/>
          </a:prstGeom>
          <a:noFill/>
        </p:spPr>
        <p:txBody>
          <a:bodyPr wrap="square" rtlCol="0">
            <a:spAutoFit/>
          </a:bodyPr>
          <a:lstStyle/>
          <a:p>
            <a:r>
              <a:rPr lang="en-US" dirty="0"/>
              <a:t>  Tkinter has three layout managers:</a:t>
            </a:r>
          </a:p>
          <a:p>
            <a:endParaRPr lang="en-US" dirty="0"/>
          </a:p>
          <a:p>
            <a:r>
              <a:rPr lang="en-US" dirty="0"/>
              <a:t>1</a:t>
            </a:r>
            <a:r>
              <a:rPr lang="en-US" b="1" dirty="0"/>
              <a:t>.Pack</a:t>
            </a:r>
          </a:p>
          <a:p>
            <a:r>
              <a:rPr lang="en-US" dirty="0"/>
              <a:t>	It places the widgets according to the absolute positioning</a:t>
            </a:r>
          </a:p>
          <a:p>
            <a:r>
              <a:rPr lang="en-US" dirty="0"/>
              <a:t>2.</a:t>
            </a:r>
            <a:r>
              <a:rPr lang="en-US" b="1" dirty="0"/>
              <a:t>Grid</a:t>
            </a:r>
          </a:p>
          <a:p>
            <a:r>
              <a:rPr lang="en-US" dirty="0"/>
              <a:t>	it places the widgets in the form a 2D matrix</a:t>
            </a:r>
          </a:p>
          <a:p>
            <a:r>
              <a:rPr lang="en-US" dirty="0"/>
              <a:t>3.</a:t>
            </a:r>
            <a:r>
              <a:rPr lang="en-US" b="1" dirty="0"/>
              <a:t>place</a:t>
            </a:r>
          </a:p>
          <a:p>
            <a:r>
              <a:rPr lang="en-US" dirty="0"/>
              <a:t>	It places the widgets according to the co-ordinate axis.</a:t>
            </a:r>
          </a:p>
          <a:p>
            <a:endParaRPr lang="en-IN" dirty="0"/>
          </a:p>
        </p:txBody>
      </p:sp>
    </p:spTree>
    <p:extLst>
      <p:ext uri="{BB962C8B-B14F-4D97-AF65-F5344CB8AC3E}">
        <p14:creationId xmlns:p14="http://schemas.microsoft.com/office/powerpoint/2010/main" val="129575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C2D4E-6DDE-4331-9BAF-ACA81DE95DD6}"/>
              </a:ext>
            </a:extLst>
          </p:cNvPr>
          <p:cNvSpPr txBox="1"/>
          <p:nvPr/>
        </p:nvSpPr>
        <p:spPr>
          <a:xfrm>
            <a:off x="266700" y="628650"/>
            <a:ext cx="9105900" cy="646331"/>
          </a:xfrm>
          <a:prstGeom prst="rect">
            <a:avLst/>
          </a:prstGeom>
          <a:noFill/>
        </p:spPr>
        <p:txBody>
          <a:bodyPr wrap="square" rtlCol="0">
            <a:spAutoFit/>
          </a:bodyPr>
          <a:lstStyle/>
          <a:p>
            <a:r>
              <a:rPr lang="en-US" b="1" dirty="0"/>
              <a:t>FRAME:</a:t>
            </a:r>
          </a:p>
          <a:p>
            <a:r>
              <a:rPr lang="en-IN" dirty="0"/>
              <a:t>It is used to divide the main window into several parts. Frames are aligned using pack() method</a:t>
            </a:r>
            <a:endParaRPr lang="en-US" dirty="0"/>
          </a:p>
        </p:txBody>
      </p:sp>
      <p:pic>
        <p:nvPicPr>
          <p:cNvPr id="4" name="Picture 3">
            <a:extLst>
              <a:ext uri="{FF2B5EF4-FFF2-40B4-BE49-F238E27FC236}">
                <a16:creationId xmlns:a16="http://schemas.microsoft.com/office/drawing/2014/main" id="{4DD677B9-505B-4A54-B428-48290413B41F}"/>
              </a:ext>
            </a:extLst>
          </p:cNvPr>
          <p:cNvPicPr>
            <a:picLocks noChangeAspect="1"/>
          </p:cNvPicPr>
          <p:nvPr/>
        </p:nvPicPr>
        <p:blipFill>
          <a:blip r:embed="rId2"/>
          <a:stretch>
            <a:fillRect/>
          </a:stretch>
        </p:blipFill>
        <p:spPr>
          <a:xfrm>
            <a:off x="428626" y="1423987"/>
            <a:ext cx="7834566" cy="2005013"/>
          </a:xfrm>
          <a:prstGeom prst="rect">
            <a:avLst/>
          </a:prstGeom>
        </p:spPr>
      </p:pic>
      <p:pic>
        <p:nvPicPr>
          <p:cNvPr id="6" name="Picture 5">
            <a:extLst>
              <a:ext uri="{FF2B5EF4-FFF2-40B4-BE49-F238E27FC236}">
                <a16:creationId xmlns:a16="http://schemas.microsoft.com/office/drawing/2014/main" id="{D4124DA1-3254-4215-B887-83358C001D38}"/>
              </a:ext>
            </a:extLst>
          </p:cNvPr>
          <p:cNvPicPr>
            <a:picLocks noChangeAspect="1"/>
          </p:cNvPicPr>
          <p:nvPr/>
        </p:nvPicPr>
        <p:blipFill>
          <a:blip r:embed="rId3"/>
          <a:stretch>
            <a:fillRect/>
          </a:stretch>
        </p:blipFill>
        <p:spPr>
          <a:xfrm>
            <a:off x="8839200" y="1274981"/>
            <a:ext cx="2686050" cy="2892009"/>
          </a:xfrm>
          <a:prstGeom prst="rect">
            <a:avLst/>
          </a:prstGeom>
        </p:spPr>
      </p:pic>
      <p:sp>
        <p:nvSpPr>
          <p:cNvPr id="7" name="TextBox 6">
            <a:extLst>
              <a:ext uri="{FF2B5EF4-FFF2-40B4-BE49-F238E27FC236}">
                <a16:creationId xmlns:a16="http://schemas.microsoft.com/office/drawing/2014/main" id="{3F4CBBF3-267E-42D6-85B8-8367F60DB6BF}"/>
              </a:ext>
            </a:extLst>
          </p:cNvPr>
          <p:cNvSpPr txBox="1"/>
          <p:nvPr/>
        </p:nvSpPr>
        <p:spPr>
          <a:xfrm>
            <a:off x="542003" y="3578006"/>
            <a:ext cx="7229475" cy="1200329"/>
          </a:xfrm>
          <a:prstGeom prst="rect">
            <a:avLst/>
          </a:prstGeom>
          <a:noFill/>
        </p:spPr>
        <p:txBody>
          <a:bodyPr wrap="square" rtlCol="0">
            <a:spAutoFit/>
          </a:bodyPr>
          <a:lstStyle/>
          <a:p>
            <a:r>
              <a:rPr lang="en-US" b="1" dirty="0"/>
              <a:t>BINDING FUNCTIONS:</a:t>
            </a:r>
          </a:p>
          <a:p>
            <a:r>
              <a:rPr lang="en-US" dirty="0"/>
              <a:t>Calling functions whenever an event occurs refers to a binding function</a:t>
            </a:r>
          </a:p>
          <a:p>
            <a:endParaRPr lang="en-US" dirty="0"/>
          </a:p>
          <a:p>
            <a:endParaRPr lang="en-IN" dirty="0"/>
          </a:p>
        </p:txBody>
      </p:sp>
      <p:pic>
        <p:nvPicPr>
          <p:cNvPr id="9" name="Picture 8">
            <a:extLst>
              <a:ext uri="{FF2B5EF4-FFF2-40B4-BE49-F238E27FC236}">
                <a16:creationId xmlns:a16="http://schemas.microsoft.com/office/drawing/2014/main" id="{E132EE32-807A-4E47-B538-0AD9E8C81543}"/>
              </a:ext>
            </a:extLst>
          </p:cNvPr>
          <p:cNvPicPr>
            <a:picLocks noChangeAspect="1"/>
          </p:cNvPicPr>
          <p:nvPr/>
        </p:nvPicPr>
        <p:blipFill>
          <a:blip r:embed="rId4"/>
          <a:stretch>
            <a:fillRect/>
          </a:stretch>
        </p:blipFill>
        <p:spPr>
          <a:xfrm>
            <a:off x="428626" y="4312345"/>
            <a:ext cx="8517194" cy="2243335"/>
          </a:xfrm>
          <a:prstGeom prst="rect">
            <a:avLst/>
          </a:prstGeom>
        </p:spPr>
      </p:pic>
    </p:spTree>
    <p:extLst>
      <p:ext uri="{BB962C8B-B14F-4D97-AF65-F5344CB8AC3E}">
        <p14:creationId xmlns:p14="http://schemas.microsoft.com/office/powerpoint/2010/main" val="91052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EC39C-D18E-4EB9-9B64-5D27037903D9}"/>
              </a:ext>
            </a:extLst>
          </p:cNvPr>
          <p:cNvSpPr txBox="1"/>
          <p:nvPr/>
        </p:nvSpPr>
        <p:spPr>
          <a:xfrm>
            <a:off x="190500" y="127589"/>
            <a:ext cx="10744200" cy="2031325"/>
          </a:xfrm>
          <a:prstGeom prst="rect">
            <a:avLst/>
          </a:prstGeom>
          <a:noFill/>
        </p:spPr>
        <p:txBody>
          <a:bodyPr wrap="square" rtlCol="0">
            <a:spAutoFit/>
          </a:bodyPr>
          <a:lstStyle/>
          <a:p>
            <a:r>
              <a:rPr lang="en-US" b="1" dirty="0"/>
              <a:t>CANVAS IN TKINTER:</a:t>
            </a:r>
          </a:p>
          <a:p>
            <a:endParaRPr lang="en-US" dirty="0"/>
          </a:p>
          <a:p>
            <a:r>
              <a:rPr lang="en-US" b="0" i="0" dirty="0">
                <a:solidFill>
                  <a:srgbClr val="273239"/>
                </a:solidFill>
                <a:effectLst/>
                <a:latin typeface="urw-din"/>
              </a:rPr>
              <a:t>The Canvas widget lets us display various graphics on the application. It can be used to draw simple shapes to complicated graphs. We can also display various kinds of custom widgets according to our needs.</a:t>
            </a:r>
          </a:p>
          <a:p>
            <a:endParaRPr lang="en-US" dirty="0">
              <a:solidFill>
                <a:srgbClr val="273239"/>
              </a:solidFill>
              <a:latin typeface="urw-din"/>
            </a:endParaRPr>
          </a:p>
          <a:p>
            <a:r>
              <a:rPr lang="en-US" b="1" dirty="0">
                <a:solidFill>
                  <a:srgbClr val="273239"/>
                </a:solidFill>
                <a:latin typeface="urw-din"/>
              </a:rPr>
              <a:t>Drawing</a:t>
            </a:r>
            <a:r>
              <a:rPr lang="en-US" b="1" i="0" dirty="0">
                <a:solidFill>
                  <a:srgbClr val="273239"/>
                </a:solidFill>
                <a:effectLst/>
                <a:latin typeface="urw-din"/>
              </a:rPr>
              <a:t> a line </a:t>
            </a:r>
            <a:r>
              <a:rPr lang="en-US" b="1" dirty="0">
                <a:solidFill>
                  <a:srgbClr val="273239"/>
                </a:solidFill>
                <a:latin typeface="urw-din"/>
              </a:rPr>
              <a:t>using Canvas widget:</a:t>
            </a:r>
            <a:endParaRPr lang="en-US" b="1" i="0" dirty="0">
              <a:solidFill>
                <a:srgbClr val="273239"/>
              </a:solidFill>
              <a:effectLst/>
              <a:latin typeface="urw-din"/>
            </a:endParaRPr>
          </a:p>
          <a:p>
            <a:endParaRPr lang="en-IN" dirty="0"/>
          </a:p>
        </p:txBody>
      </p:sp>
      <p:pic>
        <p:nvPicPr>
          <p:cNvPr id="4" name="Picture 3">
            <a:extLst>
              <a:ext uri="{FF2B5EF4-FFF2-40B4-BE49-F238E27FC236}">
                <a16:creationId xmlns:a16="http://schemas.microsoft.com/office/drawing/2014/main" id="{EA00D205-1791-4632-801E-D89C5D5C39E7}"/>
              </a:ext>
            </a:extLst>
          </p:cNvPr>
          <p:cNvPicPr>
            <a:picLocks noChangeAspect="1"/>
          </p:cNvPicPr>
          <p:nvPr/>
        </p:nvPicPr>
        <p:blipFill>
          <a:blip r:embed="rId2"/>
          <a:stretch>
            <a:fillRect/>
          </a:stretch>
        </p:blipFill>
        <p:spPr>
          <a:xfrm>
            <a:off x="1852614" y="2643370"/>
            <a:ext cx="2928937" cy="2568553"/>
          </a:xfrm>
          <a:prstGeom prst="rect">
            <a:avLst/>
          </a:prstGeom>
        </p:spPr>
      </p:pic>
      <p:pic>
        <p:nvPicPr>
          <p:cNvPr id="6" name="Picture 5">
            <a:extLst>
              <a:ext uri="{FF2B5EF4-FFF2-40B4-BE49-F238E27FC236}">
                <a16:creationId xmlns:a16="http://schemas.microsoft.com/office/drawing/2014/main" id="{9D0EB2BE-16B8-4467-9D17-4F679E80B412}"/>
              </a:ext>
            </a:extLst>
          </p:cNvPr>
          <p:cNvPicPr>
            <a:picLocks noChangeAspect="1"/>
          </p:cNvPicPr>
          <p:nvPr/>
        </p:nvPicPr>
        <p:blipFill>
          <a:blip r:embed="rId3"/>
          <a:stretch>
            <a:fillRect/>
          </a:stretch>
        </p:blipFill>
        <p:spPr>
          <a:xfrm>
            <a:off x="8081963" y="2783617"/>
            <a:ext cx="2852737" cy="2506201"/>
          </a:xfrm>
          <a:prstGeom prst="rect">
            <a:avLst/>
          </a:prstGeom>
        </p:spPr>
      </p:pic>
      <p:cxnSp>
        <p:nvCxnSpPr>
          <p:cNvPr id="12" name="Straight Connector 11">
            <a:extLst>
              <a:ext uri="{FF2B5EF4-FFF2-40B4-BE49-F238E27FC236}">
                <a16:creationId xmlns:a16="http://schemas.microsoft.com/office/drawing/2014/main" id="{B4E312D6-2AF1-42A5-9335-B70DF3273502}"/>
              </a:ext>
            </a:extLst>
          </p:cNvPr>
          <p:cNvCxnSpPr>
            <a:cxnSpLocks/>
          </p:cNvCxnSpPr>
          <p:nvPr/>
        </p:nvCxnSpPr>
        <p:spPr>
          <a:xfrm>
            <a:off x="6398419" y="1647825"/>
            <a:ext cx="66675" cy="5082586"/>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29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0552A6-07A5-4549-A6F0-476A29D3477A}"/>
              </a:ext>
            </a:extLst>
          </p:cNvPr>
          <p:cNvPicPr>
            <a:picLocks noChangeAspect="1"/>
          </p:cNvPicPr>
          <p:nvPr/>
        </p:nvPicPr>
        <p:blipFill>
          <a:blip r:embed="rId2"/>
          <a:stretch>
            <a:fillRect/>
          </a:stretch>
        </p:blipFill>
        <p:spPr>
          <a:xfrm>
            <a:off x="171450" y="551645"/>
            <a:ext cx="6691313" cy="2390389"/>
          </a:xfrm>
          <a:prstGeom prst="rect">
            <a:avLst/>
          </a:prstGeom>
        </p:spPr>
      </p:pic>
      <p:pic>
        <p:nvPicPr>
          <p:cNvPr id="3" name="Picture 2">
            <a:extLst>
              <a:ext uri="{FF2B5EF4-FFF2-40B4-BE49-F238E27FC236}">
                <a16:creationId xmlns:a16="http://schemas.microsoft.com/office/drawing/2014/main" id="{DF7BBB58-605B-4419-80BF-902A2A50BC4E}"/>
              </a:ext>
            </a:extLst>
          </p:cNvPr>
          <p:cNvPicPr>
            <a:picLocks noChangeAspect="1"/>
          </p:cNvPicPr>
          <p:nvPr/>
        </p:nvPicPr>
        <p:blipFill>
          <a:blip r:embed="rId3"/>
          <a:stretch>
            <a:fillRect/>
          </a:stretch>
        </p:blipFill>
        <p:spPr>
          <a:xfrm>
            <a:off x="7582751" y="435833"/>
            <a:ext cx="2731344" cy="2506201"/>
          </a:xfrm>
          <a:prstGeom prst="rect">
            <a:avLst/>
          </a:prstGeom>
        </p:spPr>
      </p:pic>
      <p:sp>
        <p:nvSpPr>
          <p:cNvPr id="5" name="TextBox 4">
            <a:extLst>
              <a:ext uri="{FF2B5EF4-FFF2-40B4-BE49-F238E27FC236}">
                <a16:creationId xmlns:a16="http://schemas.microsoft.com/office/drawing/2014/main" id="{9D538811-1AB2-48EB-ABE8-3432C402C5F8}"/>
              </a:ext>
            </a:extLst>
          </p:cNvPr>
          <p:cNvSpPr txBox="1"/>
          <p:nvPr/>
        </p:nvSpPr>
        <p:spPr>
          <a:xfrm>
            <a:off x="171450" y="77272"/>
            <a:ext cx="5229225" cy="369332"/>
          </a:xfrm>
          <a:prstGeom prst="rect">
            <a:avLst/>
          </a:prstGeom>
          <a:noFill/>
        </p:spPr>
        <p:txBody>
          <a:bodyPr wrap="square" rtlCol="0">
            <a:spAutoFit/>
          </a:bodyPr>
          <a:lstStyle/>
          <a:p>
            <a:r>
              <a:rPr lang="en-US" b="1" dirty="0"/>
              <a:t>Drawing an oval using Canvas widget:</a:t>
            </a:r>
            <a:endParaRPr lang="en-IN" b="1" dirty="0"/>
          </a:p>
        </p:txBody>
      </p:sp>
      <p:pic>
        <p:nvPicPr>
          <p:cNvPr id="7" name="Picture 6">
            <a:extLst>
              <a:ext uri="{FF2B5EF4-FFF2-40B4-BE49-F238E27FC236}">
                <a16:creationId xmlns:a16="http://schemas.microsoft.com/office/drawing/2014/main" id="{5AF23B96-20FC-495F-864F-5FD924C4F3E8}"/>
              </a:ext>
            </a:extLst>
          </p:cNvPr>
          <p:cNvPicPr>
            <a:picLocks noChangeAspect="1"/>
          </p:cNvPicPr>
          <p:nvPr/>
        </p:nvPicPr>
        <p:blipFill>
          <a:blip r:embed="rId4"/>
          <a:stretch>
            <a:fillRect/>
          </a:stretch>
        </p:blipFill>
        <p:spPr>
          <a:xfrm>
            <a:off x="171450" y="3915967"/>
            <a:ext cx="8296275" cy="2524125"/>
          </a:xfrm>
          <a:prstGeom prst="rect">
            <a:avLst/>
          </a:prstGeom>
        </p:spPr>
      </p:pic>
      <p:pic>
        <p:nvPicPr>
          <p:cNvPr id="9" name="Picture 8">
            <a:extLst>
              <a:ext uri="{FF2B5EF4-FFF2-40B4-BE49-F238E27FC236}">
                <a16:creationId xmlns:a16="http://schemas.microsoft.com/office/drawing/2014/main" id="{E0D9C4A0-32F3-4BB0-A5AC-52D5EB9EF928}"/>
              </a:ext>
            </a:extLst>
          </p:cNvPr>
          <p:cNvPicPr>
            <a:picLocks noChangeAspect="1"/>
          </p:cNvPicPr>
          <p:nvPr/>
        </p:nvPicPr>
        <p:blipFill>
          <a:blip r:embed="rId5"/>
          <a:stretch>
            <a:fillRect/>
          </a:stretch>
        </p:blipFill>
        <p:spPr>
          <a:xfrm>
            <a:off x="8948423" y="4089861"/>
            <a:ext cx="2667314" cy="2506201"/>
          </a:xfrm>
          <a:prstGeom prst="rect">
            <a:avLst/>
          </a:prstGeom>
        </p:spPr>
      </p:pic>
      <p:sp>
        <p:nvSpPr>
          <p:cNvPr id="10" name="TextBox 9">
            <a:extLst>
              <a:ext uri="{FF2B5EF4-FFF2-40B4-BE49-F238E27FC236}">
                <a16:creationId xmlns:a16="http://schemas.microsoft.com/office/drawing/2014/main" id="{9976E21D-287F-450D-8430-8D696F72A945}"/>
              </a:ext>
            </a:extLst>
          </p:cNvPr>
          <p:cNvSpPr txBox="1"/>
          <p:nvPr/>
        </p:nvSpPr>
        <p:spPr>
          <a:xfrm>
            <a:off x="171450" y="3257550"/>
            <a:ext cx="6210300" cy="369332"/>
          </a:xfrm>
          <a:prstGeom prst="rect">
            <a:avLst/>
          </a:prstGeom>
          <a:noFill/>
        </p:spPr>
        <p:txBody>
          <a:bodyPr wrap="square" rtlCol="0">
            <a:spAutoFit/>
          </a:bodyPr>
          <a:lstStyle/>
          <a:p>
            <a:r>
              <a:rPr lang="en-US" b="1" dirty="0"/>
              <a:t>Drawing an arc using canvas widget</a:t>
            </a:r>
            <a:r>
              <a:rPr lang="en-IN" b="1" dirty="0"/>
              <a:t>:</a:t>
            </a:r>
            <a:endParaRPr lang="en-US" b="1" dirty="0"/>
          </a:p>
        </p:txBody>
      </p:sp>
    </p:spTree>
    <p:extLst>
      <p:ext uri="{BB962C8B-B14F-4D97-AF65-F5344CB8AC3E}">
        <p14:creationId xmlns:p14="http://schemas.microsoft.com/office/powerpoint/2010/main" val="129257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0BB67-A560-40BA-B415-03E23B650183}"/>
              </a:ext>
            </a:extLst>
          </p:cNvPr>
          <p:cNvPicPr>
            <a:picLocks noChangeAspect="1"/>
          </p:cNvPicPr>
          <p:nvPr/>
        </p:nvPicPr>
        <p:blipFill>
          <a:blip r:embed="rId2"/>
          <a:stretch>
            <a:fillRect/>
          </a:stretch>
        </p:blipFill>
        <p:spPr>
          <a:xfrm>
            <a:off x="6259390" y="478334"/>
            <a:ext cx="5503985" cy="2950666"/>
          </a:xfrm>
          <a:prstGeom prst="rect">
            <a:avLst/>
          </a:prstGeom>
        </p:spPr>
      </p:pic>
      <p:sp>
        <p:nvSpPr>
          <p:cNvPr id="4" name="TextBox 3">
            <a:extLst>
              <a:ext uri="{FF2B5EF4-FFF2-40B4-BE49-F238E27FC236}">
                <a16:creationId xmlns:a16="http://schemas.microsoft.com/office/drawing/2014/main" id="{B3ADB5F4-25A4-4258-8925-C71FEFF32F29}"/>
              </a:ext>
            </a:extLst>
          </p:cNvPr>
          <p:cNvSpPr txBox="1"/>
          <p:nvPr/>
        </p:nvSpPr>
        <p:spPr>
          <a:xfrm>
            <a:off x="428625" y="571500"/>
            <a:ext cx="6143625" cy="923330"/>
          </a:xfrm>
          <a:prstGeom prst="rect">
            <a:avLst/>
          </a:prstGeom>
          <a:noFill/>
        </p:spPr>
        <p:txBody>
          <a:bodyPr wrap="square" rtlCol="0">
            <a:spAutoFit/>
          </a:bodyPr>
          <a:lstStyle/>
          <a:p>
            <a:r>
              <a:rPr lang="en-US" b="1" dirty="0"/>
              <a:t>EVENT HANDLING</a:t>
            </a:r>
            <a:r>
              <a:rPr lang="en-US" dirty="0"/>
              <a:t>:</a:t>
            </a:r>
          </a:p>
          <a:p>
            <a:endParaRPr lang="en-US" dirty="0"/>
          </a:p>
          <a:p>
            <a:r>
              <a:rPr lang="en-US" dirty="0"/>
              <a:t>Mousemove, mouseover, clicking ,scrolling are some events</a:t>
            </a:r>
            <a:endParaRPr lang="en-IN" dirty="0"/>
          </a:p>
        </p:txBody>
      </p:sp>
      <p:pic>
        <p:nvPicPr>
          <p:cNvPr id="6" name="Picture 5">
            <a:extLst>
              <a:ext uri="{FF2B5EF4-FFF2-40B4-BE49-F238E27FC236}">
                <a16:creationId xmlns:a16="http://schemas.microsoft.com/office/drawing/2014/main" id="{92AB75B7-F36E-4582-8EBC-57476F11BFDD}"/>
              </a:ext>
            </a:extLst>
          </p:cNvPr>
          <p:cNvPicPr>
            <a:picLocks noChangeAspect="1"/>
          </p:cNvPicPr>
          <p:nvPr/>
        </p:nvPicPr>
        <p:blipFill>
          <a:blip r:embed="rId3"/>
          <a:stretch>
            <a:fillRect/>
          </a:stretch>
        </p:blipFill>
        <p:spPr>
          <a:xfrm>
            <a:off x="361950" y="2009775"/>
            <a:ext cx="5734050" cy="2838450"/>
          </a:xfrm>
          <a:prstGeom prst="rect">
            <a:avLst/>
          </a:prstGeom>
        </p:spPr>
      </p:pic>
      <p:sp>
        <p:nvSpPr>
          <p:cNvPr id="7" name="TextBox 6">
            <a:extLst>
              <a:ext uri="{FF2B5EF4-FFF2-40B4-BE49-F238E27FC236}">
                <a16:creationId xmlns:a16="http://schemas.microsoft.com/office/drawing/2014/main" id="{EE227337-BB5D-46B9-88A3-D75F3B557478}"/>
              </a:ext>
            </a:extLst>
          </p:cNvPr>
          <p:cNvSpPr txBox="1"/>
          <p:nvPr/>
        </p:nvSpPr>
        <p:spPr>
          <a:xfrm>
            <a:off x="600075" y="5381625"/>
            <a:ext cx="10267950" cy="1200329"/>
          </a:xfrm>
          <a:prstGeom prst="rect">
            <a:avLst/>
          </a:prstGeom>
          <a:noFill/>
        </p:spPr>
        <p:txBody>
          <a:bodyPr wrap="square" rtlCol="0">
            <a:spAutoFit/>
          </a:bodyPr>
          <a:lstStyle/>
          <a:p>
            <a:r>
              <a:rPr lang="en-US" dirty="0"/>
              <a:t>Here we </a:t>
            </a:r>
            <a:r>
              <a:rPr lang="en-US" b="1" dirty="0"/>
              <a:t>bind</a:t>
            </a:r>
            <a:r>
              <a:rPr lang="en-US" dirty="0"/>
              <a:t> </a:t>
            </a:r>
            <a:r>
              <a:rPr lang="en-US" b="1" dirty="0"/>
              <a:t>the &lt;B1-Motion&gt; </a:t>
            </a:r>
            <a:r>
              <a:rPr lang="en-US" dirty="0"/>
              <a:t>with </a:t>
            </a:r>
            <a:r>
              <a:rPr lang="en-US" b="1" dirty="0"/>
              <a:t>paint</a:t>
            </a:r>
            <a:r>
              <a:rPr lang="en-US" dirty="0"/>
              <a:t> function. Whenever there is a </a:t>
            </a:r>
            <a:r>
              <a:rPr lang="en-US" b="1" dirty="0"/>
              <a:t>left click/B1-Motion </a:t>
            </a:r>
            <a:r>
              <a:rPr lang="en-US" dirty="0"/>
              <a:t>then it automatically triggers paint function. Paint function uses the previous location of the event and present location and draws a line between them. We bind the Button-release with reset function. Reset function places the previous location of the event to None.</a:t>
            </a:r>
            <a:endParaRPr lang="en-IN" dirty="0"/>
          </a:p>
        </p:txBody>
      </p:sp>
    </p:spTree>
    <p:extLst>
      <p:ext uri="{BB962C8B-B14F-4D97-AF65-F5344CB8AC3E}">
        <p14:creationId xmlns:p14="http://schemas.microsoft.com/office/powerpoint/2010/main" val="313711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C75DB3-C4AA-41FA-B5FE-371D313AD376}"/>
              </a:ext>
            </a:extLst>
          </p:cNvPr>
          <p:cNvPicPr>
            <a:picLocks noChangeAspect="1"/>
          </p:cNvPicPr>
          <p:nvPr/>
        </p:nvPicPr>
        <p:blipFill>
          <a:blip r:embed="rId2"/>
          <a:stretch>
            <a:fillRect/>
          </a:stretch>
        </p:blipFill>
        <p:spPr>
          <a:xfrm>
            <a:off x="73819" y="1482306"/>
            <a:ext cx="5814472" cy="38449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E64771A6-1AA1-4AC0-BFC7-30685C223B8A}"/>
              </a:ext>
            </a:extLst>
          </p:cNvPr>
          <p:cNvPicPr>
            <a:picLocks noChangeAspect="1"/>
          </p:cNvPicPr>
          <p:nvPr/>
        </p:nvPicPr>
        <p:blipFill>
          <a:blip r:embed="rId3"/>
          <a:stretch>
            <a:fillRect/>
          </a:stretch>
        </p:blipFill>
        <p:spPr>
          <a:xfrm>
            <a:off x="6228272" y="1482306"/>
            <a:ext cx="5708754" cy="37563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TextBox 11">
            <a:extLst>
              <a:ext uri="{FF2B5EF4-FFF2-40B4-BE49-F238E27FC236}">
                <a16:creationId xmlns:a16="http://schemas.microsoft.com/office/drawing/2014/main" id="{F36E290B-61E3-4DA4-BCEC-D5F2B89AFC92}"/>
              </a:ext>
            </a:extLst>
          </p:cNvPr>
          <p:cNvSpPr txBox="1"/>
          <p:nvPr/>
        </p:nvSpPr>
        <p:spPr>
          <a:xfrm>
            <a:off x="379562" y="491706"/>
            <a:ext cx="11205713" cy="923330"/>
          </a:xfrm>
          <a:prstGeom prst="rect">
            <a:avLst/>
          </a:prstGeom>
          <a:noFill/>
        </p:spPr>
        <p:txBody>
          <a:bodyPr wrap="square" rtlCol="0">
            <a:spAutoFit/>
          </a:bodyPr>
          <a:lstStyle/>
          <a:p>
            <a:r>
              <a:rPr lang="en-US" b="1" dirty="0"/>
              <a:t>OUTPUT SCREENSHOTS:</a:t>
            </a:r>
          </a:p>
          <a:p>
            <a:endParaRPr lang="en-US" b="1" dirty="0"/>
          </a:p>
          <a:p>
            <a:r>
              <a:rPr lang="en-IN" b="1" dirty="0"/>
              <a:t>USING A PEN:										USING A BRUSH:</a:t>
            </a:r>
          </a:p>
        </p:txBody>
      </p:sp>
    </p:spTree>
    <p:extLst>
      <p:ext uri="{BB962C8B-B14F-4D97-AF65-F5344CB8AC3E}">
        <p14:creationId xmlns:p14="http://schemas.microsoft.com/office/powerpoint/2010/main" val="355288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38FFAB-965F-4FAC-96F5-05335FDC24FA}"/>
              </a:ext>
            </a:extLst>
          </p:cNvPr>
          <p:cNvPicPr>
            <a:picLocks noChangeAspect="1"/>
          </p:cNvPicPr>
          <p:nvPr/>
        </p:nvPicPr>
        <p:blipFill>
          <a:blip r:embed="rId2"/>
          <a:stretch>
            <a:fillRect/>
          </a:stretch>
        </p:blipFill>
        <p:spPr>
          <a:xfrm>
            <a:off x="171901" y="1589650"/>
            <a:ext cx="5728568" cy="37625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a:extLst>
              <a:ext uri="{FF2B5EF4-FFF2-40B4-BE49-F238E27FC236}">
                <a16:creationId xmlns:a16="http://schemas.microsoft.com/office/drawing/2014/main" id="{8988B40E-E3CD-4B3D-8B4E-7AF18DB20FF4}"/>
              </a:ext>
            </a:extLst>
          </p:cNvPr>
          <p:cNvPicPr>
            <a:picLocks noChangeAspect="1"/>
          </p:cNvPicPr>
          <p:nvPr/>
        </p:nvPicPr>
        <p:blipFill>
          <a:blip r:embed="rId3"/>
          <a:stretch>
            <a:fillRect/>
          </a:stretch>
        </p:blipFill>
        <p:spPr>
          <a:xfrm>
            <a:off x="6179441" y="1505844"/>
            <a:ext cx="5863663" cy="38463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576FC240-C089-4F04-8B2A-9410C36DE6F4}"/>
              </a:ext>
            </a:extLst>
          </p:cNvPr>
          <p:cNvSpPr txBox="1"/>
          <p:nvPr/>
        </p:nvSpPr>
        <p:spPr>
          <a:xfrm>
            <a:off x="250166" y="655608"/>
            <a:ext cx="11395494" cy="646331"/>
          </a:xfrm>
          <a:prstGeom prst="rect">
            <a:avLst/>
          </a:prstGeom>
          <a:noFill/>
        </p:spPr>
        <p:txBody>
          <a:bodyPr wrap="square" rtlCol="0">
            <a:spAutoFit/>
          </a:bodyPr>
          <a:lstStyle/>
          <a:p>
            <a:endParaRPr lang="en-US" dirty="0"/>
          </a:p>
          <a:p>
            <a:r>
              <a:rPr lang="en-IN" b="1" dirty="0"/>
              <a:t>PENSIZE</a:t>
            </a:r>
            <a:r>
              <a:rPr lang="en-IN" b="1" dirty="0">
                <a:latin typeface="Arial" panose="020B0604020202020204" pitchFamily="34" charset="0"/>
                <a:cs typeface="Arial" panose="020B0604020202020204" pitchFamily="34" charset="0"/>
              </a:rPr>
              <a:t>:7</a:t>
            </a:r>
            <a:r>
              <a:rPr lang="en-IN" b="1" dirty="0"/>
              <a:t>	</a:t>
            </a:r>
            <a:r>
              <a:rPr lang="en-IN" dirty="0"/>
              <a:t>										</a:t>
            </a:r>
            <a:r>
              <a:rPr lang="en-IN" b="1" dirty="0"/>
              <a:t>COLOUR:VOILET</a:t>
            </a:r>
          </a:p>
        </p:txBody>
      </p:sp>
    </p:spTree>
    <p:extLst>
      <p:ext uri="{BB962C8B-B14F-4D97-AF65-F5344CB8AC3E}">
        <p14:creationId xmlns:p14="http://schemas.microsoft.com/office/powerpoint/2010/main" val="257101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299086-DEC7-48A1-AB78-3AA5F8FC831D}"/>
              </a:ext>
            </a:extLst>
          </p:cNvPr>
          <p:cNvSpPr txBox="1"/>
          <p:nvPr/>
        </p:nvSpPr>
        <p:spPr>
          <a:xfrm>
            <a:off x="409575" y="485775"/>
            <a:ext cx="4181475" cy="923330"/>
          </a:xfrm>
          <a:prstGeom prst="rect">
            <a:avLst/>
          </a:prstGeom>
          <a:solidFill>
            <a:schemeClr val="bg2">
              <a:lumMod val="75000"/>
            </a:schemeClr>
          </a:solidFill>
        </p:spPr>
        <p:txBody>
          <a:bodyPr wrap="square" rtlCol="0">
            <a:spAutoFit/>
          </a:bodyPr>
          <a:lstStyle/>
          <a:p>
            <a:endParaRPr lang="en-US" dirty="0"/>
          </a:p>
          <a:p>
            <a:r>
              <a:rPr lang="en-US" dirty="0"/>
              <a:t>	   GRAPHICAL USER INTERFACE</a:t>
            </a:r>
          </a:p>
          <a:p>
            <a:endParaRPr lang="en-IN" dirty="0"/>
          </a:p>
        </p:txBody>
      </p:sp>
      <p:sp>
        <p:nvSpPr>
          <p:cNvPr id="3" name="TextBox 2">
            <a:extLst>
              <a:ext uri="{FF2B5EF4-FFF2-40B4-BE49-F238E27FC236}">
                <a16:creationId xmlns:a16="http://schemas.microsoft.com/office/drawing/2014/main" id="{D31BBD6C-B265-47B7-96A1-C790E1D4208B}"/>
              </a:ext>
            </a:extLst>
          </p:cNvPr>
          <p:cNvSpPr txBox="1"/>
          <p:nvPr/>
        </p:nvSpPr>
        <p:spPr>
          <a:xfrm>
            <a:off x="4762499" y="485775"/>
            <a:ext cx="7019926" cy="923330"/>
          </a:xfrm>
          <a:prstGeom prst="rect">
            <a:avLst/>
          </a:prstGeom>
          <a:solidFill>
            <a:schemeClr val="accent1">
              <a:lumMod val="60000"/>
              <a:lumOff val="40000"/>
            </a:schemeClr>
          </a:solidFill>
        </p:spPr>
        <p:txBody>
          <a:bodyPr wrap="square" rtlCol="0">
            <a:spAutoFit/>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graphical user interface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GUI</a:t>
            </a:r>
            <a:r>
              <a:rPr lang="en-US" dirty="0">
                <a:solidFill>
                  <a:srgbClr val="202122"/>
                </a:solidFill>
                <a:latin typeface="Arial" panose="020B0604020202020204" pitchFamily="34" charset="0"/>
              </a:rPr>
              <a:t>)</a:t>
            </a:r>
            <a:r>
              <a:rPr lang="en-US" b="0" i="0" dirty="0">
                <a:solidFill>
                  <a:srgbClr val="202122"/>
                </a:solidFill>
                <a:effectLst/>
                <a:latin typeface="Arial" panose="020B0604020202020204" pitchFamily="34" charset="0"/>
              </a:rPr>
              <a:t> is a form of  </a:t>
            </a:r>
            <a:r>
              <a:rPr lang="en-US" dirty="0">
                <a:solidFill>
                  <a:srgbClr val="202122"/>
                </a:solidFill>
                <a:latin typeface="Arial" panose="020B0604020202020204" pitchFamily="34" charset="0"/>
              </a:rPr>
              <a:t>user interface that allows users to interact with electronic devices through graphical icons</a:t>
            </a:r>
            <a:endParaRPr lang="en-IN" dirty="0"/>
          </a:p>
        </p:txBody>
      </p:sp>
      <p:sp>
        <p:nvSpPr>
          <p:cNvPr id="11" name="TextBox 10">
            <a:extLst>
              <a:ext uri="{FF2B5EF4-FFF2-40B4-BE49-F238E27FC236}">
                <a16:creationId xmlns:a16="http://schemas.microsoft.com/office/drawing/2014/main" id="{78923E5B-ABE6-46B9-91C5-52A4AA44BFA6}"/>
              </a:ext>
            </a:extLst>
          </p:cNvPr>
          <p:cNvSpPr txBox="1"/>
          <p:nvPr/>
        </p:nvSpPr>
        <p:spPr>
          <a:xfrm>
            <a:off x="552450" y="1809750"/>
            <a:ext cx="9124950" cy="3323987"/>
          </a:xfrm>
          <a:prstGeom prst="rect">
            <a:avLst/>
          </a:prstGeom>
          <a:noFill/>
        </p:spPr>
        <p:txBody>
          <a:bodyPr wrap="square" rtlCol="0">
            <a:spAutoFit/>
          </a:bodyPr>
          <a:lstStyle/>
          <a:p>
            <a:pPr algn="l"/>
            <a:r>
              <a:rPr lang="en-US" sz="2400" b="0" i="0" dirty="0">
                <a:solidFill>
                  <a:srgbClr val="2B2B2B"/>
                </a:solidFill>
                <a:effectLst/>
                <a:latin typeface="Goudy Old Style" panose="02020502050305020303" pitchFamily="18" charset="0"/>
              </a:rPr>
              <a:t>Simply put, GUIs help your users do things within your device, platform, program, or app without needing to type commands or know the coding behind the action.</a:t>
            </a:r>
          </a:p>
          <a:p>
            <a:pPr algn="l"/>
            <a:endParaRPr lang="en-US" sz="2400" b="0" i="0" dirty="0">
              <a:solidFill>
                <a:srgbClr val="2B2B2B"/>
              </a:solidFill>
              <a:effectLst/>
              <a:latin typeface="Goudy Old Style" panose="02020502050305020303" pitchFamily="18" charset="0"/>
            </a:endParaRPr>
          </a:p>
          <a:p>
            <a:pPr algn="l"/>
            <a:r>
              <a:rPr lang="en-US" sz="2400" b="0" i="0" dirty="0">
                <a:solidFill>
                  <a:srgbClr val="2B2B2B"/>
                </a:solidFill>
                <a:effectLst/>
                <a:latin typeface="Goudy Old Style" panose="02020502050305020303" pitchFamily="18" charset="0"/>
              </a:rPr>
              <a:t>Some specific examples are:</a:t>
            </a:r>
          </a:p>
          <a:p>
            <a:pPr algn="l">
              <a:buFont typeface="Arial" panose="020B0604020202020204" pitchFamily="34" charset="0"/>
              <a:buChar char="•"/>
            </a:pPr>
            <a:r>
              <a:rPr lang="en-US" sz="2400" b="0" i="0" dirty="0">
                <a:solidFill>
                  <a:srgbClr val="2B2B2B"/>
                </a:solidFill>
                <a:effectLst/>
                <a:latin typeface="Goudy Old Style" panose="02020502050305020303" pitchFamily="18" charset="0"/>
              </a:rPr>
              <a:t>Moving a document into the “Trash” folder on your desktop</a:t>
            </a:r>
          </a:p>
          <a:p>
            <a:pPr algn="l">
              <a:buFont typeface="Arial" panose="020B0604020202020204" pitchFamily="34" charset="0"/>
              <a:buChar char="•"/>
            </a:pPr>
            <a:r>
              <a:rPr lang="en-US" sz="2400" b="0" i="0" dirty="0">
                <a:solidFill>
                  <a:srgbClr val="2B2B2B"/>
                </a:solidFill>
                <a:effectLst/>
                <a:latin typeface="Goudy Old Style" panose="02020502050305020303" pitchFamily="18" charset="0"/>
              </a:rPr>
              <a:t>Clicking on an icon to launch an application</a:t>
            </a:r>
          </a:p>
          <a:p>
            <a:pPr algn="l">
              <a:buFont typeface="Arial" panose="020B0604020202020204" pitchFamily="34" charset="0"/>
              <a:buChar char="•"/>
            </a:pPr>
            <a:r>
              <a:rPr lang="en-US" sz="2400" b="0" i="0" dirty="0">
                <a:solidFill>
                  <a:srgbClr val="2B2B2B"/>
                </a:solidFill>
                <a:effectLst/>
                <a:latin typeface="Goudy Old Style" panose="02020502050305020303" pitchFamily="18" charset="0"/>
              </a:rPr>
              <a:t>Moving files from one folder to another</a:t>
            </a:r>
          </a:p>
          <a:p>
            <a:endParaRPr lang="en-IN" dirty="0"/>
          </a:p>
        </p:txBody>
      </p:sp>
      <p:pic>
        <p:nvPicPr>
          <p:cNvPr id="13" name="Picture 12">
            <a:extLst>
              <a:ext uri="{FF2B5EF4-FFF2-40B4-BE49-F238E27FC236}">
                <a16:creationId xmlns:a16="http://schemas.microsoft.com/office/drawing/2014/main" id="{51DB22AD-48E7-4D2D-B45A-BE1A1FB36E46}"/>
              </a:ext>
            </a:extLst>
          </p:cNvPr>
          <p:cNvPicPr>
            <a:picLocks noChangeAspect="1"/>
          </p:cNvPicPr>
          <p:nvPr/>
        </p:nvPicPr>
        <p:blipFill>
          <a:blip r:embed="rId2"/>
          <a:stretch>
            <a:fillRect/>
          </a:stretch>
        </p:blipFill>
        <p:spPr>
          <a:xfrm>
            <a:off x="8121659" y="3057525"/>
            <a:ext cx="3660766" cy="2398190"/>
          </a:xfrm>
          <a:prstGeom prst="rect">
            <a:avLst/>
          </a:prstGeom>
        </p:spPr>
      </p:pic>
    </p:spTree>
    <p:extLst>
      <p:ext uri="{BB962C8B-B14F-4D97-AF65-F5344CB8AC3E}">
        <p14:creationId xmlns:p14="http://schemas.microsoft.com/office/powerpoint/2010/main" val="382190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1E37B6-25E9-4A26-A811-AC8D1AF953D9}"/>
              </a:ext>
            </a:extLst>
          </p:cNvPr>
          <p:cNvPicPr>
            <a:picLocks noChangeAspect="1"/>
          </p:cNvPicPr>
          <p:nvPr/>
        </p:nvPicPr>
        <p:blipFill>
          <a:blip r:embed="rId2"/>
          <a:stretch>
            <a:fillRect/>
          </a:stretch>
        </p:blipFill>
        <p:spPr>
          <a:xfrm>
            <a:off x="785812" y="1619250"/>
            <a:ext cx="8963025" cy="4000500"/>
          </a:xfrm>
          <a:prstGeom prst="rect">
            <a:avLst/>
          </a:prstGeom>
        </p:spPr>
      </p:pic>
      <p:sp>
        <p:nvSpPr>
          <p:cNvPr id="3" name="TextBox 2">
            <a:extLst>
              <a:ext uri="{FF2B5EF4-FFF2-40B4-BE49-F238E27FC236}">
                <a16:creationId xmlns:a16="http://schemas.microsoft.com/office/drawing/2014/main" id="{06E32021-CA7C-4ACD-B408-58CF39B9DF65}"/>
              </a:ext>
            </a:extLst>
          </p:cNvPr>
          <p:cNvSpPr txBox="1"/>
          <p:nvPr/>
        </p:nvSpPr>
        <p:spPr>
          <a:xfrm>
            <a:off x="267902" y="760396"/>
            <a:ext cx="11656195" cy="646331"/>
          </a:xfrm>
          <a:prstGeom prst="rect">
            <a:avLst/>
          </a:prstGeom>
          <a:solidFill>
            <a:srgbClr val="FFFF00"/>
          </a:solidFill>
        </p:spPr>
        <p:txBody>
          <a:bodyPr wrap="square" rtlCol="0">
            <a:spAutoFit/>
          </a:bodyPr>
          <a:lstStyle/>
          <a:p>
            <a:r>
              <a:rPr lang="en-US" dirty="0"/>
              <a:t>GUI ALLOWS THE USER TO INTERACT WITH GRAPHICAL ELEMENTS WHEREAS COMMAND LINE ALLOWS THE USER TO INTERACT USING COMMANDS</a:t>
            </a:r>
          </a:p>
        </p:txBody>
      </p:sp>
    </p:spTree>
    <p:extLst>
      <p:ext uri="{BB962C8B-B14F-4D97-AF65-F5344CB8AC3E}">
        <p14:creationId xmlns:p14="http://schemas.microsoft.com/office/powerpoint/2010/main" val="271530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2F1A0-1997-46F0-88B7-66AB84008392}"/>
              </a:ext>
            </a:extLst>
          </p:cNvPr>
          <p:cNvSpPr txBox="1"/>
          <p:nvPr/>
        </p:nvSpPr>
        <p:spPr>
          <a:xfrm>
            <a:off x="666750" y="542925"/>
            <a:ext cx="6438900" cy="4431983"/>
          </a:xfrm>
          <a:prstGeom prst="rect">
            <a:avLst/>
          </a:prstGeom>
          <a:noFill/>
        </p:spPr>
        <p:txBody>
          <a:bodyPr wrap="square" rtlCol="0">
            <a:spAutoFit/>
          </a:bodyPr>
          <a:lstStyle/>
          <a:p>
            <a:endParaRPr lang="en-US" dirty="0"/>
          </a:p>
          <a:p>
            <a:r>
              <a:rPr lang="en-IN" dirty="0"/>
              <a:t>	</a:t>
            </a:r>
            <a:r>
              <a:rPr lang="en-IN" sz="2000" b="1" dirty="0"/>
              <a:t>PYTHON </a:t>
            </a:r>
            <a:r>
              <a:rPr lang="en-US" sz="2000" b="1" dirty="0"/>
              <a:t>LIBRARIES FOR GUI</a:t>
            </a:r>
          </a:p>
          <a:p>
            <a:endParaRPr lang="en-US" sz="2400" b="1" dirty="0"/>
          </a:p>
          <a:p>
            <a:r>
              <a:rPr lang="en-US" sz="2400" b="1" dirty="0"/>
              <a:t>	1.Kivy</a:t>
            </a:r>
          </a:p>
          <a:p>
            <a:endParaRPr lang="en-US" dirty="0"/>
          </a:p>
          <a:p>
            <a:endParaRPr lang="en-US" dirty="0"/>
          </a:p>
          <a:p>
            <a:r>
              <a:rPr lang="en-US" dirty="0"/>
              <a:t>	</a:t>
            </a:r>
            <a:r>
              <a:rPr lang="en-US" sz="2400" b="1" dirty="0"/>
              <a:t>2.Qt</a:t>
            </a:r>
          </a:p>
          <a:p>
            <a:endParaRPr lang="en-US" sz="2400" b="1" dirty="0"/>
          </a:p>
          <a:p>
            <a:r>
              <a:rPr lang="en-US" dirty="0"/>
              <a:t>	</a:t>
            </a:r>
            <a:r>
              <a:rPr lang="en-US" sz="2400" b="1" dirty="0"/>
              <a:t>3.wxPython</a:t>
            </a:r>
          </a:p>
          <a:p>
            <a:endParaRPr lang="en-US" sz="2400" b="1" dirty="0"/>
          </a:p>
          <a:p>
            <a:endParaRPr lang="en-US" sz="2400" b="1" dirty="0"/>
          </a:p>
          <a:p>
            <a:r>
              <a:rPr lang="en-US" dirty="0"/>
              <a:t>	</a:t>
            </a:r>
            <a:r>
              <a:rPr lang="en-US" sz="2400" b="1" dirty="0"/>
              <a:t>4.Tkinter</a:t>
            </a:r>
          </a:p>
          <a:p>
            <a:endParaRPr lang="en-IN" dirty="0"/>
          </a:p>
        </p:txBody>
      </p:sp>
      <p:pic>
        <p:nvPicPr>
          <p:cNvPr id="4" name="Picture 3">
            <a:extLst>
              <a:ext uri="{FF2B5EF4-FFF2-40B4-BE49-F238E27FC236}">
                <a16:creationId xmlns:a16="http://schemas.microsoft.com/office/drawing/2014/main" id="{8D90F5C7-1B05-4349-8432-2C0853EACC99}"/>
              </a:ext>
            </a:extLst>
          </p:cNvPr>
          <p:cNvPicPr>
            <a:picLocks noChangeAspect="1"/>
          </p:cNvPicPr>
          <p:nvPr/>
        </p:nvPicPr>
        <p:blipFill>
          <a:blip r:embed="rId2"/>
          <a:stretch>
            <a:fillRect/>
          </a:stretch>
        </p:blipFill>
        <p:spPr>
          <a:xfrm>
            <a:off x="6181725" y="285750"/>
            <a:ext cx="2219325" cy="2108784"/>
          </a:xfrm>
          <a:prstGeom prst="rect">
            <a:avLst/>
          </a:prstGeom>
        </p:spPr>
      </p:pic>
      <p:pic>
        <p:nvPicPr>
          <p:cNvPr id="6" name="Picture 5">
            <a:extLst>
              <a:ext uri="{FF2B5EF4-FFF2-40B4-BE49-F238E27FC236}">
                <a16:creationId xmlns:a16="http://schemas.microsoft.com/office/drawing/2014/main" id="{69F9F4DF-F6F3-4150-ADB5-76F60F7D7ED0}"/>
              </a:ext>
            </a:extLst>
          </p:cNvPr>
          <p:cNvPicPr>
            <a:picLocks noChangeAspect="1"/>
          </p:cNvPicPr>
          <p:nvPr/>
        </p:nvPicPr>
        <p:blipFill>
          <a:blip r:embed="rId3"/>
          <a:stretch>
            <a:fillRect/>
          </a:stretch>
        </p:blipFill>
        <p:spPr>
          <a:xfrm>
            <a:off x="6096000" y="2651709"/>
            <a:ext cx="2602546" cy="1757363"/>
          </a:xfrm>
          <a:prstGeom prst="rect">
            <a:avLst/>
          </a:prstGeom>
        </p:spPr>
      </p:pic>
      <p:pic>
        <p:nvPicPr>
          <p:cNvPr id="8" name="Picture 7">
            <a:extLst>
              <a:ext uri="{FF2B5EF4-FFF2-40B4-BE49-F238E27FC236}">
                <a16:creationId xmlns:a16="http://schemas.microsoft.com/office/drawing/2014/main" id="{58CB7B35-9ACD-433B-85E7-11856E8F875D}"/>
              </a:ext>
            </a:extLst>
          </p:cNvPr>
          <p:cNvPicPr>
            <a:picLocks noChangeAspect="1"/>
          </p:cNvPicPr>
          <p:nvPr/>
        </p:nvPicPr>
        <p:blipFill>
          <a:blip r:embed="rId4"/>
          <a:stretch>
            <a:fillRect/>
          </a:stretch>
        </p:blipFill>
        <p:spPr>
          <a:xfrm>
            <a:off x="9067799" y="2442159"/>
            <a:ext cx="2488161" cy="1879450"/>
          </a:xfrm>
          <a:prstGeom prst="rect">
            <a:avLst/>
          </a:prstGeom>
        </p:spPr>
      </p:pic>
      <p:pic>
        <p:nvPicPr>
          <p:cNvPr id="10" name="Picture 9">
            <a:extLst>
              <a:ext uri="{FF2B5EF4-FFF2-40B4-BE49-F238E27FC236}">
                <a16:creationId xmlns:a16="http://schemas.microsoft.com/office/drawing/2014/main" id="{3B511FE0-CD38-4174-9D3B-9688943C9729}"/>
              </a:ext>
            </a:extLst>
          </p:cNvPr>
          <p:cNvPicPr>
            <a:picLocks noChangeAspect="1"/>
          </p:cNvPicPr>
          <p:nvPr/>
        </p:nvPicPr>
        <p:blipFill>
          <a:blip r:embed="rId5"/>
          <a:stretch>
            <a:fillRect/>
          </a:stretch>
        </p:blipFill>
        <p:spPr>
          <a:xfrm>
            <a:off x="9231860" y="196264"/>
            <a:ext cx="2160040" cy="2108785"/>
          </a:xfrm>
          <a:prstGeom prst="rect">
            <a:avLst/>
          </a:prstGeom>
        </p:spPr>
      </p:pic>
    </p:spTree>
    <p:extLst>
      <p:ext uri="{BB962C8B-B14F-4D97-AF65-F5344CB8AC3E}">
        <p14:creationId xmlns:p14="http://schemas.microsoft.com/office/powerpoint/2010/main" val="157692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9E229-AF9C-479C-B450-585B7CBE7F12}"/>
              </a:ext>
            </a:extLst>
          </p:cNvPr>
          <p:cNvSpPr txBox="1"/>
          <p:nvPr/>
        </p:nvSpPr>
        <p:spPr>
          <a:xfrm>
            <a:off x="1257300" y="781050"/>
            <a:ext cx="9677400" cy="2308324"/>
          </a:xfrm>
          <a:prstGeom prst="rect">
            <a:avLst/>
          </a:prstGeom>
          <a:noFill/>
        </p:spPr>
        <p:txBody>
          <a:bodyPr wrap="square" rtlCol="0">
            <a:spAutoFit/>
          </a:bodyPr>
          <a:lstStyle/>
          <a:p>
            <a:r>
              <a:rPr lang="en-US" dirty="0">
                <a:solidFill>
                  <a:schemeClr val="tx2">
                    <a:lumMod val="50000"/>
                  </a:schemeClr>
                </a:solidFill>
                <a:latin typeface="Arial Black" panose="020B0A04020102020204" pitchFamily="34" charset="0"/>
              </a:rPr>
              <a:t>Tkinter:</a:t>
            </a:r>
          </a:p>
          <a:p>
            <a:endParaRPr lang="en-US" dirty="0"/>
          </a:p>
          <a:p>
            <a:r>
              <a:rPr lang="en-US" dirty="0"/>
              <a:t>Tkinter in python GUI Programming is a standard Python GUI library. It gives us an </a:t>
            </a:r>
          </a:p>
          <a:p>
            <a:r>
              <a:rPr lang="en-US" dirty="0"/>
              <a:t>object-oriented interface to the Tk GUI Toolkit</a:t>
            </a:r>
          </a:p>
          <a:p>
            <a:endParaRPr lang="en-IN" dirty="0"/>
          </a:p>
          <a:p>
            <a:endParaRPr lang="en-IN" dirty="0"/>
          </a:p>
          <a:p>
            <a:r>
              <a:rPr lang="en-US" b="0" i="0" dirty="0">
                <a:solidFill>
                  <a:srgbClr val="273239"/>
                </a:solidFill>
                <a:effectLst/>
                <a:latin typeface="urw-din"/>
              </a:rPr>
              <a:t>Out of all the GUI methods, tkinter is the most commonly used method. Out of all the GUI methods, tkinter is the most commonly used method.</a:t>
            </a:r>
            <a:endParaRPr lang="en-IN" dirty="0"/>
          </a:p>
        </p:txBody>
      </p:sp>
      <p:pic>
        <p:nvPicPr>
          <p:cNvPr id="3" name="Picture 2">
            <a:extLst>
              <a:ext uri="{FF2B5EF4-FFF2-40B4-BE49-F238E27FC236}">
                <a16:creationId xmlns:a16="http://schemas.microsoft.com/office/drawing/2014/main" id="{B8CB6323-5282-4832-9661-62075C9BC0A1}"/>
              </a:ext>
            </a:extLst>
          </p:cNvPr>
          <p:cNvPicPr>
            <a:picLocks noChangeAspect="1"/>
          </p:cNvPicPr>
          <p:nvPr/>
        </p:nvPicPr>
        <p:blipFill>
          <a:blip r:embed="rId2"/>
          <a:stretch>
            <a:fillRect/>
          </a:stretch>
        </p:blipFill>
        <p:spPr>
          <a:xfrm>
            <a:off x="9544050" y="859022"/>
            <a:ext cx="1390650" cy="1321384"/>
          </a:xfrm>
          <a:prstGeom prst="rect">
            <a:avLst/>
          </a:prstGeom>
        </p:spPr>
      </p:pic>
      <p:pic>
        <p:nvPicPr>
          <p:cNvPr id="5" name="Picture 4">
            <a:extLst>
              <a:ext uri="{FF2B5EF4-FFF2-40B4-BE49-F238E27FC236}">
                <a16:creationId xmlns:a16="http://schemas.microsoft.com/office/drawing/2014/main" id="{5C846D68-FC2E-467B-9660-FD6C008B4AE2}"/>
              </a:ext>
            </a:extLst>
          </p:cNvPr>
          <p:cNvPicPr>
            <a:picLocks noChangeAspect="1"/>
          </p:cNvPicPr>
          <p:nvPr/>
        </p:nvPicPr>
        <p:blipFill>
          <a:blip r:embed="rId3">
            <a:clrChange>
              <a:clrFrom>
                <a:srgbClr val="F6FCFE"/>
              </a:clrFrom>
              <a:clrTo>
                <a:srgbClr val="F6FCFE">
                  <a:alpha val="0"/>
                </a:srgbClr>
              </a:clrTo>
            </a:clrChange>
          </a:blip>
          <a:stretch>
            <a:fillRect/>
          </a:stretch>
        </p:blipFill>
        <p:spPr>
          <a:xfrm>
            <a:off x="2643187" y="3438525"/>
            <a:ext cx="6391275" cy="304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3246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9B1251-3D9C-4EF1-8AAD-1A3C40B080D8}"/>
              </a:ext>
            </a:extLst>
          </p:cNvPr>
          <p:cNvSpPr txBox="1"/>
          <p:nvPr/>
        </p:nvSpPr>
        <p:spPr>
          <a:xfrm>
            <a:off x="590550" y="382012"/>
            <a:ext cx="9372600" cy="3046988"/>
          </a:xfrm>
          <a:prstGeom prst="rect">
            <a:avLst/>
          </a:prstGeom>
          <a:solidFill>
            <a:schemeClr val="bg1">
              <a:lumMod val="85000"/>
            </a:schemeClr>
          </a:solidFill>
        </p:spPr>
        <p:txBody>
          <a:bodyPr wrap="square" rtlCol="0">
            <a:spAutoFit/>
          </a:bodyPr>
          <a:lstStyle/>
          <a:p>
            <a:pPr algn="just"/>
            <a:r>
              <a:rPr lang="en-US" sz="2400" b="0" i="0" dirty="0">
                <a:solidFill>
                  <a:srgbClr val="000000"/>
                </a:solidFill>
                <a:effectLst/>
                <a:latin typeface="Goudy Old Style" panose="02020502050305020303" pitchFamily="18" charset="0"/>
              </a:rPr>
              <a:t>TO CREATE A TKINTER APP:</a:t>
            </a:r>
          </a:p>
          <a:p>
            <a:pPr algn="just">
              <a:buFont typeface="Arial" panose="020B0604020202020204" pitchFamily="34" charset="0"/>
              <a:buChar char="•"/>
            </a:pPr>
            <a:endParaRPr lang="en-US" sz="2400" dirty="0">
              <a:solidFill>
                <a:srgbClr val="000000"/>
              </a:solidFill>
              <a:latin typeface="Goudy Old Style" panose="02020502050305020303" pitchFamily="18" charset="0"/>
            </a:endParaRPr>
          </a:p>
          <a:p>
            <a:pPr algn="just">
              <a:buFont typeface="Arial" panose="020B0604020202020204" pitchFamily="34" charset="0"/>
              <a:buChar char="•"/>
            </a:pPr>
            <a:r>
              <a:rPr lang="en-US" sz="2400" b="0" i="0" dirty="0">
                <a:solidFill>
                  <a:srgbClr val="000000"/>
                </a:solidFill>
                <a:effectLst/>
                <a:latin typeface="Goudy Old Style" panose="02020502050305020303" pitchFamily="18" charset="0"/>
              </a:rPr>
              <a:t>Import the Tkinter module.</a:t>
            </a:r>
          </a:p>
          <a:p>
            <a:pPr algn="just">
              <a:buFont typeface="Arial" panose="020B0604020202020204" pitchFamily="34" charset="0"/>
              <a:buChar char="•"/>
            </a:pPr>
            <a:r>
              <a:rPr lang="en-US" sz="2400" b="0" i="0" dirty="0">
                <a:solidFill>
                  <a:srgbClr val="000000"/>
                </a:solidFill>
                <a:effectLst/>
                <a:latin typeface="Goudy Old Style" panose="02020502050305020303" pitchFamily="18" charset="0"/>
              </a:rPr>
              <a:t>Create the GUI application main window.</a:t>
            </a:r>
          </a:p>
          <a:p>
            <a:pPr algn="just">
              <a:buFont typeface="Arial" panose="020B0604020202020204" pitchFamily="34" charset="0"/>
              <a:buChar char="•"/>
            </a:pPr>
            <a:r>
              <a:rPr lang="en-US" sz="2400" b="0" i="0" dirty="0">
                <a:solidFill>
                  <a:srgbClr val="000000"/>
                </a:solidFill>
                <a:effectLst/>
                <a:latin typeface="Goudy Old Style" panose="02020502050305020303" pitchFamily="18" charset="0"/>
              </a:rPr>
              <a:t>Add one or more widgets to the GUI application.</a:t>
            </a:r>
          </a:p>
          <a:p>
            <a:pPr algn="just">
              <a:buFont typeface="Arial" panose="020B0604020202020204" pitchFamily="34" charset="0"/>
              <a:buChar char="•"/>
            </a:pPr>
            <a:r>
              <a:rPr lang="en-US" sz="2400" b="0" i="0" dirty="0">
                <a:solidFill>
                  <a:srgbClr val="000000"/>
                </a:solidFill>
                <a:effectLst/>
                <a:latin typeface="Goudy Old Style" panose="02020502050305020303" pitchFamily="18" charset="0"/>
              </a:rPr>
              <a:t>Enter the main event loop to take action against each event triggered by the user.</a:t>
            </a:r>
          </a:p>
          <a:p>
            <a:endParaRPr lang="en-IN" sz="2400" dirty="0">
              <a:latin typeface="Goudy Old Style" panose="02020502050305020303" pitchFamily="18" charset="0"/>
            </a:endParaRPr>
          </a:p>
        </p:txBody>
      </p:sp>
      <p:pic>
        <p:nvPicPr>
          <p:cNvPr id="4" name="Picture 3">
            <a:extLst>
              <a:ext uri="{FF2B5EF4-FFF2-40B4-BE49-F238E27FC236}">
                <a16:creationId xmlns:a16="http://schemas.microsoft.com/office/drawing/2014/main" id="{F60F1CE6-C981-407C-B8F6-DC09DA038EBC}"/>
              </a:ext>
            </a:extLst>
          </p:cNvPr>
          <p:cNvPicPr>
            <a:picLocks noChangeAspect="1"/>
          </p:cNvPicPr>
          <p:nvPr/>
        </p:nvPicPr>
        <p:blipFill>
          <a:blip r:embed="rId2"/>
          <a:stretch>
            <a:fillRect/>
          </a:stretch>
        </p:blipFill>
        <p:spPr>
          <a:xfrm>
            <a:off x="590550" y="3619500"/>
            <a:ext cx="7905750" cy="2190750"/>
          </a:xfrm>
          <a:prstGeom prst="rect">
            <a:avLst/>
          </a:prstGeom>
        </p:spPr>
      </p:pic>
    </p:spTree>
    <p:extLst>
      <p:ext uri="{BB962C8B-B14F-4D97-AF65-F5344CB8AC3E}">
        <p14:creationId xmlns:p14="http://schemas.microsoft.com/office/powerpoint/2010/main" val="72685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F44A18-163A-400C-8190-F16A6184648B}"/>
              </a:ext>
            </a:extLst>
          </p:cNvPr>
          <p:cNvSpPr txBox="1"/>
          <p:nvPr/>
        </p:nvSpPr>
        <p:spPr>
          <a:xfrm>
            <a:off x="157163" y="180975"/>
            <a:ext cx="6229350" cy="923330"/>
          </a:xfrm>
          <a:prstGeom prst="rect">
            <a:avLst/>
          </a:prstGeom>
          <a:noFill/>
        </p:spPr>
        <p:txBody>
          <a:bodyPr wrap="square" rtlCol="0">
            <a:spAutoFit/>
          </a:bodyPr>
          <a:lstStyle/>
          <a:p>
            <a:r>
              <a:rPr lang="en-US" b="1" dirty="0"/>
              <a:t>Creating a main window:</a:t>
            </a:r>
          </a:p>
          <a:p>
            <a:endParaRPr lang="en-US" b="1" dirty="0"/>
          </a:p>
          <a:p>
            <a:endParaRPr lang="en-IN" dirty="0"/>
          </a:p>
        </p:txBody>
      </p:sp>
      <p:pic>
        <p:nvPicPr>
          <p:cNvPr id="8" name="Picture 7">
            <a:extLst>
              <a:ext uri="{FF2B5EF4-FFF2-40B4-BE49-F238E27FC236}">
                <a16:creationId xmlns:a16="http://schemas.microsoft.com/office/drawing/2014/main" id="{62B15966-03B2-4FB7-B561-983F4B2DACFB}"/>
              </a:ext>
            </a:extLst>
          </p:cNvPr>
          <p:cNvPicPr>
            <a:picLocks noChangeAspect="1"/>
          </p:cNvPicPr>
          <p:nvPr/>
        </p:nvPicPr>
        <p:blipFill>
          <a:blip r:embed="rId2"/>
          <a:stretch>
            <a:fillRect/>
          </a:stretch>
        </p:blipFill>
        <p:spPr>
          <a:xfrm>
            <a:off x="290512" y="642640"/>
            <a:ext cx="5114925" cy="3219450"/>
          </a:xfrm>
          <a:prstGeom prst="rect">
            <a:avLst/>
          </a:prstGeom>
        </p:spPr>
      </p:pic>
      <p:pic>
        <p:nvPicPr>
          <p:cNvPr id="10" name="Picture 9">
            <a:extLst>
              <a:ext uri="{FF2B5EF4-FFF2-40B4-BE49-F238E27FC236}">
                <a16:creationId xmlns:a16="http://schemas.microsoft.com/office/drawing/2014/main" id="{F8FE6244-215C-444F-86D4-DBC5D768BEB7}"/>
              </a:ext>
            </a:extLst>
          </p:cNvPr>
          <p:cNvPicPr>
            <a:picLocks noChangeAspect="1"/>
          </p:cNvPicPr>
          <p:nvPr/>
        </p:nvPicPr>
        <p:blipFill>
          <a:blip r:embed="rId3"/>
          <a:stretch>
            <a:fillRect/>
          </a:stretch>
        </p:blipFill>
        <p:spPr>
          <a:xfrm>
            <a:off x="4681537" y="990600"/>
            <a:ext cx="7000875" cy="4610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63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E62D9-9D84-4AB6-824C-8CC0CEBCFB40}"/>
              </a:ext>
            </a:extLst>
          </p:cNvPr>
          <p:cNvSpPr txBox="1"/>
          <p:nvPr/>
        </p:nvSpPr>
        <p:spPr>
          <a:xfrm>
            <a:off x="485775" y="566678"/>
            <a:ext cx="9410700" cy="2862322"/>
          </a:xfrm>
          <a:prstGeom prst="rect">
            <a:avLst/>
          </a:prstGeom>
          <a:noFill/>
        </p:spPr>
        <p:txBody>
          <a:bodyPr wrap="square">
            <a:spAutoFit/>
          </a:bodyPr>
          <a:lstStyle/>
          <a:p>
            <a:r>
              <a:rPr lang="en-US" b="1" i="0" dirty="0">
                <a:solidFill>
                  <a:srgbClr val="273239"/>
                </a:solidFill>
                <a:effectLst/>
                <a:latin typeface="urw-din"/>
              </a:rPr>
              <a:t>Widgets:</a:t>
            </a:r>
          </a:p>
          <a:p>
            <a:endParaRPr lang="en-US" b="1" i="0" dirty="0">
              <a:solidFill>
                <a:srgbClr val="273239"/>
              </a:solidFill>
              <a:effectLst/>
              <a:latin typeface="urw-din"/>
            </a:endParaRPr>
          </a:p>
          <a:p>
            <a:r>
              <a:rPr lang="en-US" i="0" dirty="0">
                <a:solidFill>
                  <a:srgbClr val="273239"/>
                </a:solidFill>
                <a:effectLst/>
                <a:latin typeface="urw-din"/>
              </a:rPr>
              <a:t>Widget is an element of Graphical User Interface (GUI) that displays/illustrates information or gives a way for the user to interact with the OS.</a:t>
            </a:r>
          </a:p>
          <a:p>
            <a:endParaRPr lang="en-US" dirty="0">
              <a:solidFill>
                <a:srgbClr val="273239"/>
              </a:solidFill>
              <a:latin typeface="urw-din"/>
            </a:endParaRPr>
          </a:p>
          <a:p>
            <a:r>
              <a:rPr lang="en-US" b="1" i="0" dirty="0">
                <a:solidFill>
                  <a:srgbClr val="273239"/>
                </a:solidFill>
                <a:effectLst/>
                <a:latin typeface="urw-din"/>
              </a:rPr>
              <a:t>Commonly used widgets in tkinter:</a:t>
            </a:r>
          </a:p>
          <a:p>
            <a:endParaRPr lang="en-US" dirty="0">
              <a:solidFill>
                <a:srgbClr val="273239"/>
              </a:solidFill>
              <a:latin typeface="urw-din"/>
            </a:endParaRPr>
          </a:p>
          <a:p>
            <a:endParaRPr lang="en-US" i="0" dirty="0">
              <a:solidFill>
                <a:srgbClr val="273239"/>
              </a:solidFill>
              <a:effectLst/>
              <a:latin typeface="urw-din"/>
            </a:endParaRPr>
          </a:p>
          <a:p>
            <a:endParaRPr lang="en-US" i="0" dirty="0">
              <a:solidFill>
                <a:srgbClr val="273239"/>
              </a:solidFill>
              <a:effectLst/>
              <a:latin typeface="urw-din"/>
            </a:endParaRPr>
          </a:p>
          <a:p>
            <a:endParaRPr lang="en-IN" dirty="0"/>
          </a:p>
        </p:txBody>
      </p:sp>
      <p:pic>
        <p:nvPicPr>
          <p:cNvPr id="5" name="Picture 4">
            <a:extLst>
              <a:ext uri="{FF2B5EF4-FFF2-40B4-BE49-F238E27FC236}">
                <a16:creationId xmlns:a16="http://schemas.microsoft.com/office/drawing/2014/main" id="{59A540C2-2F0D-42BD-B09F-06308AB89806}"/>
              </a:ext>
            </a:extLst>
          </p:cNvPr>
          <p:cNvPicPr>
            <a:picLocks noChangeAspect="1"/>
          </p:cNvPicPr>
          <p:nvPr/>
        </p:nvPicPr>
        <p:blipFill>
          <a:blip r:embed="rId2"/>
          <a:stretch>
            <a:fillRect/>
          </a:stretch>
        </p:blipFill>
        <p:spPr>
          <a:xfrm>
            <a:off x="485775" y="2528887"/>
            <a:ext cx="9810750" cy="3114675"/>
          </a:xfrm>
          <a:prstGeom prst="rect">
            <a:avLst/>
          </a:prstGeom>
        </p:spPr>
      </p:pic>
    </p:spTree>
    <p:extLst>
      <p:ext uri="{BB962C8B-B14F-4D97-AF65-F5344CB8AC3E}">
        <p14:creationId xmlns:p14="http://schemas.microsoft.com/office/powerpoint/2010/main" val="259041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97D4E-D012-4AB0-8301-465993F24EA6}"/>
              </a:ext>
            </a:extLst>
          </p:cNvPr>
          <p:cNvSpPr txBox="1"/>
          <p:nvPr/>
        </p:nvSpPr>
        <p:spPr>
          <a:xfrm>
            <a:off x="628650" y="547791"/>
            <a:ext cx="7915275" cy="1477328"/>
          </a:xfrm>
          <a:prstGeom prst="rect">
            <a:avLst/>
          </a:prstGeom>
          <a:noFill/>
        </p:spPr>
        <p:txBody>
          <a:bodyPr wrap="square" rtlCol="0">
            <a:spAutoFit/>
          </a:bodyPr>
          <a:lstStyle/>
          <a:p>
            <a:r>
              <a:rPr lang="en-US" b="1" dirty="0"/>
              <a:t>LABEL WIDGET:</a:t>
            </a:r>
          </a:p>
          <a:p>
            <a:r>
              <a:rPr lang="en-US" dirty="0"/>
              <a:t>It is used to print text and images on the main window.</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54552BB1-23B3-4C8B-B88E-94014AAA3A0C}"/>
              </a:ext>
            </a:extLst>
          </p:cNvPr>
          <p:cNvPicPr>
            <a:picLocks noChangeAspect="1"/>
          </p:cNvPicPr>
          <p:nvPr/>
        </p:nvPicPr>
        <p:blipFill>
          <a:blip r:embed="rId2"/>
          <a:stretch>
            <a:fillRect/>
          </a:stretch>
        </p:blipFill>
        <p:spPr>
          <a:xfrm>
            <a:off x="628649" y="1172155"/>
            <a:ext cx="5648325" cy="2352675"/>
          </a:xfrm>
          <a:prstGeom prst="rect">
            <a:avLst/>
          </a:prstGeom>
        </p:spPr>
      </p:pic>
      <p:pic>
        <p:nvPicPr>
          <p:cNvPr id="6" name="Picture 5">
            <a:extLst>
              <a:ext uri="{FF2B5EF4-FFF2-40B4-BE49-F238E27FC236}">
                <a16:creationId xmlns:a16="http://schemas.microsoft.com/office/drawing/2014/main" id="{02AD5DBF-29B2-4BB5-A701-F2AAB80AF761}"/>
              </a:ext>
            </a:extLst>
          </p:cNvPr>
          <p:cNvPicPr>
            <a:picLocks noChangeAspect="1"/>
          </p:cNvPicPr>
          <p:nvPr/>
        </p:nvPicPr>
        <p:blipFill>
          <a:blip r:embed="rId3">
            <a:extLst>
              <a:ext uri="{BEBA8EAE-BF5A-486C-A8C5-ECC9F3942E4B}">
                <a14:imgProps xmlns:a14="http://schemas.microsoft.com/office/drawing/2010/main">
                  <a14:imgLayer r:embed="rId4">
                    <a14:imgEffect>
                      <a14:saturation sat="350000"/>
                    </a14:imgEffect>
                  </a14:imgLayer>
                </a14:imgProps>
              </a:ext>
            </a:extLst>
          </a:blip>
          <a:stretch>
            <a:fillRect/>
          </a:stretch>
        </p:blipFill>
        <p:spPr>
          <a:xfrm>
            <a:off x="7296150" y="1714500"/>
            <a:ext cx="2724150" cy="1714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97EA1B1A-F773-49DD-BCE4-C3BE948287E5}"/>
              </a:ext>
            </a:extLst>
          </p:cNvPr>
          <p:cNvSpPr txBox="1"/>
          <p:nvPr/>
        </p:nvSpPr>
        <p:spPr>
          <a:xfrm>
            <a:off x="533400" y="3619500"/>
            <a:ext cx="5648325" cy="646331"/>
          </a:xfrm>
          <a:prstGeom prst="rect">
            <a:avLst/>
          </a:prstGeom>
          <a:noFill/>
        </p:spPr>
        <p:txBody>
          <a:bodyPr wrap="square" rtlCol="0">
            <a:spAutoFit/>
          </a:bodyPr>
          <a:lstStyle/>
          <a:p>
            <a:r>
              <a:rPr lang="en-US" b="1" dirty="0"/>
              <a:t>BUTTON WIDGET:</a:t>
            </a:r>
          </a:p>
          <a:p>
            <a:r>
              <a:rPr lang="en-US" b="0" i="0" dirty="0">
                <a:solidFill>
                  <a:srgbClr val="273239"/>
                </a:solidFill>
                <a:effectLst/>
                <a:latin typeface="urw-din"/>
              </a:rPr>
              <a:t>It is used to add buttons to your application</a:t>
            </a:r>
            <a:endParaRPr lang="en-IN" b="1" dirty="0"/>
          </a:p>
        </p:txBody>
      </p:sp>
      <p:pic>
        <p:nvPicPr>
          <p:cNvPr id="10" name="Picture 9">
            <a:extLst>
              <a:ext uri="{FF2B5EF4-FFF2-40B4-BE49-F238E27FC236}">
                <a16:creationId xmlns:a16="http://schemas.microsoft.com/office/drawing/2014/main" id="{1B4E9A71-D843-4EBE-B2CC-1FE989D3047B}"/>
              </a:ext>
            </a:extLst>
          </p:cNvPr>
          <p:cNvPicPr>
            <a:picLocks noChangeAspect="1"/>
          </p:cNvPicPr>
          <p:nvPr/>
        </p:nvPicPr>
        <p:blipFill>
          <a:blip r:embed="rId5"/>
          <a:stretch>
            <a:fillRect/>
          </a:stretch>
        </p:blipFill>
        <p:spPr>
          <a:xfrm>
            <a:off x="628649" y="4360501"/>
            <a:ext cx="3781425" cy="2295525"/>
          </a:xfrm>
          <a:prstGeom prst="rect">
            <a:avLst/>
          </a:prstGeom>
        </p:spPr>
      </p:pic>
      <p:pic>
        <p:nvPicPr>
          <p:cNvPr id="12" name="Picture 11">
            <a:extLst>
              <a:ext uri="{FF2B5EF4-FFF2-40B4-BE49-F238E27FC236}">
                <a16:creationId xmlns:a16="http://schemas.microsoft.com/office/drawing/2014/main" id="{2A77A790-3D3B-4C97-9DD3-40A1B6856FCD}"/>
              </a:ext>
            </a:extLst>
          </p:cNvPr>
          <p:cNvPicPr>
            <a:picLocks noChangeAspect="1"/>
          </p:cNvPicPr>
          <p:nvPr/>
        </p:nvPicPr>
        <p:blipFill>
          <a:blip r:embed="rId6"/>
          <a:stretch>
            <a:fillRect/>
          </a:stretch>
        </p:blipFill>
        <p:spPr>
          <a:xfrm>
            <a:off x="5819775" y="4360501"/>
            <a:ext cx="2057400" cy="1266825"/>
          </a:xfrm>
          <a:prstGeom prst="rect">
            <a:avLst/>
          </a:prstGeom>
        </p:spPr>
      </p:pic>
    </p:spTree>
    <p:extLst>
      <p:ext uri="{BB962C8B-B14F-4D97-AF65-F5344CB8AC3E}">
        <p14:creationId xmlns:p14="http://schemas.microsoft.com/office/powerpoint/2010/main" val="246710278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611</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Calibri</vt:lpstr>
      <vt:lpstr>Corbel</vt:lpstr>
      <vt:lpstr>georgia</vt:lpstr>
      <vt:lpstr>Goudy Old Style</vt:lpstr>
      <vt:lpstr>urw-din</vt:lpstr>
      <vt:lpstr>Wingdings 2</vt:lpstr>
      <vt:lpstr>Frame</vt:lpstr>
      <vt:lpstr>PAINT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PAINT APPLICATION</dc:title>
  <dc:creator>Srividya reddy Mallupalli</dc:creator>
  <cp:lastModifiedBy>Srividya reddy Mallupalli</cp:lastModifiedBy>
  <cp:revision>29</cp:revision>
  <dcterms:created xsi:type="dcterms:W3CDTF">2021-06-11T05:19:11Z</dcterms:created>
  <dcterms:modified xsi:type="dcterms:W3CDTF">2021-06-15T05:39:48Z</dcterms:modified>
</cp:coreProperties>
</file>