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0"/>
  </p:notesMasterIdLst>
  <p:sldIdLst>
    <p:sldId id="256" r:id="rId2"/>
    <p:sldId id="285" r:id="rId3"/>
    <p:sldId id="258" r:id="rId4"/>
    <p:sldId id="259" r:id="rId5"/>
    <p:sldId id="260" r:id="rId6"/>
    <p:sldId id="274" r:id="rId7"/>
    <p:sldId id="275" r:id="rId8"/>
    <p:sldId id="261" r:id="rId9"/>
    <p:sldId id="277" r:id="rId10"/>
    <p:sldId id="262" r:id="rId11"/>
    <p:sldId id="278" r:id="rId12"/>
    <p:sldId id="279" r:id="rId13"/>
    <p:sldId id="281" r:id="rId14"/>
    <p:sldId id="280" r:id="rId15"/>
    <p:sldId id="282" r:id="rId16"/>
    <p:sldId id="283" r:id="rId17"/>
    <p:sldId id="286" r:id="rId18"/>
    <p:sldId id="263" r:id="rId19"/>
    <p:sldId id="284" r:id="rId20"/>
    <p:sldId id="265" r:id="rId21"/>
    <p:sldId id="266" r:id="rId22"/>
    <p:sldId id="287" r:id="rId23"/>
    <p:sldId id="267" r:id="rId24"/>
    <p:sldId id="269" r:id="rId25"/>
    <p:sldId id="270" r:id="rId26"/>
    <p:sldId id="271" r:id="rId27"/>
    <p:sldId id="272" r:id="rId28"/>
    <p:sldId id="273" r:id="rId2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7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79" autoAdjust="0"/>
    <p:restoredTop sz="94660"/>
  </p:normalViewPr>
  <p:slideViewPr>
    <p:cSldViewPr snapToGrid="0">
      <p:cViewPr varScale="1">
        <p:scale>
          <a:sx n="89" d="100"/>
          <a:sy n="89" d="100"/>
        </p:scale>
        <p:origin x="672"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560018442c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560018442c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5600192f5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5600192f5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5600192f59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5600192f59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5600192f59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5600192f59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5600192f59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5600192f59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59fd6a199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59fd6a199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59fd6a199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59fd6a199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5600192f59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5600192f59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560018442c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560018442c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5600192f5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5600192f5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5600192f5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5600192f5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5600192f5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5600192f5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560018442c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560018442c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715307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139933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560018442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560018442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3">
            <a:lumMod val="60000"/>
            <a:lumOff val="40000"/>
          </a:scheme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4" r:id="rId4"/>
    <p:sldLayoutId id="2147483655" r:id="rId5"/>
    <p:sldLayoutId id="2147483656" r:id="rId6"/>
    <p:sldLayoutId id="2147483657" r:id="rId7"/>
    <p:sldLayoutId id="214748365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hyperlink" Target="https://www.semrush.com/lp/website-audit/en/?kw=semrush&amp;cmp=IN_SRCH_Brand_Semrush_EN&amp;label=brand_semrush&amp;Network=g&amp;Device=c&amp;utm_content=530419694767&amp;kwid=kwd-12220602509&amp;cmpid=13694421969&amp;agpid=119351852770&amp;BU=Brand_Semrush&amp;extid=&amp;adpos=&amp;gclid=Cj0KCQjw5f2lBhCkARIsAHeTvlj7GMG8xmKR18hu7Z92TCv0dU16g78W6mzB9KlMVf4A7xtSVknENCMaAuIqEALw_wcB"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semrush.com/lp/website-audit/en/?kw=semrush&amp;cmp=IN_SRCH_Brand_Semrush_EN&amp;label=brand_semrush&amp;Network=g&amp;Device=c&amp;utm_content=530419694767&amp;kwid=kwd-12220602509&amp;cmpid=13694421969&amp;agpid=119351852770&amp;BU=Brand_Semrush&amp;extid=&amp;adpos=&amp;gclid=Cj0KCQjw5f2lBhCkARIsAHeTvlj7GMG8xmKR18hu7Z92TCv0dU16g78W6mzB9KlMVf4A7xtSVknENCMaAuIqEALw_wcB"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neilpatel.com/ubersuggest/"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4.jpg"/><Relationship Id="rId4" Type="http://schemas.openxmlformats.org/officeDocument/2006/relationships/image" Target="../media/image13.jpg"/></Relationships>
</file>

<file path=ppt/slides/_rels/slide2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hyperlink" Target="https://www.instagram.com/reel/CvL7GWnocs9/?igshid=MzRlODBiNWFlZA%3D%3D"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drive.google.com/file/d/1pArUXC4bzZdn1ezLSErrG9jDTS6vIg5p/view?usp=drivesdk"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hyperlink" Target="https://www.instagram.com/reel/CvL7GWnocs9/?igshid=MzRlODBiNWFlZA=="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hyperlink" Target="https://www.facebook.com/profile.php?id=100095082774892"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s://us14.campaign-archive.com/?u=07d82193f0a8d4110783530a8&amp;id=b9e19ba5fc"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hyperlink" Target="https://mailchimp.com/guesswork-campaign/?ds_c=DEPT_AOC_Google_Search_ROA_EN_Brand_Retarget_Exact_MKAG_T4&amp;gclid=CjwKCAjwt52mBhB5EiwA05YKoywKlvaAbBxylqHLAbD38LqlbuFgKYMTVGGwqUYZxSCISD6B7vFVpRoCdawQAvD_BwE&amp;gclsrc=aw.ds" TargetMode="External"/><Relationship Id="rId5" Type="http://schemas.openxmlformats.org/officeDocument/2006/relationships/image" Target="../media/image20.png"/><Relationship Id="rId4" Type="http://schemas.openxmlformats.org/officeDocument/2006/relationships/image" Target="../media/image19.JPG"/></Relationships>
</file>

<file path=ppt/slides/_rels/slide27.xml.rels><?xml version="1.0" encoding="UTF-8" standalone="yes"?>
<Relationships xmlns="http://schemas.openxmlformats.org/package/2006/relationships"><Relationship Id="rId3" Type="http://schemas.openxmlformats.org/officeDocument/2006/relationships/hyperlink" Target="https://us14.campaign-archive.com/?u=07d82193f0a8d4110783530a8&amp;id=7c1c939e02"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hyperlink" Target="https://mailchimp.com/guesswork-campaign/?ds_c=DEPT_AOC_Google_Search_ROA_EN_Brand_Retarget_Exact_MKAG_T4&amp;gclid=CjwKCAjwt52mBhB5EiwA05YKoywKlvaAbBxylqHLAbD38LqlbuFgKYMTVGGwqUYZxSCISD6B7vFVpRoCdawQAvD_BwE&amp;gclsrc=aw.ds" TargetMode="External"/><Relationship Id="rId4" Type="http://schemas.openxmlformats.org/officeDocument/2006/relationships/image" Target="../media/image21.JP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bata.com/"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nike.com/in/"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hyperlink" Target="https://www.adidas.co.in/" TargetMode="Externa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931375" y="1918025"/>
            <a:ext cx="7610100" cy="121107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2900" b="1" dirty="0">
                <a:solidFill>
                  <a:srgbClr val="434343"/>
                </a:solidFill>
              </a:rPr>
              <a:t>Comprehensive Digital Marketing </a:t>
            </a:r>
            <a:endParaRPr sz="2900" b="1" dirty="0">
              <a:solidFill>
                <a:srgbClr val="434343"/>
              </a:solidFill>
            </a:endParaRPr>
          </a:p>
          <a:p>
            <a:pPr marL="0" lvl="0" indent="0" algn="ctr" rtl="0">
              <a:lnSpc>
                <a:spcPct val="115000"/>
              </a:lnSpc>
              <a:spcBef>
                <a:spcPts val="0"/>
              </a:spcBef>
              <a:spcAft>
                <a:spcPts val="0"/>
              </a:spcAft>
              <a:buNone/>
            </a:pPr>
            <a:r>
              <a:rPr lang="en-GB" sz="2900" b="1" dirty="0">
                <a:solidFill>
                  <a:srgbClr val="434343"/>
                </a:solidFill>
              </a:rPr>
              <a:t>Project Work on BATA</a:t>
            </a:r>
            <a:endParaRPr sz="27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p:nvPr/>
        </p:nvSpPr>
        <p:spPr>
          <a:xfrm>
            <a:off x="766950" y="464363"/>
            <a:ext cx="7610100" cy="4770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1900" b="1">
                <a:solidFill>
                  <a:srgbClr val="434343"/>
                </a:solidFill>
              </a:rPr>
              <a:t>Part 2: SEO &amp; Keyword Research</a:t>
            </a:r>
            <a:endParaRPr sz="1900"/>
          </a:p>
        </p:txBody>
      </p:sp>
      <p:sp>
        <p:nvSpPr>
          <p:cNvPr id="92" name="Google Shape;92;p19"/>
          <p:cNvSpPr txBox="1"/>
          <p:nvPr/>
        </p:nvSpPr>
        <p:spPr>
          <a:xfrm>
            <a:off x="1063350" y="1322213"/>
            <a:ext cx="7313700" cy="2986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GB" b="1" dirty="0"/>
              <a:t>SEO Audit:</a:t>
            </a:r>
            <a:r>
              <a:rPr lang="en-GB" dirty="0"/>
              <a:t> Do an SEO audit of the brands website</a:t>
            </a:r>
            <a:endParaRPr dirty="0"/>
          </a:p>
          <a:p>
            <a:pPr marL="457200" lvl="0" indent="-317500" algn="l" rtl="0">
              <a:spcBef>
                <a:spcPts val="0"/>
              </a:spcBef>
              <a:spcAft>
                <a:spcPts val="0"/>
              </a:spcAft>
              <a:buSzPts val="1400"/>
              <a:buChar char="●"/>
            </a:pPr>
            <a:r>
              <a:rPr lang="en-GB" b="1" dirty="0"/>
              <a:t>Keyword Research:</a:t>
            </a:r>
            <a:r>
              <a:rPr lang="en-GB" dirty="0"/>
              <a:t> Define Research Objectives, Brainstorm Seed Keywords, Utilize Keyword Research Tools (SEMrush or </a:t>
            </a:r>
            <a:r>
              <a:rPr lang="en-GB" dirty="0" err="1"/>
              <a:t>Moz</a:t>
            </a:r>
            <a:r>
              <a:rPr lang="en-GB" dirty="0"/>
              <a:t> Keyword Explorer),</a:t>
            </a:r>
            <a:r>
              <a:rPr lang="en-GB" dirty="0" err="1"/>
              <a:t>Analyze</a:t>
            </a:r>
            <a:r>
              <a:rPr lang="en-GB" dirty="0"/>
              <a:t> Competitor Keywords, Long-tail Keyword Exploration (specific, longer phrases) that align with the research objectives and have lower competition but higher conversion potential.</a:t>
            </a:r>
            <a:endParaRPr dirty="0"/>
          </a:p>
          <a:p>
            <a:pPr marL="457200" lvl="0" indent="-317500" algn="l" rtl="0">
              <a:spcBef>
                <a:spcPts val="0"/>
              </a:spcBef>
              <a:spcAft>
                <a:spcPts val="0"/>
              </a:spcAft>
              <a:buSzPts val="1400"/>
              <a:buChar char="●"/>
            </a:pPr>
            <a:r>
              <a:rPr lang="en-GB" b="1" dirty="0"/>
              <a:t>On page Optimization: </a:t>
            </a:r>
            <a:r>
              <a:rPr lang="en-GB" dirty="0"/>
              <a:t>Meta Tag optimization &amp; content optimization</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Reflect on the process of conducting keyword research and the SEO recommendations provided.</a:t>
            </a:r>
            <a:endParaRPr dirty="0"/>
          </a:p>
          <a:p>
            <a:pPr marL="457200" lvl="0" indent="0" algn="l" rtl="0">
              <a:spcBef>
                <a:spcPts val="0"/>
              </a:spcBef>
              <a:spcAft>
                <a:spcPts val="0"/>
              </a:spcAft>
              <a:buNone/>
            </a:pPr>
            <a:endParaRPr dirty="0"/>
          </a:p>
          <a:p>
            <a:pPr marL="0" lvl="0" indent="0" algn="l" rtl="0">
              <a:spcBef>
                <a:spcPts val="0"/>
              </a:spcBef>
              <a:spcAft>
                <a:spcPts val="0"/>
              </a:spcAft>
              <a:buNone/>
            </a:pPr>
            <a:r>
              <a:rPr lang="en-GB" dirty="0"/>
              <a:t>Document the challenges faced during the research and analysis phase, as well as the key insights gained from the keyword research process.</a:t>
            </a:r>
            <a:endParaRPr dirty="0"/>
          </a:p>
        </p:txBody>
      </p:sp>
      <p:sp>
        <p:nvSpPr>
          <p:cNvPr id="3" name="TextBox 2">
            <a:extLst>
              <a:ext uri="{FF2B5EF4-FFF2-40B4-BE49-F238E27FC236}">
                <a16:creationId xmlns:a16="http://schemas.microsoft.com/office/drawing/2014/main" id="{ECD146AA-FEDE-80CB-8C98-EA5146EE4646}"/>
              </a:ext>
            </a:extLst>
          </p:cNvPr>
          <p:cNvSpPr txBox="1"/>
          <p:nvPr/>
        </p:nvSpPr>
        <p:spPr>
          <a:xfrm>
            <a:off x="2286000" y="2417861"/>
            <a:ext cx="4572000" cy="307777"/>
          </a:xfrm>
          <a:prstGeom prst="rect">
            <a:avLst/>
          </a:prstGeom>
          <a:noFill/>
        </p:spPr>
        <p:txBody>
          <a:bodyPr wrap="square">
            <a:spAutoFit/>
          </a:bodyPr>
          <a:lstStyle/>
          <a:p>
            <a:r>
              <a:rPr lang="en-US" dirty="0"/>
              <a:t>http://www.bata.com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7C11F-0893-284A-E4F5-2E64279A37DE}"/>
              </a:ext>
            </a:extLst>
          </p:cNvPr>
          <p:cNvSpPr>
            <a:spLocks noGrp="1"/>
          </p:cNvSpPr>
          <p:nvPr>
            <p:ph type="title"/>
          </p:nvPr>
        </p:nvSpPr>
        <p:spPr>
          <a:xfrm>
            <a:off x="172804" y="167233"/>
            <a:ext cx="8520600" cy="572700"/>
          </a:xfrm>
        </p:spPr>
        <p:txBody>
          <a:bodyPr>
            <a:normAutofit fontScale="90000"/>
          </a:bodyPr>
          <a:lstStyle/>
          <a:p>
            <a:pPr marL="285750" indent="-285750">
              <a:buSzPct val="150000"/>
              <a:buFont typeface="Arial" panose="020B0604020202020204" pitchFamily="34" charset="0"/>
              <a:buChar char="•"/>
            </a:pPr>
            <a:r>
              <a:rPr lang="en-GB" sz="2200" b="1" dirty="0"/>
              <a:t>SEO Audit:</a:t>
            </a:r>
            <a:br>
              <a:rPr lang="en-GB" sz="1400" b="1" dirty="0"/>
            </a:br>
            <a:r>
              <a:rPr lang="en-GB" sz="1400" b="1" dirty="0"/>
              <a:t>website: </a:t>
            </a:r>
            <a:r>
              <a:rPr lang="en-GB" sz="1400" b="1" dirty="0">
                <a:hlinkClick r:id="rId2"/>
              </a:rPr>
              <a:t>Semrush.com</a:t>
            </a:r>
            <a:endParaRPr lang="en-US" sz="1400" dirty="0"/>
          </a:p>
        </p:txBody>
      </p:sp>
      <p:pic>
        <p:nvPicPr>
          <p:cNvPr id="7" name="Picture 6">
            <a:extLst>
              <a:ext uri="{FF2B5EF4-FFF2-40B4-BE49-F238E27FC236}">
                <a16:creationId xmlns:a16="http://schemas.microsoft.com/office/drawing/2014/main" id="{9E722DC3-233F-940D-DF09-600258D7404C}"/>
              </a:ext>
            </a:extLst>
          </p:cNvPr>
          <p:cNvPicPr>
            <a:picLocks noChangeAspect="1"/>
          </p:cNvPicPr>
          <p:nvPr/>
        </p:nvPicPr>
        <p:blipFill>
          <a:blip r:embed="rId3"/>
          <a:stretch>
            <a:fillRect/>
          </a:stretch>
        </p:blipFill>
        <p:spPr>
          <a:xfrm>
            <a:off x="1" y="832530"/>
            <a:ext cx="9144000" cy="4310970"/>
          </a:xfrm>
          <a:prstGeom prst="rect">
            <a:avLst/>
          </a:prstGeom>
        </p:spPr>
      </p:pic>
    </p:spTree>
    <p:extLst>
      <p:ext uri="{BB962C8B-B14F-4D97-AF65-F5344CB8AC3E}">
        <p14:creationId xmlns:p14="http://schemas.microsoft.com/office/powerpoint/2010/main" val="2708688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06DAE-4B4A-3835-4EF5-83AD4B80CB8B}"/>
              </a:ext>
            </a:extLst>
          </p:cNvPr>
          <p:cNvSpPr>
            <a:spLocks noGrp="1"/>
          </p:cNvSpPr>
          <p:nvPr>
            <p:ph type="title"/>
          </p:nvPr>
        </p:nvSpPr>
        <p:spPr/>
        <p:txBody>
          <a:bodyPr>
            <a:noAutofit/>
          </a:bodyPr>
          <a:lstStyle/>
          <a:p>
            <a:r>
              <a:rPr lang="en-GB" sz="1400" b="1" dirty="0"/>
              <a:t>SEO Audit Summary:</a:t>
            </a:r>
            <a:br>
              <a:rPr lang="en-US" sz="1400" dirty="0">
                <a:latin typeface="+mn-lt"/>
              </a:rPr>
            </a:br>
            <a:br>
              <a:rPr lang="en-US" sz="1400" dirty="0">
                <a:latin typeface="+mn-lt"/>
              </a:rPr>
            </a:br>
            <a:r>
              <a:rPr lang="en-US" sz="1400" dirty="0">
                <a:latin typeface="+mn-lt"/>
              </a:rPr>
              <a:t>The site audit for www.bata.com, indicates that the site's health is rated at 84%, which has remained unchanged since the last evaluation. The crawlability and HTTPS implementation of the website are at a commendable 99%, ensuring smooth accessibility and security. The site performance and internal linking also score high at 100% and 96%, respectively. The markup is well-implemented, with a score of 98%.</a:t>
            </a:r>
            <a:br>
              <a:rPr lang="en-US" sz="1400" dirty="0">
                <a:latin typeface="+mn-lt"/>
              </a:rPr>
            </a:br>
            <a:br>
              <a:rPr lang="en-US" sz="1400" dirty="0">
                <a:latin typeface="+mn-lt"/>
              </a:rPr>
            </a:br>
            <a:r>
              <a:rPr lang="en-US" sz="1400" dirty="0">
                <a:latin typeface="+mn-lt"/>
              </a:rPr>
              <a:t>However, the audit reveals some issues that need attention. There are 64 errors and 102 warnings detected, including incorrect </a:t>
            </a:r>
            <a:r>
              <a:rPr lang="en-US" sz="1400" dirty="0" err="1">
                <a:latin typeface="+mn-lt"/>
              </a:rPr>
              <a:t>hreflang</a:t>
            </a:r>
            <a:r>
              <a:rPr lang="en-US" sz="1400" dirty="0">
                <a:latin typeface="+mn-lt"/>
              </a:rPr>
              <a:t> links(an HTML attribute used to specify the language and geographical targeting of a webpage). </a:t>
            </a:r>
            <a:r>
              <a:rPr lang="en-US" sz="1400" dirty="0" err="1">
                <a:latin typeface="+mn-lt"/>
              </a:rPr>
              <a:t>hreflang</a:t>
            </a:r>
            <a:r>
              <a:rPr lang="en-US" sz="1400" dirty="0">
                <a:latin typeface="+mn-lt"/>
              </a:rPr>
              <a:t> conflicts within page source code, missing title tags, duplicate meta descriptions, and low text to HTML ratio, which has 83 issues. These issues should be addressed to optimize the site's SEO performance and user experience.</a:t>
            </a:r>
            <a:br>
              <a:rPr lang="en-US" sz="1400" dirty="0">
                <a:latin typeface="+mn-lt"/>
              </a:rPr>
            </a:br>
            <a:br>
              <a:rPr lang="en-US" sz="1400" dirty="0">
                <a:latin typeface="+mn-lt"/>
              </a:rPr>
            </a:br>
            <a:r>
              <a:rPr lang="en-US" sz="1400" dirty="0">
                <a:latin typeface="+mn-lt"/>
              </a:rPr>
              <a:t>It's important to note that the Core Web Vitals data is only available with a paid plan, so specific details about this aspect are not provided in the free audit. Overall, while the website performs well in certain areas, resolving the identified issues will be essential to improve its health and enhance the user's experience on www.bata.com.</a:t>
            </a:r>
            <a:br>
              <a:rPr lang="en-US" sz="1400" dirty="0">
                <a:latin typeface="+mn-lt"/>
              </a:rPr>
            </a:br>
            <a:br>
              <a:rPr lang="en-US" sz="1400" dirty="0">
                <a:latin typeface="+mn-lt"/>
              </a:rPr>
            </a:br>
            <a:br>
              <a:rPr lang="en-US" sz="1400" dirty="0">
                <a:latin typeface="+mn-lt"/>
              </a:rPr>
            </a:br>
            <a:br>
              <a:rPr lang="en-US" sz="1400" dirty="0">
                <a:latin typeface="+mn-lt"/>
              </a:rPr>
            </a:br>
            <a:br>
              <a:rPr lang="en-US" sz="1400" dirty="0">
                <a:latin typeface="+mn-lt"/>
              </a:rPr>
            </a:br>
            <a:br>
              <a:rPr lang="en-US" sz="1400" dirty="0">
                <a:latin typeface="+mn-lt"/>
              </a:rPr>
            </a:br>
            <a:br>
              <a:rPr lang="en-US" sz="1400" dirty="0">
                <a:latin typeface="+mn-lt"/>
              </a:rPr>
            </a:br>
            <a:endParaRPr lang="en-US" sz="1400" dirty="0">
              <a:latin typeface="+mn-lt"/>
            </a:endParaRPr>
          </a:p>
        </p:txBody>
      </p:sp>
    </p:spTree>
    <p:extLst>
      <p:ext uri="{BB962C8B-B14F-4D97-AF65-F5344CB8AC3E}">
        <p14:creationId xmlns:p14="http://schemas.microsoft.com/office/powerpoint/2010/main" val="316614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14AC2-56FA-1418-81FD-C6260888951B}"/>
              </a:ext>
            </a:extLst>
          </p:cNvPr>
          <p:cNvSpPr>
            <a:spLocks noGrp="1"/>
          </p:cNvSpPr>
          <p:nvPr>
            <p:ph type="title"/>
          </p:nvPr>
        </p:nvSpPr>
        <p:spPr>
          <a:xfrm>
            <a:off x="172803" y="242728"/>
            <a:ext cx="8520600" cy="572700"/>
          </a:xfrm>
        </p:spPr>
        <p:txBody>
          <a:bodyPr>
            <a:noAutofit/>
          </a:bodyPr>
          <a:lstStyle/>
          <a:p>
            <a:pPr marL="342900" indent="-342900">
              <a:buFont typeface="Arial" panose="020B0604020202020204" pitchFamily="34" charset="0"/>
              <a:buChar char="•"/>
            </a:pPr>
            <a:r>
              <a:rPr lang="en-GB" sz="2000" b="1" dirty="0"/>
              <a:t>Keyword Research:</a:t>
            </a:r>
            <a:br>
              <a:rPr lang="en-GB" sz="2000" b="1" dirty="0"/>
            </a:br>
            <a:r>
              <a:rPr lang="en-GB" sz="1300" b="1" dirty="0"/>
              <a:t>website: </a:t>
            </a:r>
            <a:r>
              <a:rPr lang="en-GB" sz="1300" b="1" dirty="0">
                <a:hlinkClick r:id="rId3"/>
              </a:rPr>
              <a:t>Semrush.com</a:t>
            </a:r>
            <a:br>
              <a:rPr lang="en-GB" sz="1300" b="1" dirty="0"/>
            </a:br>
            <a:r>
              <a:rPr lang="en-GB" sz="1300" b="1" dirty="0"/>
              <a:t>                </a:t>
            </a:r>
            <a:r>
              <a:rPr lang="en-GB" sz="1300" b="1" dirty="0">
                <a:hlinkClick r:id="rId4"/>
              </a:rPr>
              <a:t>ubersuggest.com</a:t>
            </a:r>
            <a:endParaRPr lang="en-US" sz="1300" dirty="0"/>
          </a:p>
        </p:txBody>
      </p:sp>
      <p:sp>
        <p:nvSpPr>
          <p:cNvPr id="4" name="TextBox 3">
            <a:extLst>
              <a:ext uri="{FF2B5EF4-FFF2-40B4-BE49-F238E27FC236}">
                <a16:creationId xmlns:a16="http://schemas.microsoft.com/office/drawing/2014/main" id="{D83D2507-D275-067A-A600-2CD12AE43F17}"/>
              </a:ext>
            </a:extLst>
          </p:cNvPr>
          <p:cNvSpPr txBox="1"/>
          <p:nvPr/>
        </p:nvSpPr>
        <p:spPr>
          <a:xfrm>
            <a:off x="172803" y="1207199"/>
            <a:ext cx="4572000" cy="2031325"/>
          </a:xfrm>
          <a:prstGeom prst="rect">
            <a:avLst/>
          </a:prstGeom>
          <a:noFill/>
        </p:spPr>
        <p:txBody>
          <a:bodyPr wrap="square">
            <a:spAutoFit/>
          </a:bodyPr>
          <a:lstStyle/>
          <a:p>
            <a:pPr marL="285750" indent="-285750">
              <a:buFont typeface="Arial" panose="020B0604020202020204" pitchFamily="34" charset="0"/>
              <a:buChar char="•"/>
            </a:pPr>
            <a:endParaRPr lang="en-US" b="1" dirty="0"/>
          </a:p>
          <a:p>
            <a:pPr marL="285750" indent="-285750">
              <a:buFont typeface="Wingdings" panose="05000000000000000000" pitchFamily="2" charset="2"/>
              <a:buChar char="§"/>
            </a:pPr>
            <a:r>
              <a:rPr lang="en-US" b="1" dirty="0"/>
              <a:t>Objective of Keyword Research for Bata Brand</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Improve organic search visibility</a:t>
            </a:r>
          </a:p>
          <a:p>
            <a:pPr marL="285750" indent="-285750">
              <a:buFont typeface="Arial" panose="020B0604020202020204" pitchFamily="34" charset="0"/>
              <a:buChar char="•"/>
            </a:pPr>
            <a:r>
              <a:rPr lang="en-US" dirty="0"/>
              <a:t>Increase organic traffic</a:t>
            </a:r>
          </a:p>
          <a:p>
            <a:pPr marL="285750" indent="-285750">
              <a:buFont typeface="Arial" panose="020B0604020202020204" pitchFamily="34" charset="0"/>
              <a:buChar char="•"/>
            </a:pPr>
            <a:r>
              <a:rPr lang="en-US" dirty="0"/>
              <a:t>Understand user intent</a:t>
            </a:r>
          </a:p>
          <a:p>
            <a:pPr marL="285750" indent="-285750">
              <a:buFont typeface="Arial" panose="020B0604020202020204" pitchFamily="34" charset="0"/>
              <a:buChar char="•"/>
            </a:pPr>
            <a:r>
              <a:rPr lang="en-US" dirty="0"/>
              <a:t>Conduct competitor analysis</a:t>
            </a:r>
          </a:p>
          <a:p>
            <a:pPr marL="285750" indent="-285750">
              <a:buFont typeface="Arial" panose="020B0604020202020204" pitchFamily="34" charset="0"/>
              <a:buChar char="•"/>
            </a:pPr>
            <a:r>
              <a:rPr lang="en-US" dirty="0"/>
              <a:t>Plan and create relevant content</a:t>
            </a:r>
          </a:p>
          <a:p>
            <a:pPr marL="285750" indent="-285750">
              <a:buFont typeface="Arial" panose="020B0604020202020204" pitchFamily="34" charset="0"/>
              <a:buChar char="•"/>
            </a:pPr>
            <a:r>
              <a:rPr lang="en-US" dirty="0"/>
              <a:t>Target local SEO</a:t>
            </a:r>
          </a:p>
        </p:txBody>
      </p:sp>
      <p:sp>
        <p:nvSpPr>
          <p:cNvPr id="8" name="TextBox 7">
            <a:extLst>
              <a:ext uri="{FF2B5EF4-FFF2-40B4-BE49-F238E27FC236}">
                <a16:creationId xmlns:a16="http://schemas.microsoft.com/office/drawing/2014/main" id="{FEA71B65-D649-F307-D14E-F86A429D5F2A}"/>
              </a:ext>
            </a:extLst>
          </p:cNvPr>
          <p:cNvSpPr txBox="1"/>
          <p:nvPr/>
        </p:nvSpPr>
        <p:spPr>
          <a:xfrm>
            <a:off x="4572000" y="1379517"/>
            <a:ext cx="4572000" cy="2677656"/>
          </a:xfrm>
          <a:prstGeom prst="rect">
            <a:avLst/>
          </a:prstGeom>
          <a:noFill/>
        </p:spPr>
        <p:txBody>
          <a:bodyPr wrap="square">
            <a:spAutoFit/>
          </a:bodyPr>
          <a:lstStyle/>
          <a:p>
            <a:pPr marL="285750" indent="-285750">
              <a:buFont typeface="Wingdings" panose="05000000000000000000" pitchFamily="2" charset="2"/>
              <a:buChar char="§"/>
            </a:pPr>
            <a:r>
              <a:rPr lang="en-US" b="1" dirty="0"/>
              <a:t>Brainstorm Seed Keywords:</a:t>
            </a:r>
          </a:p>
          <a:p>
            <a:endParaRPr lang="en-US" b="1" dirty="0"/>
          </a:p>
          <a:p>
            <a:r>
              <a:rPr lang="en-US" dirty="0"/>
              <a:t>Seed keywords are the foundation of your keyword research. These are general, broad terms that are related to the business or industry. Here are some seed keywords for Bata:</a:t>
            </a:r>
          </a:p>
          <a:p>
            <a:pPr marL="342900" indent="-342900">
              <a:buFont typeface="+mj-lt"/>
              <a:buAutoNum type="arabicPeriod"/>
            </a:pPr>
            <a:endParaRPr lang="en-US" dirty="0"/>
          </a:p>
          <a:p>
            <a:pPr marL="342900" indent="-342900">
              <a:buFont typeface="+mj-lt"/>
              <a:buAutoNum type="arabicPeriod"/>
            </a:pPr>
            <a:r>
              <a:rPr lang="en-US" dirty="0"/>
              <a:t>Shoes</a:t>
            </a:r>
          </a:p>
          <a:p>
            <a:pPr marL="342900" indent="-342900">
              <a:buFont typeface="+mj-lt"/>
              <a:buAutoNum type="arabicPeriod"/>
            </a:pPr>
            <a:r>
              <a:rPr lang="en-US" dirty="0"/>
              <a:t>Stylish Footwear</a:t>
            </a:r>
          </a:p>
          <a:p>
            <a:pPr marL="342900" indent="-342900">
              <a:buFont typeface="+mj-lt"/>
              <a:buAutoNum type="arabicPeriod"/>
            </a:pPr>
            <a:r>
              <a:rPr lang="en-US" dirty="0"/>
              <a:t>Shoe trends</a:t>
            </a:r>
          </a:p>
          <a:p>
            <a:pPr marL="342900" indent="-342900">
              <a:buFont typeface="+mj-lt"/>
              <a:buAutoNum type="arabicPeriod"/>
            </a:pPr>
            <a:r>
              <a:rPr lang="en-US" dirty="0"/>
              <a:t>Comfortable shoes</a:t>
            </a:r>
          </a:p>
          <a:p>
            <a:pPr marL="342900" indent="-342900">
              <a:buFont typeface="+mj-lt"/>
              <a:buAutoNum type="arabicPeriod"/>
            </a:pPr>
            <a:r>
              <a:rPr lang="en-US" dirty="0"/>
              <a:t>Buy shoes Online</a:t>
            </a:r>
          </a:p>
        </p:txBody>
      </p:sp>
    </p:spTree>
    <p:extLst>
      <p:ext uri="{BB962C8B-B14F-4D97-AF65-F5344CB8AC3E}">
        <p14:creationId xmlns:p14="http://schemas.microsoft.com/office/powerpoint/2010/main" val="2819285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A63E054-4D9E-9707-F17E-0DC059808846}"/>
              </a:ext>
            </a:extLst>
          </p:cNvPr>
          <p:cNvPicPr>
            <a:picLocks noChangeAspect="1"/>
          </p:cNvPicPr>
          <p:nvPr/>
        </p:nvPicPr>
        <p:blipFill>
          <a:blip r:embed="rId3"/>
          <a:stretch>
            <a:fillRect/>
          </a:stretch>
        </p:blipFill>
        <p:spPr>
          <a:xfrm>
            <a:off x="0" y="0"/>
            <a:ext cx="5671595" cy="3565003"/>
          </a:xfrm>
          <a:prstGeom prst="rect">
            <a:avLst/>
          </a:prstGeom>
        </p:spPr>
      </p:pic>
      <p:sp>
        <p:nvSpPr>
          <p:cNvPr id="9" name="TextBox 8">
            <a:extLst>
              <a:ext uri="{FF2B5EF4-FFF2-40B4-BE49-F238E27FC236}">
                <a16:creationId xmlns:a16="http://schemas.microsoft.com/office/drawing/2014/main" id="{C41D4E98-1279-581C-D924-A664970154FD}"/>
              </a:ext>
            </a:extLst>
          </p:cNvPr>
          <p:cNvSpPr txBox="1"/>
          <p:nvPr/>
        </p:nvSpPr>
        <p:spPr>
          <a:xfrm>
            <a:off x="243070" y="4019537"/>
            <a:ext cx="4074287" cy="954107"/>
          </a:xfrm>
          <a:prstGeom prst="rect">
            <a:avLst/>
          </a:prstGeom>
          <a:noFill/>
        </p:spPr>
        <p:txBody>
          <a:bodyPr wrap="square">
            <a:spAutoFit/>
          </a:bodyPr>
          <a:lstStyle/>
          <a:p>
            <a:r>
              <a:rPr lang="en-US" b="1" i="1" dirty="0"/>
              <a:t>The data consists of search volume, CPC (Cost Per Click), PD (Paid Difficulty), and SD (SEO Difficulty) for each keyword.</a:t>
            </a:r>
          </a:p>
          <a:p>
            <a:r>
              <a:rPr lang="en-US" dirty="0"/>
              <a:t>.</a:t>
            </a:r>
          </a:p>
        </p:txBody>
      </p:sp>
      <p:sp>
        <p:nvSpPr>
          <p:cNvPr id="12" name="TextBox 11">
            <a:extLst>
              <a:ext uri="{FF2B5EF4-FFF2-40B4-BE49-F238E27FC236}">
                <a16:creationId xmlns:a16="http://schemas.microsoft.com/office/drawing/2014/main" id="{72FAB90E-F38F-A801-E22C-B7244E7F3BD2}"/>
              </a:ext>
            </a:extLst>
          </p:cNvPr>
          <p:cNvSpPr txBox="1"/>
          <p:nvPr/>
        </p:nvSpPr>
        <p:spPr>
          <a:xfrm>
            <a:off x="5671595" y="53747"/>
            <a:ext cx="4572000" cy="307777"/>
          </a:xfrm>
          <a:prstGeom prst="rect">
            <a:avLst/>
          </a:prstGeom>
          <a:noFill/>
        </p:spPr>
        <p:txBody>
          <a:bodyPr wrap="square">
            <a:spAutoFit/>
          </a:bodyPr>
          <a:lstStyle/>
          <a:p>
            <a:pPr marL="285750" indent="-285750">
              <a:buFont typeface="Wingdings" panose="05000000000000000000" pitchFamily="2" charset="2"/>
              <a:buChar char="§"/>
            </a:pPr>
            <a:r>
              <a:rPr lang="en-US" b="1" dirty="0"/>
              <a:t>Key Insights:</a:t>
            </a:r>
          </a:p>
        </p:txBody>
      </p:sp>
      <p:sp>
        <p:nvSpPr>
          <p:cNvPr id="14" name="TextBox 13">
            <a:extLst>
              <a:ext uri="{FF2B5EF4-FFF2-40B4-BE49-F238E27FC236}">
                <a16:creationId xmlns:a16="http://schemas.microsoft.com/office/drawing/2014/main" id="{5510070A-A578-9E39-825A-61C359488B3A}"/>
              </a:ext>
            </a:extLst>
          </p:cNvPr>
          <p:cNvSpPr txBox="1"/>
          <p:nvPr/>
        </p:nvSpPr>
        <p:spPr>
          <a:xfrm>
            <a:off x="5671595" y="361524"/>
            <a:ext cx="3333509" cy="4832092"/>
          </a:xfrm>
          <a:prstGeom prst="rect">
            <a:avLst/>
          </a:prstGeom>
          <a:noFill/>
        </p:spPr>
        <p:txBody>
          <a:bodyPr wrap="square">
            <a:spAutoFit/>
          </a:bodyPr>
          <a:lstStyle/>
          <a:p>
            <a:pPr marL="285750" indent="-285750">
              <a:buFont typeface="Arial" panose="020B0604020202020204" pitchFamily="34" charset="0"/>
              <a:buChar char="•"/>
            </a:pPr>
            <a:r>
              <a:rPr lang="en-US" b="1" dirty="0"/>
              <a:t>Shoes Carnival </a:t>
            </a:r>
            <a:r>
              <a:rPr lang="en-US" dirty="0"/>
              <a:t>has the highest search volume (1.2 million) and relatively low CPC and PD values, making it potentially attractive for advertising.</a:t>
            </a:r>
          </a:p>
          <a:p>
            <a:pPr marL="285750" indent="-285750">
              <a:buFont typeface="Arial" panose="020B0604020202020204" pitchFamily="34" charset="0"/>
              <a:buChar char="•"/>
            </a:pPr>
            <a:r>
              <a:rPr lang="en-US" b="1" dirty="0"/>
              <a:t>Shoes Adidas </a:t>
            </a:r>
            <a:r>
              <a:rPr lang="en-US" dirty="0"/>
              <a:t>has a high CPC indicating high competition and cost for PPC campaigns.</a:t>
            </a:r>
          </a:p>
          <a:p>
            <a:pPr marL="285750" indent="-285750">
              <a:buFont typeface="Arial" panose="020B0604020202020204" pitchFamily="34" charset="0"/>
              <a:buChar char="•"/>
            </a:pPr>
            <a:r>
              <a:rPr lang="en-US" b="1" dirty="0"/>
              <a:t>Shoes Stores Near Me </a:t>
            </a:r>
            <a:r>
              <a:rPr lang="en-US" dirty="0"/>
              <a:t>has a significant search volume and a relatively high CPC, making it potentially valuable for local businesses targeting customers.</a:t>
            </a:r>
          </a:p>
          <a:p>
            <a:pPr marL="285750" indent="-285750">
              <a:buFont typeface="Arial" panose="020B0604020202020204" pitchFamily="34" charset="0"/>
              <a:buChar char="•"/>
            </a:pPr>
            <a:r>
              <a:rPr lang="en-US" dirty="0"/>
              <a:t> </a:t>
            </a:r>
            <a:r>
              <a:rPr lang="en-US" b="1" dirty="0"/>
              <a:t>Shoes Nike</a:t>
            </a:r>
            <a:r>
              <a:rPr lang="en-US" dirty="0"/>
              <a:t> and Shoes Basketball have high PD values indicating high competition in paid advertising.</a:t>
            </a:r>
          </a:p>
          <a:p>
            <a:pPr marL="285750" indent="-285750">
              <a:buFont typeface="Arial" panose="020B0604020202020204" pitchFamily="34" charset="0"/>
              <a:buChar char="•"/>
            </a:pPr>
            <a:r>
              <a:rPr lang="en-US" dirty="0"/>
              <a:t>When selecting keywords, we should consider a balance between search volume, competition level (both paid and organic), and relevance to the business or content.</a:t>
            </a:r>
          </a:p>
        </p:txBody>
      </p:sp>
    </p:spTree>
    <p:extLst>
      <p:ext uri="{BB962C8B-B14F-4D97-AF65-F5344CB8AC3E}">
        <p14:creationId xmlns:p14="http://schemas.microsoft.com/office/powerpoint/2010/main" val="3386011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9E06DAF-E5A2-842D-A68A-826C8F0706A6}"/>
              </a:ext>
            </a:extLst>
          </p:cNvPr>
          <p:cNvPicPr>
            <a:picLocks noChangeAspect="1"/>
          </p:cNvPicPr>
          <p:nvPr/>
        </p:nvPicPr>
        <p:blipFill>
          <a:blip r:embed="rId2"/>
          <a:stretch>
            <a:fillRect/>
          </a:stretch>
        </p:blipFill>
        <p:spPr>
          <a:xfrm>
            <a:off x="0" y="0"/>
            <a:ext cx="5799373" cy="2743200"/>
          </a:xfrm>
          <a:prstGeom prst="rect">
            <a:avLst/>
          </a:prstGeom>
        </p:spPr>
      </p:pic>
      <p:pic>
        <p:nvPicPr>
          <p:cNvPr id="5" name="Picture 4">
            <a:extLst>
              <a:ext uri="{FF2B5EF4-FFF2-40B4-BE49-F238E27FC236}">
                <a16:creationId xmlns:a16="http://schemas.microsoft.com/office/drawing/2014/main" id="{1CD1CB9F-C5DF-7409-0BA4-5E92093801F8}"/>
              </a:ext>
            </a:extLst>
          </p:cNvPr>
          <p:cNvPicPr>
            <a:picLocks noChangeAspect="1"/>
          </p:cNvPicPr>
          <p:nvPr/>
        </p:nvPicPr>
        <p:blipFill>
          <a:blip r:embed="rId3"/>
          <a:stretch>
            <a:fillRect/>
          </a:stretch>
        </p:blipFill>
        <p:spPr>
          <a:xfrm>
            <a:off x="-1" y="2396616"/>
            <a:ext cx="5799373" cy="2746884"/>
          </a:xfrm>
          <a:prstGeom prst="rect">
            <a:avLst/>
          </a:prstGeom>
        </p:spPr>
      </p:pic>
      <p:sp>
        <p:nvSpPr>
          <p:cNvPr id="7" name="TextBox 6">
            <a:extLst>
              <a:ext uri="{FF2B5EF4-FFF2-40B4-BE49-F238E27FC236}">
                <a16:creationId xmlns:a16="http://schemas.microsoft.com/office/drawing/2014/main" id="{4E0D30FF-0635-A606-3ADE-0EA88742C714}"/>
              </a:ext>
            </a:extLst>
          </p:cNvPr>
          <p:cNvSpPr txBox="1"/>
          <p:nvPr/>
        </p:nvSpPr>
        <p:spPr>
          <a:xfrm>
            <a:off x="5793129" y="434876"/>
            <a:ext cx="3350871" cy="4616648"/>
          </a:xfrm>
          <a:prstGeom prst="rect">
            <a:avLst/>
          </a:prstGeom>
          <a:noFill/>
        </p:spPr>
        <p:txBody>
          <a:bodyPr wrap="square">
            <a:spAutoFit/>
          </a:bodyPr>
          <a:lstStyle/>
          <a:p>
            <a:pPr marL="285750" indent="-285750">
              <a:buFont typeface="Arial" panose="020B0604020202020204" pitchFamily="34" charset="0"/>
              <a:buChar char="•"/>
            </a:pPr>
            <a:r>
              <a:rPr lang="en-US" b="1" dirty="0"/>
              <a:t>Stylish Shoes Man: </a:t>
            </a:r>
            <a:r>
              <a:rPr lang="en-US" dirty="0"/>
              <a:t>Highly popular keyword with a large search volume and competitive market.</a:t>
            </a:r>
          </a:p>
          <a:p>
            <a:pPr marL="285750" indent="-285750">
              <a:buFont typeface="Arial" panose="020B0604020202020204" pitchFamily="34" charset="0"/>
              <a:buChar char="•"/>
            </a:pPr>
            <a:r>
              <a:rPr lang="en-US" b="1" dirty="0"/>
              <a:t>Stylish Orthopedic Shoes: </a:t>
            </a:r>
            <a:r>
              <a:rPr lang="en-US" dirty="0"/>
              <a:t>Good search volume, potential niche.</a:t>
            </a:r>
          </a:p>
          <a:p>
            <a:pPr marL="285750" indent="-285750">
              <a:buFont typeface="Arial" panose="020B0604020202020204" pitchFamily="34" charset="0"/>
              <a:buChar char="•"/>
            </a:pPr>
            <a:r>
              <a:rPr lang="en-US" b="1" dirty="0"/>
              <a:t>Stylish Shoes for Walking in Europe: </a:t>
            </a:r>
            <a:r>
              <a:rPr lang="en-US" dirty="0"/>
              <a:t>Moderately searched and targets travelers or tourists seeking appropriate footwear.</a:t>
            </a:r>
          </a:p>
          <a:p>
            <a:pPr marL="285750" indent="-285750">
              <a:buFont typeface="Arial" panose="020B0604020202020204" pitchFamily="34" charset="0"/>
              <a:buChar char="•"/>
            </a:pPr>
            <a:r>
              <a:rPr lang="en-US" b="1" dirty="0"/>
              <a:t>Stylish Running Shoes: </a:t>
            </a:r>
            <a:r>
              <a:rPr lang="en-US" dirty="0"/>
              <a:t>Attracts running shoe enthusiasts but faces competitive advertising.</a:t>
            </a:r>
          </a:p>
          <a:p>
            <a:pPr marL="285750" indent="-285750">
              <a:buFont typeface="Arial" panose="020B0604020202020204" pitchFamily="34" charset="0"/>
              <a:buChar char="•"/>
            </a:pPr>
            <a:r>
              <a:rPr lang="en-US" b="1" dirty="0"/>
              <a:t>Shoes for 60: </a:t>
            </a:r>
            <a:r>
              <a:rPr lang="en-US" dirty="0"/>
              <a:t>Specific audience, lower volume.</a:t>
            </a:r>
          </a:p>
          <a:p>
            <a:pPr marL="285750" indent="-285750">
              <a:buFont typeface="Arial" panose="020B0604020202020204" pitchFamily="34" charset="0"/>
              <a:buChar char="•"/>
            </a:pPr>
            <a:r>
              <a:rPr lang="en-US" dirty="0"/>
              <a:t>Consider prioritizing keywords with high search volume and moderate CPC for advertising.</a:t>
            </a:r>
          </a:p>
          <a:p>
            <a:pPr marL="285750" indent="-285750">
              <a:buFont typeface="Arial" panose="020B0604020202020204" pitchFamily="34" charset="0"/>
              <a:buChar char="•"/>
            </a:pPr>
            <a:r>
              <a:rPr lang="en-US" dirty="0"/>
              <a:t>Long-tail keywords like Stylish Shoes That Are Comfortable may have better conversion rates with targeted audiences</a:t>
            </a:r>
          </a:p>
        </p:txBody>
      </p:sp>
      <p:sp>
        <p:nvSpPr>
          <p:cNvPr id="9" name="TextBox 8">
            <a:extLst>
              <a:ext uri="{FF2B5EF4-FFF2-40B4-BE49-F238E27FC236}">
                <a16:creationId xmlns:a16="http://schemas.microsoft.com/office/drawing/2014/main" id="{98525F0C-5E23-3AB9-2D5C-A27AF0DFB49E}"/>
              </a:ext>
            </a:extLst>
          </p:cNvPr>
          <p:cNvSpPr txBox="1"/>
          <p:nvPr/>
        </p:nvSpPr>
        <p:spPr>
          <a:xfrm>
            <a:off x="5793129" y="127099"/>
            <a:ext cx="4572000" cy="307777"/>
          </a:xfrm>
          <a:prstGeom prst="rect">
            <a:avLst/>
          </a:prstGeom>
          <a:noFill/>
        </p:spPr>
        <p:txBody>
          <a:bodyPr wrap="square">
            <a:spAutoFit/>
          </a:bodyPr>
          <a:lstStyle/>
          <a:p>
            <a:pPr marL="285750" indent="-285750">
              <a:buFont typeface="Wingdings" panose="05000000000000000000" pitchFamily="2" charset="2"/>
              <a:buChar char="§"/>
            </a:pPr>
            <a:r>
              <a:rPr lang="en-US" b="1" dirty="0"/>
              <a:t>Key Insights:</a:t>
            </a:r>
          </a:p>
        </p:txBody>
      </p:sp>
    </p:spTree>
    <p:extLst>
      <p:ext uri="{BB962C8B-B14F-4D97-AF65-F5344CB8AC3E}">
        <p14:creationId xmlns:p14="http://schemas.microsoft.com/office/powerpoint/2010/main" val="1258744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3B7FB9-F080-D5C8-F6A5-E33146398639}"/>
              </a:ext>
            </a:extLst>
          </p:cNvPr>
          <p:cNvSpPr txBox="1"/>
          <p:nvPr/>
        </p:nvSpPr>
        <p:spPr>
          <a:xfrm>
            <a:off x="86810" y="123904"/>
            <a:ext cx="4572000" cy="400110"/>
          </a:xfrm>
          <a:prstGeom prst="rect">
            <a:avLst/>
          </a:prstGeom>
          <a:noFill/>
        </p:spPr>
        <p:txBody>
          <a:bodyPr wrap="square">
            <a:spAutoFit/>
          </a:bodyPr>
          <a:lstStyle/>
          <a:p>
            <a:pPr marL="342900" indent="-342900">
              <a:buSzPct val="140000"/>
              <a:buFont typeface="Arial" panose="020B0604020202020204" pitchFamily="34" charset="0"/>
              <a:buChar char="•"/>
            </a:pPr>
            <a:r>
              <a:rPr lang="en-GB" sz="2000" b="1" dirty="0"/>
              <a:t>On page Optimization: </a:t>
            </a:r>
            <a:endParaRPr lang="en-US" sz="2000" dirty="0"/>
          </a:p>
        </p:txBody>
      </p:sp>
      <p:pic>
        <p:nvPicPr>
          <p:cNvPr id="8" name="Picture 7">
            <a:extLst>
              <a:ext uri="{FF2B5EF4-FFF2-40B4-BE49-F238E27FC236}">
                <a16:creationId xmlns:a16="http://schemas.microsoft.com/office/drawing/2014/main" id="{8B8F1F5D-8803-B91A-90B7-14115026B90E}"/>
              </a:ext>
            </a:extLst>
          </p:cNvPr>
          <p:cNvPicPr>
            <a:picLocks noChangeAspect="1"/>
          </p:cNvPicPr>
          <p:nvPr/>
        </p:nvPicPr>
        <p:blipFill>
          <a:blip r:embed="rId2"/>
          <a:stretch>
            <a:fillRect/>
          </a:stretch>
        </p:blipFill>
        <p:spPr>
          <a:xfrm>
            <a:off x="0" y="567870"/>
            <a:ext cx="9144000" cy="4575630"/>
          </a:xfrm>
          <a:prstGeom prst="rect">
            <a:avLst/>
          </a:prstGeom>
        </p:spPr>
      </p:pic>
    </p:spTree>
    <p:extLst>
      <p:ext uri="{BB962C8B-B14F-4D97-AF65-F5344CB8AC3E}">
        <p14:creationId xmlns:p14="http://schemas.microsoft.com/office/powerpoint/2010/main" val="2224657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078273-0565-0034-EA61-AAA4FCDC2671}"/>
              </a:ext>
            </a:extLst>
          </p:cNvPr>
          <p:cNvSpPr txBox="1"/>
          <p:nvPr/>
        </p:nvSpPr>
        <p:spPr>
          <a:xfrm>
            <a:off x="4496696" y="-65401"/>
            <a:ext cx="4485939" cy="5047536"/>
          </a:xfrm>
          <a:prstGeom prst="rect">
            <a:avLst/>
          </a:prstGeom>
          <a:noFill/>
        </p:spPr>
        <p:txBody>
          <a:bodyPr wrap="square">
            <a:spAutoFit/>
          </a:bodyPr>
          <a:lstStyle/>
          <a:p>
            <a:endParaRPr lang="en-US" dirty="0"/>
          </a:p>
          <a:p>
            <a:pPr marL="285750" indent="-285750">
              <a:buFont typeface="Arial" panose="020B0604020202020204" pitchFamily="34" charset="0"/>
              <a:buChar char="•"/>
            </a:pPr>
            <a:r>
              <a:rPr lang="en-US" b="1" dirty="0"/>
              <a:t>Duplicate Title and Description: </a:t>
            </a:r>
            <a:r>
              <a:rPr lang="en-US" dirty="0"/>
              <a:t>Ensure each page has unique title and meta description tags to avoid confusing search engines and improve keyword ranking.</a:t>
            </a:r>
          </a:p>
          <a:p>
            <a:pPr marL="285750" indent="-285750">
              <a:buFont typeface="Arial" panose="020B0604020202020204" pitchFamily="34" charset="0"/>
              <a:buChar char="•"/>
            </a:pPr>
            <a:r>
              <a:rPr lang="en-US" b="1" dirty="0"/>
              <a:t>Duplicate Content: </a:t>
            </a:r>
            <a:r>
              <a:rPr lang="en-US" dirty="0"/>
              <a:t>Avoid having duplicate content on your website as it can negatively affect SEO and keyword ranking.</a:t>
            </a:r>
          </a:p>
          <a:p>
            <a:pPr marL="285750" indent="-285750">
              <a:buFont typeface="Arial" panose="020B0604020202020204" pitchFamily="34" charset="0"/>
              <a:buChar char="•"/>
            </a:pPr>
            <a:r>
              <a:rPr lang="en-US" b="1" dirty="0"/>
              <a:t>Page Size: </a:t>
            </a:r>
            <a:r>
              <a:rPr lang="en-US" dirty="0"/>
              <a:t>Reduce the size of your page to improve page load speed and enhance user experience.</a:t>
            </a:r>
          </a:p>
          <a:p>
            <a:pPr marL="285750" indent="-285750">
              <a:buFont typeface="Arial" panose="020B0604020202020204" pitchFamily="34" charset="0"/>
              <a:buChar char="•"/>
            </a:pPr>
            <a:r>
              <a:rPr lang="en-US" b="1" dirty="0"/>
              <a:t>Cache Control: </a:t>
            </a:r>
            <a:r>
              <a:rPr lang="en-US" dirty="0"/>
              <a:t>Implement a cache control header to optimize page load speed and user experience by enabling browser caching.</a:t>
            </a:r>
          </a:p>
          <a:p>
            <a:pPr marL="285750" indent="-285750">
              <a:buFont typeface="Arial" panose="020B0604020202020204" pitchFamily="34" charset="0"/>
              <a:buChar char="•"/>
            </a:pPr>
            <a:r>
              <a:rPr lang="en-US" b="1" dirty="0"/>
              <a:t>Canonical Tag: </a:t>
            </a:r>
            <a:r>
              <a:rPr lang="en-US" dirty="0"/>
              <a:t>Include a canonical tag to specify the preferred version of a page and prevent duplicate content issues.</a:t>
            </a:r>
          </a:p>
          <a:p>
            <a:pPr marL="285750" indent="-285750">
              <a:buFont typeface="Arial" panose="020B0604020202020204" pitchFamily="34" charset="0"/>
              <a:buChar char="•"/>
            </a:pPr>
            <a:r>
              <a:rPr lang="en-US" b="1" dirty="0"/>
              <a:t>Broken Links: </a:t>
            </a:r>
            <a:r>
              <a:rPr lang="en-US" dirty="0"/>
              <a:t>Identify and fix broken links on your page to provide a better user experience and prevent negative impacts on SEO.</a:t>
            </a:r>
          </a:p>
          <a:p>
            <a:pPr marL="285750" indent="-285750">
              <a:buFont typeface="Arial" panose="020B0604020202020204" pitchFamily="34" charset="0"/>
              <a:buChar char="•"/>
            </a:pPr>
            <a:r>
              <a:rPr lang="en-US" b="1" dirty="0"/>
              <a:t>Low Content Rate: </a:t>
            </a:r>
            <a:r>
              <a:rPr lang="en-US" dirty="0"/>
              <a:t>Increase the amount of valuable and relevant content on your page to improve SEO and user engagement</a:t>
            </a:r>
          </a:p>
        </p:txBody>
      </p:sp>
      <p:pic>
        <p:nvPicPr>
          <p:cNvPr id="9" name="Picture 8">
            <a:extLst>
              <a:ext uri="{FF2B5EF4-FFF2-40B4-BE49-F238E27FC236}">
                <a16:creationId xmlns:a16="http://schemas.microsoft.com/office/drawing/2014/main" id="{E90E1EBD-BF12-9C16-FD38-41C878D83E55}"/>
              </a:ext>
            </a:extLst>
          </p:cNvPr>
          <p:cNvPicPr>
            <a:picLocks noChangeAspect="1"/>
          </p:cNvPicPr>
          <p:nvPr/>
        </p:nvPicPr>
        <p:blipFill>
          <a:blip r:embed="rId2"/>
          <a:stretch>
            <a:fillRect/>
          </a:stretch>
        </p:blipFill>
        <p:spPr>
          <a:xfrm>
            <a:off x="161365" y="871369"/>
            <a:ext cx="4410635" cy="3158283"/>
          </a:xfrm>
          <a:prstGeom prst="rect">
            <a:avLst/>
          </a:prstGeom>
        </p:spPr>
      </p:pic>
      <p:sp>
        <p:nvSpPr>
          <p:cNvPr id="11" name="TextBox 10">
            <a:extLst>
              <a:ext uri="{FF2B5EF4-FFF2-40B4-BE49-F238E27FC236}">
                <a16:creationId xmlns:a16="http://schemas.microsoft.com/office/drawing/2014/main" id="{5FF57D48-FD10-0EE0-A5CE-9755B37B413E}"/>
              </a:ext>
            </a:extLst>
          </p:cNvPr>
          <p:cNvSpPr txBox="1"/>
          <p:nvPr/>
        </p:nvSpPr>
        <p:spPr>
          <a:xfrm>
            <a:off x="320040" y="114183"/>
            <a:ext cx="4792532" cy="307777"/>
          </a:xfrm>
          <a:prstGeom prst="rect">
            <a:avLst/>
          </a:prstGeom>
          <a:noFill/>
        </p:spPr>
        <p:txBody>
          <a:bodyPr wrap="square">
            <a:spAutoFit/>
          </a:bodyPr>
          <a:lstStyle/>
          <a:p>
            <a:pPr marL="285750" indent="-285750">
              <a:buFont typeface="Wingdings" panose="05000000000000000000" pitchFamily="2" charset="2"/>
              <a:buChar char="Ø"/>
            </a:pPr>
            <a:r>
              <a:rPr lang="en-US" b="1" dirty="0"/>
              <a:t>Page Optimization Summary:</a:t>
            </a:r>
          </a:p>
        </p:txBody>
      </p:sp>
    </p:spTree>
    <p:extLst>
      <p:ext uri="{BB962C8B-B14F-4D97-AF65-F5344CB8AC3E}">
        <p14:creationId xmlns:p14="http://schemas.microsoft.com/office/powerpoint/2010/main" val="42507409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p:nvPr/>
        </p:nvSpPr>
        <p:spPr>
          <a:xfrm>
            <a:off x="766950" y="523804"/>
            <a:ext cx="7610100" cy="4464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1700" b="1" dirty="0">
                <a:solidFill>
                  <a:srgbClr val="434343"/>
                </a:solidFill>
              </a:rPr>
              <a:t>Part 3: Content Ideas and Marketing Strategies</a:t>
            </a:r>
            <a:endParaRPr sz="1700" dirty="0"/>
          </a:p>
        </p:txBody>
      </p:sp>
      <p:sp>
        <p:nvSpPr>
          <p:cNvPr id="98" name="Google Shape;98;p20"/>
          <p:cNvSpPr txBox="1"/>
          <p:nvPr/>
        </p:nvSpPr>
        <p:spPr>
          <a:xfrm>
            <a:off x="383400" y="1247772"/>
            <a:ext cx="8377200" cy="1261854"/>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GB" b="1" dirty="0"/>
              <a:t>Content Idea Generation &amp; Strategy:</a:t>
            </a:r>
          </a:p>
          <a:p>
            <a:pPr marL="139700" lvl="0" algn="l" rtl="0">
              <a:spcBef>
                <a:spcPts val="0"/>
              </a:spcBef>
              <a:spcAft>
                <a:spcPts val="0"/>
              </a:spcAft>
              <a:buSzPts val="1400"/>
            </a:pPr>
            <a:endParaRPr lang="en-GB" b="1" dirty="0"/>
          </a:p>
          <a:p>
            <a:pPr marL="139700" lvl="0" algn="l" rtl="0">
              <a:spcBef>
                <a:spcPts val="0"/>
              </a:spcBef>
              <a:spcAft>
                <a:spcPts val="0"/>
              </a:spcAft>
              <a:buSzPts val="1400"/>
            </a:pPr>
            <a:r>
              <a:rPr lang="en-GB" b="1" dirty="0"/>
              <a:t> </a:t>
            </a:r>
            <a:r>
              <a:rPr lang="en-GB" dirty="0"/>
              <a:t>A content calendar has been created that shows the events and campaigns the company will follow through the entire month of august in which a few were Instagram stories, posts, reels, email campaigns and such.</a:t>
            </a:r>
            <a:endParaRPr dirty="0"/>
          </a:p>
        </p:txBody>
      </p:sp>
      <p:sp>
        <p:nvSpPr>
          <p:cNvPr id="3" name="TextBox 2">
            <a:extLst>
              <a:ext uri="{FF2B5EF4-FFF2-40B4-BE49-F238E27FC236}">
                <a16:creationId xmlns:a16="http://schemas.microsoft.com/office/drawing/2014/main" id="{B1CA9B61-673F-A054-17D3-FE4368A5D3EB}"/>
              </a:ext>
            </a:extLst>
          </p:cNvPr>
          <p:cNvSpPr txBox="1"/>
          <p:nvPr/>
        </p:nvSpPr>
        <p:spPr>
          <a:xfrm>
            <a:off x="597050" y="2571750"/>
            <a:ext cx="4572000" cy="523220"/>
          </a:xfrm>
          <a:prstGeom prst="rect">
            <a:avLst/>
          </a:prstGeom>
          <a:noFill/>
        </p:spPr>
        <p:txBody>
          <a:bodyPr wrap="square">
            <a:spAutoFit/>
          </a:bodyPr>
          <a:lstStyle/>
          <a:p>
            <a:pPr marL="285750" indent="-285750">
              <a:buSzPct val="140000"/>
              <a:buFont typeface="Arial" panose="020B0604020202020204" pitchFamily="34" charset="0"/>
              <a:buChar char="•"/>
            </a:pPr>
            <a:r>
              <a:rPr lang="en-US" b="1" dirty="0"/>
              <a:t>Objective/Aim: </a:t>
            </a:r>
          </a:p>
          <a:p>
            <a:pPr marL="285750" indent="-285750">
              <a:buSzPct val="140000"/>
              <a:buFont typeface="Arial" panose="020B0604020202020204" pitchFamily="34" charset="0"/>
              <a:buChar char="•"/>
            </a:pPr>
            <a:endParaRPr lang="en-US" b="1" dirty="0"/>
          </a:p>
        </p:txBody>
      </p:sp>
      <p:sp>
        <p:nvSpPr>
          <p:cNvPr id="6" name="TextBox 5">
            <a:extLst>
              <a:ext uri="{FF2B5EF4-FFF2-40B4-BE49-F238E27FC236}">
                <a16:creationId xmlns:a16="http://schemas.microsoft.com/office/drawing/2014/main" id="{F1831D2C-52E7-AAE9-D3D2-96EEB17C8D9A}"/>
              </a:ext>
            </a:extLst>
          </p:cNvPr>
          <p:cNvSpPr txBox="1"/>
          <p:nvPr/>
        </p:nvSpPr>
        <p:spPr>
          <a:xfrm>
            <a:off x="597050" y="2571750"/>
            <a:ext cx="4572000" cy="1384995"/>
          </a:xfrm>
          <a:prstGeom prst="rect">
            <a:avLst/>
          </a:prstGeom>
          <a:noFill/>
        </p:spPr>
        <p:txBody>
          <a:bodyPr wrap="square">
            <a:spAutoFit/>
          </a:bodyPr>
          <a:lstStyle/>
          <a:p>
            <a:pPr marL="342900" indent="-342900">
              <a:buFont typeface="+mj-lt"/>
              <a:buAutoNum type="arabicPeriod"/>
            </a:pPr>
            <a:endParaRPr lang="en-US" dirty="0"/>
          </a:p>
          <a:p>
            <a:pPr marL="342900" indent="-342900">
              <a:buFont typeface="+mj-lt"/>
              <a:buAutoNum type="arabicPeriod"/>
            </a:pPr>
            <a:r>
              <a:rPr lang="en-US" dirty="0"/>
              <a:t>Consistency</a:t>
            </a:r>
          </a:p>
          <a:p>
            <a:pPr marL="342900" indent="-342900">
              <a:buFont typeface="+mj-lt"/>
              <a:buAutoNum type="arabicPeriod"/>
            </a:pPr>
            <a:r>
              <a:rPr lang="en-US" dirty="0"/>
              <a:t>Strategic Content Planning</a:t>
            </a:r>
          </a:p>
          <a:p>
            <a:pPr marL="342900" indent="-342900">
              <a:buFont typeface="+mj-lt"/>
              <a:buAutoNum type="arabicPeriod"/>
            </a:pPr>
            <a:r>
              <a:rPr lang="en-US" dirty="0"/>
              <a:t>Time Efficiency</a:t>
            </a:r>
          </a:p>
          <a:p>
            <a:pPr marL="342900" indent="-342900">
              <a:buFont typeface="+mj-lt"/>
              <a:buAutoNum type="arabicPeriod"/>
            </a:pPr>
            <a:r>
              <a:rPr lang="en-US" dirty="0"/>
              <a:t>Content Variety</a:t>
            </a:r>
          </a:p>
          <a:p>
            <a:pPr marL="342900" indent="-342900">
              <a:buFont typeface="+mj-lt"/>
              <a:buAutoNum type="arabicPeriod"/>
            </a:pPr>
            <a:r>
              <a:rPr lang="en-US" dirty="0"/>
              <a:t>Improved Collaboration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5EAF9DC-B7C7-FC91-BFAF-5D6E7064CE78}"/>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4269989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82767AC-734C-4BFF-0A8F-1138BACE371B}"/>
              </a:ext>
            </a:extLst>
          </p:cNvPr>
          <p:cNvSpPr txBox="1"/>
          <p:nvPr/>
        </p:nvSpPr>
        <p:spPr>
          <a:xfrm>
            <a:off x="833717" y="1685088"/>
            <a:ext cx="4975412" cy="1938992"/>
          </a:xfrm>
          <a:prstGeom prst="rect">
            <a:avLst/>
          </a:prstGeom>
          <a:noFill/>
        </p:spPr>
        <p:txBody>
          <a:bodyPr wrap="square">
            <a:spAutoFit/>
          </a:bodyPr>
          <a:lstStyle/>
          <a:p>
            <a:pPr marL="342900" indent="-342900">
              <a:buFont typeface="Arial" panose="020B0604020202020204" pitchFamily="34" charset="0"/>
              <a:buChar char="•"/>
            </a:pPr>
            <a:r>
              <a:rPr lang="en-US" sz="2400" dirty="0"/>
              <a:t>G. Krishna Sri [TEAM LEADER]</a:t>
            </a:r>
          </a:p>
          <a:p>
            <a:pPr marL="457200" indent="-457200">
              <a:buFont typeface="Arial" panose="020B0604020202020204" pitchFamily="34" charset="0"/>
              <a:buChar char="•"/>
            </a:pPr>
            <a:r>
              <a:rPr lang="en-US" sz="2400" dirty="0"/>
              <a:t>K. Sai Lalitha</a:t>
            </a:r>
          </a:p>
          <a:p>
            <a:pPr marL="457200" indent="-457200">
              <a:buFont typeface="Arial" panose="020B0604020202020204" pitchFamily="34" charset="0"/>
              <a:buChar char="•"/>
            </a:pPr>
            <a:r>
              <a:rPr lang="en-US" sz="2400" dirty="0"/>
              <a:t>K. Sushma </a:t>
            </a:r>
          </a:p>
          <a:p>
            <a:pPr marL="457200" indent="-457200">
              <a:buFont typeface="Arial" panose="020B0604020202020204" pitchFamily="34" charset="0"/>
              <a:buChar char="•"/>
            </a:pPr>
            <a:r>
              <a:rPr lang="en-US" sz="2400" dirty="0"/>
              <a:t>G. Vasanthi </a:t>
            </a:r>
          </a:p>
          <a:p>
            <a:pPr marL="457200" indent="-457200">
              <a:buFont typeface="Arial" panose="020B0604020202020204" pitchFamily="34" charset="0"/>
              <a:buChar char="•"/>
            </a:pPr>
            <a:r>
              <a:rPr lang="en-US" sz="2400" dirty="0"/>
              <a:t>K. Sudheer </a:t>
            </a:r>
          </a:p>
        </p:txBody>
      </p:sp>
      <p:sp>
        <p:nvSpPr>
          <p:cNvPr id="6" name="TextBox 5">
            <a:extLst>
              <a:ext uri="{FF2B5EF4-FFF2-40B4-BE49-F238E27FC236}">
                <a16:creationId xmlns:a16="http://schemas.microsoft.com/office/drawing/2014/main" id="{2A3BF948-2B6A-1EA3-5997-27AF0943B758}"/>
              </a:ext>
            </a:extLst>
          </p:cNvPr>
          <p:cNvSpPr txBox="1"/>
          <p:nvPr/>
        </p:nvSpPr>
        <p:spPr>
          <a:xfrm>
            <a:off x="2748579" y="362479"/>
            <a:ext cx="4572000" cy="584775"/>
          </a:xfrm>
          <a:prstGeom prst="rect">
            <a:avLst/>
          </a:prstGeom>
          <a:noFill/>
        </p:spPr>
        <p:txBody>
          <a:bodyPr wrap="square">
            <a:spAutoFit/>
          </a:bodyPr>
          <a:lstStyle/>
          <a:p>
            <a:r>
              <a:rPr lang="en-US" sz="3200" b="1" dirty="0"/>
              <a:t>TEAM MEMBERS</a:t>
            </a:r>
          </a:p>
        </p:txBody>
      </p:sp>
    </p:spTree>
    <p:extLst>
      <p:ext uri="{BB962C8B-B14F-4D97-AF65-F5344CB8AC3E}">
        <p14:creationId xmlns:p14="http://schemas.microsoft.com/office/powerpoint/2010/main" val="41229502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p:nvPr/>
        </p:nvSpPr>
        <p:spPr>
          <a:xfrm>
            <a:off x="181350" y="323700"/>
            <a:ext cx="8781300" cy="6480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b="1">
                <a:solidFill>
                  <a:srgbClr val="434343"/>
                </a:solidFill>
              </a:rPr>
              <a:t>Part 4: Content Creation and Curation (Post creations, Designs/Video Editing, Ad Campaigns over Social Media and Email Ideation and Creation) </a:t>
            </a:r>
            <a:endParaRPr/>
          </a:p>
        </p:txBody>
      </p:sp>
      <p:sp>
        <p:nvSpPr>
          <p:cNvPr id="110" name="Google Shape;110;p22"/>
          <p:cNvSpPr txBox="1"/>
          <p:nvPr/>
        </p:nvSpPr>
        <p:spPr>
          <a:xfrm>
            <a:off x="478200" y="1392050"/>
            <a:ext cx="8187600" cy="363327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dirty="0"/>
              <a:t>Post Creation:</a:t>
            </a:r>
          </a:p>
          <a:p>
            <a:pPr marL="0" lvl="0" indent="0" algn="l" rtl="0">
              <a:spcBef>
                <a:spcPts val="0"/>
              </a:spcBef>
              <a:spcAft>
                <a:spcPts val="0"/>
              </a:spcAft>
              <a:buNone/>
            </a:pPr>
            <a:r>
              <a:rPr lang="en-GB" b="1" dirty="0"/>
              <a:t> </a:t>
            </a:r>
            <a:endParaRPr b="1" dirty="0"/>
          </a:p>
          <a:p>
            <a:pPr marL="457200" lvl="0" indent="-317500" algn="l" rtl="0">
              <a:spcBef>
                <a:spcPts val="0"/>
              </a:spcBef>
              <a:spcAft>
                <a:spcPts val="0"/>
              </a:spcAft>
              <a:buSzPts val="1400"/>
              <a:buChar char="●"/>
            </a:pPr>
            <a:r>
              <a:rPr lang="en-GB" b="1" dirty="0"/>
              <a:t>Select Content Categories:</a:t>
            </a:r>
            <a:r>
              <a:rPr lang="en-GB" dirty="0"/>
              <a:t> Identify three different content formats relevant to the chosen topic or industry. Research and Brainstorm: Research trending topics, industry news, or audience interests within each category. Brainstorm ideas for social media posts that align with each category. Do note that 1 content format has to be video and additionally 3 stories/status are to be created. </a:t>
            </a:r>
            <a:endParaRPr dirty="0"/>
          </a:p>
          <a:p>
            <a:pPr marL="0" lvl="0" indent="0" algn="l" rtl="0">
              <a:spcBef>
                <a:spcPts val="0"/>
              </a:spcBef>
              <a:spcAft>
                <a:spcPts val="0"/>
              </a:spcAft>
              <a:buNone/>
            </a:pPr>
            <a:endParaRPr dirty="0"/>
          </a:p>
          <a:p>
            <a:r>
              <a:rPr lang="en-GB" dirty="0"/>
              <a:t>Format 1</a:t>
            </a:r>
            <a:r>
              <a:rPr lang="en-US" dirty="0"/>
              <a:t>: </a:t>
            </a:r>
            <a:r>
              <a:rPr lang="en-GB" sz="1400" b="1" dirty="0">
                <a:solidFill>
                  <a:srgbClr val="434343"/>
                </a:solidFill>
              </a:rPr>
              <a:t>Instagram Story</a:t>
            </a:r>
            <a:endParaRPr lang="en-GB" sz="1400" b="1" dirty="0"/>
          </a:p>
          <a:p>
            <a:endParaRPr lang="en-GB" dirty="0">
              <a:solidFill>
                <a:schemeClr val="dk1"/>
              </a:solidFill>
            </a:endParaRPr>
          </a:p>
          <a:p>
            <a:r>
              <a:rPr lang="en-GB" dirty="0">
                <a:solidFill>
                  <a:schemeClr val="dk1"/>
                </a:solidFill>
              </a:rPr>
              <a:t>Format</a:t>
            </a:r>
            <a:r>
              <a:rPr lang="en-GB" dirty="0"/>
              <a:t> 2: </a:t>
            </a:r>
            <a:r>
              <a:rPr lang="en-GB" sz="1400" b="1" dirty="0">
                <a:solidFill>
                  <a:srgbClr val="434343"/>
                </a:solidFill>
              </a:rPr>
              <a:t>Designs/Video Editing</a:t>
            </a:r>
            <a:endParaRPr dirty="0"/>
          </a:p>
          <a:p>
            <a:pPr marL="0" lvl="0" indent="0" algn="l" rtl="0">
              <a:spcBef>
                <a:spcPts val="0"/>
              </a:spcBef>
              <a:spcAft>
                <a:spcPts val="0"/>
              </a:spcAft>
              <a:buNone/>
            </a:pPr>
            <a:endParaRPr dirty="0"/>
          </a:p>
          <a:p>
            <a:pPr marL="0" lvl="0" indent="0" algn="l" rtl="0">
              <a:lnSpc>
                <a:spcPct val="115000"/>
              </a:lnSpc>
              <a:spcBef>
                <a:spcPts val="0"/>
              </a:spcBef>
              <a:spcAft>
                <a:spcPts val="0"/>
              </a:spcAft>
              <a:buNone/>
            </a:pPr>
            <a:r>
              <a:rPr lang="en-GB" dirty="0">
                <a:solidFill>
                  <a:schemeClr val="dk1"/>
                </a:solidFill>
              </a:rPr>
              <a:t>Format</a:t>
            </a:r>
            <a:r>
              <a:rPr lang="en-GB" dirty="0"/>
              <a:t> 3:</a:t>
            </a:r>
            <a:r>
              <a:rPr lang="en-GB" sz="1400" b="1" dirty="0">
                <a:solidFill>
                  <a:srgbClr val="434343"/>
                </a:solidFill>
              </a:rPr>
              <a:t>Social Media Ad Campaigns</a:t>
            </a:r>
          </a:p>
          <a:p>
            <a:pPr marL="0" lvl="0" indent="0" algn="l" rtl="0">
              <a:spcBef>
                <a:spcPts val="0"/>
              </a:spcBef>
              <a:spcAft>
                <a:spcPts val="0"/>
              </a:spcAft>
              <a:buNone/>
            </a:pPr>
            <a:endParaRPr lang="en-GB" sz="1200" dirty="0"/>
          </a:p>
          <a:p>
            <a:pPr marL="0" lvl="0" indent="0" algn="l" rtl="0">
              <a:spcBef>
                <a:spcPts val="0"/>
              </a:spcBef>
              <a:spcAft>
                <a:spcPts val="0"/>
              </a:spcAft>
              <a:buNone/>
            </a:pPr>
            <a:endParaRPr dirty="0"/>
          </a:p>
          <a:p>
            <a:pPr marL="457200" lvl="0" indent="0" algn="l" rtl="0">
              <a:spcBef>
                <a:spcPts val="0"/>
              </a:spcBef>
              <a:spcAft>
                <a:spcPts val="0"/>
              </a:spcAft>
              <a:buNone/>
            </a:pP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7" name="Google Shape;117;p23"/>
          <p:cNvSpPr txBox="1"/>
          <p:nvPr/>
        </p:nvSpPr>
        <p:spPr>
          <a:xfrm>
            <a:off x="196525" y="48273"/>
            <a:ext cx="8781300" cy="6480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b="1" dirty="0">
                <a:solidFill>
                  <a:srgbClr val="434343"/>
                </a:solidFill>
              </a:rPr>
              <a:t>Part 4: Content Creation and Curation (Post creations, Designs/Video Editing, Ad Campaigns over Social Media and Email Ideation and Creation) </a:t>
            </a:r>
            <a:endParaRPr dirty="0"/>
          </a:p>
        </p:txBody>
      </p:sp>
      <p:sp>
        <p:nvSpPr>
          <p:cNvPr id="2" name="AutoShape 2">
            <a:extLst>
              <a:ext uri="{FF2B5EF4-FFF2-40B4-BE49-F238E27FC236}">
                <a16:creationId xmlns:a16="http://schemas.microsoft.com/office/drawing/2014/main" id="{E80DC2C9-6407-33B4-313A-218C0B5D7379}"/>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2AA3018B-BCE6-E638-89A8-A95AA06A5C37}"/>
              </a:ext>
            </a:extLst>
          </p:cNvPr>
          <p:cNvPicPr>
            <a:picLocks noChangeAspect="1"/>
          </p:cNvPicPr>
          <p:nvPr/>
        </p:nvPicPr>
        <p:blipFill>
          <a:blip r:embed="rId3"/>
          <a:stretch>
            <a:fillRect/>
          </a:stretch>
        </p:blipFill>
        <p:spPr>
          <a:xfrm>
            <a:off x="3692037" y="757404"/>
            <a:ext cx="2191827" cy="3628692"/>
          </a:xfrm>
          <a:prstGeom prst="rect">
            <a:avLst/>
          </a:prstGeom>
        </p:spPr>
      </p:pic>
      <p:pic>
        <p:nvPicPr>
          <p:cNvPr id="12" name="Picture 11">
            <a:extLst>
              <a:ext uri="{FF2B5EF4-FFF2-40B4-BE49-F238E27FC236}">
                <a16:creationId xmlns:a16="http://schemas.microsoft.com/office/drawing/2014/main" id="{E4B69FD8-E321-2C96-72E7-FD82BAD089E0}"/>
              </a:ext>
            </a:extLst>
          </p:cNvPr>
          <p:cNvPicPr>
            <a:picLocks noChangeAspect="1"/>
          </p:cNvPicPr>
          <p:nvPr/>
        </p:nvPicPr>
        <p:blipFill>
          <a:blip r:embed="rId4"/>
          <a:stretch>
            <a:fillRect/>
          </a:stretch>
        </p:blipFill>
        <p:spPr>
          <a:xfrm>
            <a:off x="6462157" y="843660"/>
            <a:ext cx="2515668" cy="3456179"/>
          </a:xfrm>
          <a:prstGeom prst="rect">
            <a:avLst/>
          </a:prstGeom>
        </p:spPr>
      </p:pic>
      <p:pic>
        <p:nvPicPr>
          <p:cNvPr id="14" name="Picture 13">
            <a:extLst>
              <a:ext uri="{FF2B5EF4-FFF2-40B4-BE49-F238E27FC236}">
                <a16:creationId xmlns:a16="http://schemas.microsoft.com/office/drawing/2014/main" id="{06D674DE-73C9-AB34-A675-5283E0124EC3}"/>
              </a:ext>
            </a:extLst>
          </p:cNvPr>
          <p:cNvPicPr>
            <a:picLocks noChangeAspect="1"/>
          </p:cNvPicPr>
          <p:nvPr/>
        </p:nvPicPr>
        <p:blipFill>
          <a:blip r:embed="rId5"/>
          <a:stretch>
            <a:fillRect/>
          </a:stretch>
        </p:blipFill>
        <p:spPr>
          <a:xfrm>
            <a:off x="482590" y="757404"/>
            <a:ext cx="2191827" cy="3537366"/>
          </a:xfrm>
          <a:prstGeom prst="rect">
            <a:avLst/>
          </a:prstGeom>
        </p:spPr>
      </p:pic>
      <p:sp>
        <p:nvSpPr>
          <p:cNvPr id="16" name="TextBox 15">
            <a:extLst>
              <a:ext uri="{FF2B5EF4-FFF2-40B4-BE49-F238E27FC236}">
                <a16:creationId xmlns:a16="http://schemas.microsoft.com/office/drawing/2014/main" id="{B515E5BC-1701-51C5-56AC-4E2297EFCA66}"/>
              </a:ext>
            </a:extLst>
          </p:cNvPr>
          <p:cNvSpPr txBox="1"/>
          <p:nvPr/>
        </p:nvSpPr>
        <p:spPr>
          <a:xfrm>
            <a:off x="736899" y="4564541"/>
            <a:ext cx="4572000" cy="307777"/>
          </a:xfrm>
          <a:prstGeom prst="rect">
            <a:avLst/>
          </a:prstGeom>
          <a:noFill/>
        </p:spPr>
        <p:txBody>
          <a:bodyPr wrap="square">
            <a:spAutoFit/>
          </a:bodyPr>
          <a:lstStyle/>
          <a:p>
            <a:r>
              <a:rPr lang="en-US" b="1" dirty="0"/>
              <a:t>Accounts Reached</a:t>
            </a:r>
          </a:p>
        </p:txBody>
      </p:sp>
      <p:sp>
        <p:nvSpPr>
          <p:cNvPr id="18" name="TextBox 17">
            <a:extLst>
              <a:ext uri="{FF2B5EF4-FFF2-40B4-BE49-F238E27FC236}">
                <a16:creationId xmlns:a16="http://schemas.microsoft.com/office/drawing/2014/main" id="{A4A0E9ED-36D8-F889-1346-07F404F36B6E}"/>
              </a:ext>
            </a:extLst>
          </p:cNvPr>
          <p:cNvSpPr txBox="1"/>
          <p:nvPr/>
        </p:nvSpPr>
        <p:spPr>
          <a:xfrm>
            <a:off x="3599528" y="4590680"/>
            <a:ext cx="4572000" cy="307777"/>
          </a:xfrm>
          <a:prstGeom prst="rect">
            <a:avLst/>
          </a:prstGeom>
          <a:noFill/>
        </p:spPr>
        <p:txBody>
          <a:bodyPr wrap="square">
            <a:spAutoFit/>
          </a:bodyPr>
          <a:lstStyle/>
          <a:p>
            <a:r>
              <a:rPr lang="en-US" b="1" dirty="0"/>
              <a:t>Accounts engaged</a:t>
            </a:r>
          </a:p>
        </p:txBody>
      </p:sp>
      <p:sp>
        <p:nvSpPr>
          <p:cNvPr id="20" name="TextBox 19">
            <a:extLst>
              <a:ext uri="{FF2B5EF4-FFF2-40B4-BE49-F238E27FC236}">
                <a16:creationId xmlns:a16="http://schemas.microsoft.com/office/drawing/2014/main" id="{88AE59CE-AACC-B2C7-A70C-053B9B55DEE6}"/>
              </a:ext>
            </a:extLst>
          </p:cNvPr>
          <p:cNvSpPr txBox="1"/>
          <p:nvPr/>
        </p:nvSpPr>
        <p:spPr>
          <a:xfrm>
            <a:off x="6462157" y="4566986"/>
            <a:ext cx="4572000" cy="307777"/>
          </a:xfrm>
          <a:prstGeom prst="rect">
            <a:avLst/>
          </a:prstGeom>
          <a:noFill/>
        </p:spPr>
        <p:txBody>
          <a:bodyPr wrap="square">
            <a:spAutoFit/>
          </a:bodyPr>
          <a:lstStyle/>
          <a:p>
            <a:r>
              <a:rPr lang="en-US" b="1" dirty="0"/>
              <a:t>Posts</a:t>
            </a:r>
            <a:r>
              <a:rPr lang="en-US" dirty="0"/>
              <a:t>/</a:t>
            </a:r>
            <a:r>
              <a:rPr lang="en-US" b="1" dirty="0"/>
              <a:t>highlights/insights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E251A22-5B71-869F-903E-C1696103949A}"/>
              </a:ext>
            </a:extLst>
          </p:cNvPr>
          <p:cNvSpPr txBox="1"/>
          <p:nvPr/>
        </p:nvSpPr>
        <p:spPr>
          <a:xfrm>
            <a:off x="247426" y="415195"/>
            <a:ext cx="3668360" cy="2893100"/>
          </a:xfrm>
          <a:prstGeom prst="rect">
            <a:avLst/>
          </a:prstGeom>
          <a:noFill/>
        </p:spPr>
        <p:txBody>
          <a:bodyPr wrap="square">
            <a:spAutoFit/>
          </a:bodyPr>
          <a:lstStyle/>
          <a:p>
            <a:pPr marL="0" lvl="0" indent="0" algn="l" rtl="0">
              <a:spcBef>
                <a:spcPts val="0"/>
              </a:spcBef>
              <a:spcAft>
                <a:spcPts val="0"/>
              </a:spcAft>
              <a:buNone/>
            </a:pPr>
            <a:r>
              <a:rPr lang="en-US" b="1" dirty="0"/>
              <a:t>Post Creation: </a:t>
            </a:r>
          </a:p>
          <a:p>
            <a:pPr marL="0" lvl="0" indent="0" algn="l" rtl="0">
              <a:spcBef>
                <a:spcPts val="0"/>
              </a:spcBef>
              <a:spcAft>
                <a:spcPts val="0"/>
              </a:spcAft>
              <a:buNone/>
            </a:pPr>
            <a:endParaRPr lang="en-US" dirty="0"/>
          </a:p>
          <a:p>
            <a:pPr marL="0" lvl="0" indent="0" algn="l" rtl="0">
              <a:spcBef>
                <a:spcPts val="0"/>
              </a:spcBef>
              <a:spcAft>
                <a:spcPts val="0"/>
              </a:spcAft>
              <a:buNone/>
            </a:pPr>
            <a:r>
              <a:rPr lang="en-US" b="1" dirty="0"/>
              <a:t>Format 1: </a:t>
            </a:r>
            <a:r>
              <a:rPr lang="en-US" dirty="0"/>
              <a:t>Instagram Story</a:t>
            </a:r>
          </a:p>
          <a:p>
            <a:pPr marL="0" lvl="0" indent="0" algn="l" rtl="0">
              <a:spcBef>
                <a:spcPts val="0"/>
              </a:spcBef>
              <a:spcAft>
                <a:spcPts val="0"/>
              </a:spcAft>
              <a:buNone/>
            </a:pPr>
            <a:endParaRPr lang="en-US" dirty="0"/>
          </a:p>
          <a:p>
            <a:pPr marL="0" lvl="0" indent="0" algn="l" rtl="0">
              <a:spcBef>
                <a:spcPts val="0"/>
              </a:spcBef>
              <a:spcAft>
                <a:spcPts val="0"/>
              </a:spcAft>
              <a:buNone/>
            </a:pPr>
            <a:r>
              <a:rPr lang="en-US" b="1" dirty="0"/>
              <a:t>Aim:</a:t>
            </a:r>
            <a:r>
              <a:rPr lang="en-US" dirty="0"/>
              <a:t>  To  increase engagement and keep</a:t>
            </a:r>
          </a:p>
          <a:p>
            <a:pPr marL="0" lvl="0" indent="0" algn="l" rtl="0">
              <a:spcBef>
                <a:spcPts val="0"/>
              </a:spcBef>
              <a:spcAft>
                <a:spcPts val="0"/>
              </a:spcAft>
              <a:buNone/>
            </a:pPr>
            <a:r>
              <a:rPr lang="en-US" dirty="0"/>
              <a:t> customers updated.</a:t>
            </a:r>
          </a:p>
          <a:p>
            <a:pPr marL="0" lvl="0" indent="0" algn="l" rtl="0">
              <a:spcBef>
                <a:spcPts val="0"/>
              </a:spcBef>
              <a:spcAft>
                <a:spcPts val="0"/>
              </a:spcAft>
              <a:buNone/>
            </a:pPr>
            <a:endParaRPr lang="en-US" dirty="0"/>
          </a:p>
          <a:p>
            <a:pPr marL="0" lvl="0" indent="0" algn="l" rtl="0">
              <a:spcBef>
                <a:spcPts val="0"/>
              </a:spcBef>
              <a:spcAft>
                <a:spcPts val="0"/>
              </a:spcAft>
              <a:buNone/>
            </a:pPr>
            <a:r>
              <a:rPr lang="en-US" b="1" dirty="0"/>
              <a:t>Idea:</a:t>
            </a:r>
            <a:r>
              <a:rPr lang="en-US" dirty="0"/>
              <a:t> Increase website traffic by posting</a:t>
            </a:r>
          </a:p>
          <a:p>
            <a:pPr marL="0" lvl="0" indent="0" algn="l" rtl="0">
              <a:spcBef>
                <a:spcPts val="0"/>
              </a:spcBef>
              <a:spcAft>
                <a:spcPts val="0"/>
              </a:spcAft>
              <a:buNone/>
            </a:pPr>
            <a:r>
              <a:rPr lang="en-US" dirty="0"/>
              <a:t> relatable and attractive content</a:t>
            </a:r>
          </a:p>
          <a:p>
            <a:pPr marL="0" lvl="0" indent="0" algn="l" rtl="0">
              <a:spcBef>
                <a:spcPts val="0"/>
              </a:spcBef>
              <a:spcAft>
                <a:spcPts val="0"/>
              </a:spcAft>
              <a:buNone/>
            </a:pPr>
            <a:endParaRPr lang="en-US" dirty="0"/>
          </a:p>
          <a:p>
            <a:pPr marL="0" lvl="0" indent="0" algn="l" rtl="0">
              <a:spcBef>
                <a:spcPts val="0"/>
              </a:spcBef>
              <a:spcAft>
                <a:spcPts val="0"/>
              </a:spcAft>
              <a:buNone/>
            </a:pPr>
            <a:r>
              <a:rPr lang="en-US" b="1" dirty="0"/>
              <a:t>Links:</a:t>
            </a:r>
            <a:r>
              <a:rPr lang="en-US" dirty="0"/>
              <a:t> </a:t>
            </a:r>
            <a:r>
              <a:rPr lang="en-US" dirty="0">
                <a:hlinkClick r:id="rId2"/>
              </a:rPr>
              <a:t>click here for the Instagram profile</a:t>
            </a:r>
            <a:endParaRPr lang="en-US" dirty="0"/>
          </a:p>
          <a:p>
            <a:pPr marL="0" lvl="0" indent="0" algn="l" rtl="0">
              <a:spcBef>
                <a:spcPts val="0"/>
              </a:spcBef>
              <a:spcAft>
                <a:spcPts val="0"/>
              </a:spcAft>
              <a:buNone/>
            </a:pPr>
            <a:r>
              <a:rPr lang="en-US" dirty="0"/>
              <a:t>          </a:t>
            </a:r>
            <a:endParaRPr lang="en-US" b="1" dirty="0">
              <a:solidFill>
                <a:srgbClr val="434343"/>
              </a:solidFill>
            </a:endParaRPr>
          </a:p>
          <a:p>
            <a:pPr marL="0" lvl="0" indent="0" algn="l" rtl="0">
              <a:spcBef>
                <a:spcPts val="0"/>
              </a:spcBef>
              <a:spcAft>
                <a:spcPts val="0"/>
              </a:spcAft>
              <a:buNone/>
            </a:pPr>
            <a:endParaRPr lang="en-US" dirty="0"/>
          </a:p>
        </p:txBody>
      </p:sp>
      <p:sp>
        <p:nvSpPr>
          <p:cNvPr id="10" name="TextBox 9">
            <a:extLst>
              <a:ext uri="{FF2B5EF4-FFF2-40B4-BE49-F238E27FC236}">
                <a16:creationId xmlns:a16="http://schemas.microsoft.com/office/drawing/2014/main" id="{6D6D8D70-16B6-7A67-9FEF-6AC54D7857B3}"/>
              </a:ext>
            </a:extLst>
          </p:cNvPr>
          <p:cNvSpPr txBox="1"/>
          <p:nvPr/>
        </p:nvSpPr>
        <p:spPr>
          <a:xfrm>
            <a:off x="3915786" y="129092"/>
            <a:ext cx="5077608" cy="6124754"/>
          </a:xfrm>
          <a:prstGeom prst="rect">
            <a:avLst/>
          </a:prstGeom>
          <a:noFill/>
        </p:spPr>
        <p:txBody>
          <a:bodyPr wrap="square">
            <a:spAutoFit/>
          </a:bodyPr>
          <a:lstStyle/>
          <a:p>
            <a:pPr marL="285750" indent="-285750">
              <a:buFont typeface="Arial" panose="020B0604020202020204" pitchFamily="34" charset="0"/>
              <a:buChar char="•"/>
            </a:pPr>
            <a:r>
              <a:rPr lang="en-US" b="1" dirty="0"/>
              <a:t>Audience Understanding: </a:t>
            </a:r>
            <a:r>
              <a:rPr lang="en-US" dirty="0"/>
              <a:t>Gain insights into your target audience's preferences, interests, and behavior to create content that resonates with them effectively.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Visual Storytelling: </a:t>
            </a:r>
            <a:r>
              <a:rPr lang="en-US" dirty="0"/>
              <a:t>Leverage the power of captivating visuals, such as high-quality images and engaging videos, to tell your brand's story and connect with your audience on a deeper level.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Consistency Matters: </a:t>
            </a:r>
            <a:r>
              <a:rPr lang="en-US" dirty="0"/>
              <a:t>Maintain a consistent posting schedule and stick to a cohesive content theme to build brand recognition and keep your audience engaged and interested.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Engage and Respond: </a:t>
            </a:r>
            <a:r>
              <a:rPr lang="en-US" dirty="0"/>
              <a:t>Actively interact with your followers by responding to comments, messages, and mentions. Building genuine connections with your audience fosters a sense of community and loyalty.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Embrace Instagram Features: </a:t>
            </a:r>
            <a:r>
              <a:rPr lang="en-US" dirty="0"/>
              <a:t>Stay up-to-date with the latest features and tools offered by Instagram and experiment with them to stay relevant, leverage trends, and enhance your social media strategy.</a:t>
            </a:r>
          </a:p>
          <a:p>
            <a:endParaRPr lang="en-US" dirty="0"/>
          </a:p>
          <a:p>
            <a:endParaRPr lang="en-US" dirty="0"/>
          </a:p>
          <a:p>
            <a:endParaRPr lang="en-US" dirty="0"/>
          </a:p>
          <a:p>
            <a:endParaRPr lang="en-US" dirty="0"/>
          </a:p>
          <a:p>
            <a:endParaRPr lang="en-US" dirty="0"/>
          </a:p>
        </p:txBody>
      </p:sp>
      <p:pic>
        <p:nvPicPr>
          <p:cNvPr id="14" name="Picture 13">
            <a:extLst>
              <a:ext uri="{FF2B5EF4-FFF2-40B4-BE49-F238E27FC236}">
                <a16:creationId xmlns:a16="http://schemas.microsoft.com/office/drawing/2014/main" id="{ED8B31FE-89D7-3170-A033-FBB29ECD5C0D}"/>
              </a:ext>
            </a:extLst>
          </p:cNvPr>
          <p:cNvPicPr>
            <a:picLocks noChangeAspect="1"/>
          </p:cNvPicPr>
          <p:nvPr/>
        </p:nvPicPr>
        <p:blipFill>
          <a:blip r:embed="rId3"/>
          <a:stretch>
            <a:fillRect/>
          </a:stretch>
        </p:blipFill>
        <p:spPr>
          <a:xfrm>
            <a:off x="1014650" y="2915322"/>
            <a:ext cx="2008249" cy="2109844"/>
          </a:xfrm>
          <a:prstGeom prst="rect">
            <a:avLst/>
          </a:prstGeom>
        </p:spPr>
      </p:pic>
    </p:spTree>
    <p:extLst>
      <p:ext uri="{BB962C8B-B14F-4D97-AF65-F5344CB8AC3E}">
        <p14:creationId xmlns:p14="http://schemas.microsoft.com/office/powerpoint/2010/main" val="36255601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4"/>
          <p:cNvSpPr txBox="1"/>
          <p:nvPr/>
        </p:nvSpPr>
        <p:spPr>
          <a:xfrm>
            <a:off x="181350" y="173093"/>
            <a:ext cx="8781300" cy="6480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b="1" dirty="0">
                <a:solidFill>
                  <a:srgbClr val="434343"/>
                </a:solidFill>
              </a:rPr>
              <a:t>Part 4: Content Creation and Curation (Post creations, Designs/Video Editing, Ad Campaigns over Social Media and Email Ideation and Creation) </a:t>
            </a:r>
            <a:endParaRPr dirty="0"/>
          </a:p>
        </p:txBody>
      </p:sp>
      <p:sp>
        <p:nvSpPr>
          <p:cNvPr id="124" name="Google Shape;124;p24"/>
          <p:cNvSpPr txBox="1"/>
          <p:nvPr/>
        </p:nvSpPr>
        <p:spPr>
          <a:xfrm>
            <a:off x="766950" y="724274"/>
            <a:ext cx="7610100" cy="1113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endParaRPr sz="2900" b="1" dirty="0">
              <a:solidFill>
                <a:srgbClr val="434343"/>
              </a:solidFill>
            </a:endParaRPr>
          </a:p>
          <a:p>
            <a:pPr marL="0" lvl="0" indent="0" algn="l" rtl="0">
              <a:spcBef>
                <a:spcPts val="0"/>
              </a:spcBef>
              <a:spcAft>
                <a:spcPts val="0"/>
              </a:spcAft>
              <a:buNone/>
            </a:pPr>
            <a:endParaRPr sz="2700" dirty="0"/>
          </a:p>
        </p:txBody>
      </p:sp>
      <p:sp>
        <p:nvSpPr>
          <p:cNvPr id="5" name="TextBox 4">
            <a:extLst>
              <a:ext uri="{FF2B5EF4-FFF2-40B4-BE49-F238E27FC236}">
                <a16:creationId xmlns:a16="http://schemas.microsoft.com/office/drawing/2014/main" id="{581FAC18-3750-4E0A-E2AF-9FAB00946AB0}"/>
              </a:ext>
            </a:extLst>
          </p:cNvPr>
          <p:cNvSpPr txBox="1"/>
          <p:nvPr/>
        </p:nvSpPr>
        <p:spPr>
          <a:xfrm>
            <a:off x="607807" y="962470"/>
            <a:ext cx="7137700" cy="3970318"/>
          </a:xfrm>
          <a:prstGeom prst="rect">
            <a:avLst/>
          </a:prstGeom>
          <a:noFill/>
        </p:spPr>
        <p:txBody>
          <a:bodyPr wrap="square">
            <a:spAutoFit/>
          </a:bodyPr>
          <a:lstStyle/>
          <a:p>
            <a:pPr marL="0" lvl="0" indent="0" algn="l" rtl="0">
              <a:spcBef>
                <a:spcPts val="0"/>
              </a:spcBef>
              <a:spcAft>
                <a:spcPts val="0"/>
              </a:spcAft>
              <a:buNone/>
            </a:pPr>
            <a:r>
              <a:rPr lang="en-US" b="1" dirty="0"/>
              <a:t>Post Creation: </a:t>
            </a:r>
          </a:p>
          <a:p>
            <a:pPr marL="0" lvl="0" indent="0" algn="l" rtl="0">
              <a:spcBef>
                <a:spcPts val="0"/>
              </a:spcBef>
              <a:spcAft>
                <a:spcPts val="0"/>
              </a:spcAft>
              <a:buNone/>
            </a:pPr>
            <a:endParaRPr lang="en-US" dirty="0"/>
          </a:p>
          <a:p>
            <a:pPr marL="0" lvl="0" indent="0" algn="l" rtl="0">
              <a:spcBef>
                <a:spcPts val="0"/>
              </a:spcBef>
              <a:spcAft>
                <a:spcPts val="0"/>
              </a:spcAft>
              <a:buNone/>
            </a:pPr>
            <a:r>
              <a:rPr lang="en-US" b="1" dirty="0"/>
              <a:t>Format 2: </a:t>
            </a:r>
            <a:r>
              <a:rPr lang="en-US" dirty="0"/>
              <a:t>Video</a:t>
            </a:r>
          </a:p>
          <a:p>
            <a:pPr marL="0" lvl="0" indent="0" algn="l" rtl="0">
              <a:spcBef>
                <a:spcPts val="0"/>
              </a:spcBef>
              <a:spcAft>
                <a:spcPts val="0"/>
              </a:spcAft>
              <a:buNone/>
            </a:pPr>
            <a:endParaRPr lang="en-US" dirty="0"/>
          </a:p>
          <a:p>
            <a:pPr marL="0" lvl="0" indent="0" algn="l" rtl="0">
              <a:spcBef>
                <a:spcPts val="0"/>
              </a:spcBef>
              <a:spcAft>
                <a:spcPts val="0"/>
              </a:spcAft>
              <a:buNone/>
            </a:pPr>
            <a:r>
              <a:rPr lang="en-US" b="1" dirty="0"/>
              <a:t>Aim:</a:t>
            </a:r>
            <a:r>
              <a:rPr lang="en-US" dirty="0"/>
              <a:t> To promote newly launched footwear.</a:t>
            </a:r>
          </a:p>
          <a:p>
            <a:pPr marL="0" lvl="0" indent="0" algn="l" rtl="0">
              <a:spcBef>
                <a:spcPts val="0"/>
              </a:spcBef>
              <a:spcAft>
                <a:spcPts val="0"/>
              </a:spcAft>
              <a:buNone/>
            </a:pPr>
            <a:r>
              <a:rPr lang="en-US" b="1" dirty="0"/>
              <a:t>Date:</a:t>
            </a:r>
            <a:r>
              <a:rPr lang="en-US" dirty="0"/>
              <a:t> 4</a:t>
            </a:r>
            <a:r>
              <a:rPr lang="en-US" baseline="30000" dirty="0"/>
              <a:t>th</a:t>
            </a:r>
            <a:r>
              <a:rPr lang="en-US" dirty="0"/>
              <a:t> August 2023</a:t>
            </a:r>
          </a:p>
          <a:p>
            <a:pPr marL="0" lvl="0" indent="0" algn="l" rtl="0">
              <a:spcBef>
                <a:spcPts val="0"/>
              </a:spcBef>
              <a:spcAft>
                <a:spcPts val="0"/>
              </a:spcAft>
              <a:buNone/>
            </a:pPr>
            <a:r>
              <a:rPr lang="en-US" b="1" dirty="0"/>
              <a:t>Idea:</a:t>
            </a:r>
            <a:r>
              <a:rPr lang="en-US" dirty="0"/>
              <a:t> Bata has launched its latest collection of footwear, </a:t>
            </a:r>
          </a:p>
          <a:p>
            <a:pPr marL="0" lvl="0" indent="0" algn="l" rtl="0">
              <a:spcBef>
                <a:spcPts val="0"/>
              </a:spcBef>
              <a:spcAft>
                <a:spcPts val="0"/>
              </a:spcAft>
              <a:buNone/>
            </a:pPr>
            <a:r>
              <a:rPr lang="en-US" dirty="0"/>
              <a:t>and we made a video showing the new styles of footwear.</a:t>
            </a:r>
          </a:p>
          <a:p>
            <a:pPr marL="0" lvl="0" indent="0" algn="l" rtl="0">
              <a:spcBef>
                <a:spcPts val="0"/>
              </a:spcBef>
              <a:spcAft>
                <a:spcPts val="0"/>
              </a:spcAft>
              <a:buNone/>
            </a:pPr>
            <a:endParaRPr lang="en-US" dirty="0"/>
          </a:p>
          <a:p>
            <a:pPr marL="0" lvl="0" indent="0" algn="l" rtl="0">
              <a:spcBef>
                <a:spcPts val="0"/>
              </a:spcBef>
              <a:spcAft>
                <a:spcPts val="0"/>
              </a:spcAft>
              <a:buNone/>
            </a:pPr>
            <a:r>
              <a:rPr lang="en-US" b="1" dirty="0"/>
              <a:t>Topic:</a:t>
            </a:r>
            <a:r>
              <a:rPr lang="en-US" dirty="0"/>
              <a:t> The latest styles in footwear.</a:t>
            </a:r>
          </a:p>
          <a:p>
            <a:pPr marL="0" lvl="0" indent="0" algn="l" rtl="0">
              <a:spcBef>
                <a:spcPts val="0"/>
              </a:spcBef>
              <a:spcAft>
                <a:spcPts val="0"/>
              </a:spcAft>
              <a:buNone/>
            </a:pPr>
            <a:endParaRPr lang="en-US" dirty="0"/>
          </a:p>
          <a:p>
            <a:pPr marL="0" lvl="0" indent="0" algn="l" rtl="0">
              <a:spcBef>
                <a:spcPts val="0"/>
              </a:spcBef>
              <a:spcAft>
                <a:spcPts val="0"/>
              </a:spcAft>
              <a:buNone/>
            </a:pPr>
            <a:r>
              <a:rPr lang="en-US" b="1" dirty="0"/>
              <a:t>Links:</a:t>
            </a:r>
            <a:r>
              <a:rPr lang="en-US" dirty="0"/>
              <a:t> </a:t>
            </a:r>
            <a:r>
              <a:rPr lang="en-US" dirty="0">
                <a:hlinkClick r:id="rId3"/>
              </a:rPr>
              <a:t>click here for the video</a:t>
            </a:r>
            <a:endParaRPr lang="en-US" dirty="0"/>
          </a:p>
          <a:p>
            <a:pPr marL="0" lvl="0" indent="0" algn="l" rtl="0">
              <a:spcBef>
                <a:spcPts val="0"/>
              </a:spcBef>
              <a:spcAft>
                <a:spcPts val="0"/>
              </a:spcAft>
              <a:buNone/>
            </a:pPr>
            <a:r>
              <a:rPr lang="en-US" dirty="0"/>
              <a:t>          </a:t>
            </a:r>
            <a:r>
              <a:rPr lang="en-US" dirty="0">
                <a:hlinkClick r:id="rId4"/>
              </a:rPr>
              <a:t>click here for the Instagram reel</a:t>
            </a:r>
            <a:endParaRPr lang="en-US" dirty="0"/>
          </a:p>
          <a:p>
            <a:pPr marL="0" lvl="0" indent="0" algn="l" rtl="0">
              <a:spcBef>
                <a:spcPts val="0"/>
              </a:spcBef>
              <a:spcAft>
                <a:spcPts val="0"/>
              </a:spcAft>
              <a:buNone/>
            </a:pPr>
            <a:endParaRPr lang="en-US" dirty="0"/>
          </a:p>
          <a:p>
            <a:pPr marL="0" lvl="0" indent="0" rtl="0">
              <a:spcBef>
                <a:spcPts val="0"/>
              </a:spcBef>
              <a:spcAft>
                <a:spcPts val="0"/>
              </a:spcAft>
              <a:buNone/>
            </a:pPr>
            <a:r>
              <a:rPr lang="en-US" b="1" dirty="0"/>
              <a:t>Caption: </a:t>
            </a:r>
            <a:r>
              <a:rPr lang="en-US" b="0" i="0" dirty="0">
                <a:solidFill>
                  <a:srgbClr val="000000"/>
                </a:solidFill>
                <a:effectLst/>
                <a:latin typeface="-apple-system"/>
              </a:rPr>
              <a:t>"Step into comfort and style with Bata - where every step feels like a dream"💫👠</a:t>
            </a:r>
            <a:br>
              <a:rPr lang="en-US" dirty="0"/>
            </a:br>
            <a:r>
              <a:rPr lang="en-US" b="0" i="0" dirty="0">
                <a:solidFill>
                  <a:srgbClr val="000000"/>
                </a:solidFill>
                <a:effectLst/>
                <a:latin typeface="-apple-system"/>
              </a:rPr>
              <a:t>An exciting glimpse into Bata's new foot ware collection👟❤️‍🔥 (This caption was used to introduce Bata’s new collection along with appropriate hashtags).</a:t>
            </a:r>
            <a:endParaRPr lang="en-US" dirty="0"/>
          </a:p>
          <a:p>
            <a:pPr marL="0" lvl="0" indent="0" algn="l" rtl="0">
              <a:spcBef>
                <a:spcPts val="0"/>
              </a:spcBef>
              <a:spcAft>
                <a:spcPts val="0"/>
              </a:spcAft>
              <a:buNone/>
            </a:pPr>
            <a:endParaRPr lang="en-US" dirty="0"/>
          </a:p>
        </p:txBody>
      </p:sp>
      <p:pic>
        <p:nvPicPr>
          <p:cNvPr id="6" name="Picture 5">
            <a:extLst>
              <a:ext uri="{FF2B5EF4-FFF2-40B4-BE49-F238E27FC236}">
                <a16:creationId xmlns:a16="http://schemas.microsoft.com/office/drawing/2014/main" id="{0B45AC0F-80AE-171C-9FF9-3DA4A0A91119}"/>
              </a:ext>
            </a:extLst>
          </p:cNvPr>
          <p:cNvPicPr>
            <a:picLocks noChangeAspect="1"/>
          </p:cNvPicPr>
          <p:nvPr/>
        </p:nvPicPr>
        <p:blipFill>
          <a:blip r:embed="rId5"/>
          <a:stretch>
            <a:fillRect/>
          </a:stretch>
        </p:blipFill>
        <p:spPr>
          <a:xfrm>
            <a:off x="6334675" y="864923"/>
            <a:ext cx="1726603" cy="3048264"/>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6"/>
          <p:cNvSpPr txBox="1"/>
          <p:nvPr/>
        </p:nvSpPr>
        <p:spPr>
          <a:xfrm>
            <a:off x="181350" y="323700"/>
            <a:ext cx="8781300" cy="6480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b="1" dirty="0">
                <a:solidFill>
                  <a:srgbClr val="434343"/>
                </a:solidFill>
              </a:rPr>
              <a:t>Part 4: Content Creation and Curation (Post creations, Designs/Video Editing, Ad Campaigns over Social Media and Email Ideation and Creation) </a:t>
            </a:r>
            <a:endParaRPr dirty="0"/>
          </a:p>
        </p:txBody>
      </p:sp>
      <p:pic>
        <p:nvPicPr>
          <p:cNvPr id="5" name="Picture 4">
            <a:extLst>
              <a:ext uri="{FF2B5EF4-FFF2-40B4-BE49-F238E27FC236}">
                <a16:creationId xmlns:a16="http://schemas.microsoft.com/office/drawing/2014/main" id="{A72EB20D-FADD-2838-5B4F-32A4B42B6CD4}"/>
              </a:ext>
            </a:extLst>
          </p:cNvPr>
          <p:cNvPicPr>
            <a:picLocks noChangeAspect="1"/>
          </p:cNvPicPr>
          <p:nvPr/>
        </p:nvPicPr>
        <p:blipFill>
          <a:blip r:embed="rId3"/>
          <a:stretch>
            <a:fillRect/>
          </a:stretch>
        </p:blipFill>
        <p:spPr>
          <a:xfrm>
            <a:off x="647478" y="1197455"/>
            <a:ext cx="4430131" cy="3396433"/>
          </a:xfrm>
          <a:prstGeom prst="rect">
            <a:avLst/>
          </a:prstGeom>
        </p:spPr>
      </p:pic>
      <p:sp>
        <p:nvSpPr>
          <p:cNvPr id="7" name="TextBox 6">
            <a:extLst>
              <a:ext uri="{FF2B5EF4-FFF2-40B4-BE49-F238E27FC236}">
                <a16:creationId xmlns:a16="http://schemas.microsoft.com/office/drawing/2014/main" id="{F1535F15-FFF5-2178-9636-B2D3E5003A79}"/>
              </a:ext>
            </a:extLst>
          </p:cNvPr>
          <p:cNvSpPr txBox="1"/>
          <p:nvPr/>
        </p:nvSpPr>
        <p:spPr>
          <a:xfrm>
            <a:off x="5486399" y="1879252"/>
            <a:ext cx="4572000" cy="1384995"/>
          </a:xfrm>
          <a:prstGeom prst="rect">
            <a:avLst/>
          </a:prstGeom>
          <a:noFill/>
        </p:spPr>
        <p:txBody>
          <a:bodyPr wrap="square">
            <a:spAutoFit/>
          </a:bodyPr>
          <a:lstStyle/>
          <a:p>
            <a:pPr marL="342900" indent="-342900" algn="l">
              <a:buFont typeface="+mj-lt"/>
              <a:buAutoNum type="arabicPeriod"/>
            </a:pPr>
            <a:r>
              <a:rPr lang="en-US" i="0" dirty="0">
                <a:solidFill>
                  <a:schemeClr val="tx1"/>
                </a:solidFill>
                <a:effectLst/>
                <a:latin typeface="Söhne"/>
              </a:rPr>
              <a:t>stablish a Facebook Presence</a:t>
            </a:r>
          </a:p>
          <a:p>
            <a:pPr marL="342900" indent="-342900" algn="l">
              <a:buFont typeface="+mj-lt"/>
              <a:buAutoNum type="arabicPeriod"/>
            </a:pPr>
            <a:r>
              <a:rPr lang="en-US" i="0" dirty="0">
                <a:solidFill>
                  <a:schemeClr val="tx1"/>
                </a:solidFill>
                <a:effectLst/>
                <a:latin typeface="Söhne"/>
              </a:rPr>
              <a:t>Engage the Audience</a:t>
            </a:r>
          </a:p>
          <a:p>
            <a:pPr marL="342900" indent="-342900" algn="l">
              <a:buFont typeface="+mj-lt"/>
              <a:buAutoNum type="arabicPeriod"/>
            </a:pPr>
            <a:r>
              <a:rPr lang="en-US" i="0" dirty="0">
                <a:solidFill>
                  <a:schemeClr val="tx1"/>
                </a:solidFill>
                <a:effectLst/>
                <a:latin typeface="Söhne"/>
              </a:rPr>
              <a:t>Drive Traffic to Website</a:t>
            </a:r>
          </a:p>
          <a:p>
            <a:pPr marL="342900" indent="-342900" algn="l">
              <a:buFont typeface="+mj-lt"/>
              <a:buAutoNum type="arabicPeriod"/>
            </a:pPr>
            <a:r>
              <a:rPr lang="en-US" i="0" dirty="0">
                <a:solidFill>
                  <a:schemeClr val="tx1"/>
                </a:solidFill>
                <a:effectLst/>
                <a:latin typeface="Söhne"/>
              </a:rPr>
              <a:t>Foster Interaction and Trust</a:t>
            </a:r>
          </a:p>
          <a:p>
            <a:pPr marL="342900" indent="-342900" algn="l">
              <a:buFont typeface="+mj-lt"/>
              <a:buAutoNum type="arabicPeriod"/>
            </a:pPr>
            <a:r>
              <a:rPr lang="en-US" i="0" dirty="0">
                <a:solidFill>
                  <a:schemeClr val="tx1"/>
                </a:solidFill>
                <a:effectLst/>
                <a:latin typeface="Söhne"/>
              </a:rPr>
              <a:t>Use Facebook Ads Strategically</a:t>
            </a:r>
          </a:p>
          <a:p>
            <a:pPr marL="342900" indent="-342900" algn="l">
              <a:buFont typeface="+mj-lt"/>
              <a:buAutoNum type="arabicPeriod"/>
            </a:pPr>
            <a:r>
              <a:rPr lang="en-US" i="0" dirty="0">
                <a:solidFill>
                  <a:schemeClr val="tx1"/>
                </a:solidFill>
                <a:effectLst/>
                <a:latin typeface="Söhne"/>
              </a:rPr>
              <a:t>Analyze Performance and Optimize</a:t>
            </a:r>
          </a:p>
        </p:txBody>
      </p:sp>
      <p:sp>
        <p:nvSpPr>
          <p:cNvPr id="9" name="TextBox 8">
            <a:extLst>
              <a:ext uri="{FF2B5EF4-FFF2-40B4-BE49-F238E27FC236}">
                <a16:creationId xmlns:a16="http://schemas.microsoft.com/office/drawing/2014/main" id="{1BEE6A11-88A6-9F5A-1325-FDD8E0DC5919}"/>
              </a:ext>
            </a:extLst>
          </p:cNvPr>
          <p:cNvSpPr txBox="1"/>
          <p:nvPr/>
        </p:nvSpPr>
        <p:spPr>
          <a:xfrm>
            <a:off x="5279315" y="1353586"/>
            <a:ext cx="4986168" cy="307777"/>
          </a:xfrm>
          <a:prstGeom prst="rect">
            <a:avLst/>
          </a:prstGeom>
          <a:noFill/>
        </p:spPr>
        <p:txBody>
          <a:bodyPr wrap="square">
            <a:spAutoFit/>
          </a:bodyPr>
          <a:lstStyle/>
          <a:p>
            <a:r>
              <a:rPr lang="en-US" b="1" dirty="0"/>
              <a:t>Objectives of Facebook campaign:</a:t>
            </a:r>
          </a:p>
        </p:txBody>
      </p:sp>
      <p:sp>
        <p:nvSpPr>
          <p:cNvPr id="11" name="TextBox 10">
            <a:extLst>
              <a:ext uri="{FF2B5EF4-FFF2-40B4-BE49-F238E27FC236}">
                <a16:creationId xmlns:a16="http://schemas.microsoft.com/office/drawing/2014/main" id="{CC271F50-C73A-203B-2C46-55D6385CC2A7}"/>
              </a:ext>
            </a:extLst>
          </p:cNvPr>
          <p:cNvSpPr txBox="1"/>
          <p:nvPr/>
        </p:nvSpPr>
        <p:spPr>
          <a:xfrm>
            <a:off x="5486399" y="3482136"/>
            <a:ext cx="5131396" cy="307777"/>
          </a:xfrm>
          <a:prstGeom prst="rect">
            <a:avLst/>
          </a:prstGeom>
          <a:noFill/>
        </p:spPr>
        <p:txBody>
          <a:bodyPr wrap="square">
            <a:spAutoFit/>
          </a:bodyPr>
          <a:lstStyle/>
          <a:p>
            <a:r>
              <a:rPr lang="en-US" b="1" dirty="0">
                <a:hlinkClick r:id="rId4"/>
              </a:rPr>
              <a:t>View Facebook Page</a:t>
            </a:r>
            <a:endParaRPr lang="en-US"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3" name="Google Shape;143;p27"/>
          <p:cNvSpPr txBox="1"/>
          <p:nvPr/>
        </p:nvSpPr>
        <p:spPr>
          <a:xfrm>
            <a:off x="2570046" y="585166"/>
            <a:ext cx="8187600" cy="615523"/>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GB" b="1" dirty="0"/>
              <a:t>Ad Campaigns for email marketing:</a:t>
            </a:r>
            <a:endParaRPr dirty="0"/>
          </a:p>
          <a:p>
            <a:pPr marL="457200" lvl="0" indent="0" algn="l" rtl="0">
              <a:spcBef>
                <a:spcPts val="0"/>
              </a:spcBef>
              <a:spcAft>
                <a:spcPts val="0"/>
              </a:spcAft>
              <a:buNone/>
            </a:pPr>
            <a:endParaRPr dirty="0"/>
          </a:p>
        </p:txBody>
      </p:sp>
      <p:sp>
        <p:nvSpPr>
          <p:cNvPr id="144" name="Google Shape;144;p27"/>
          <p:cNvSpPr txBox="1"/>
          <p:nvPr/>
        </p:nvSpPr>
        <p:spPr>
          <a:xfrm>
            <a:off x="3165905" y="89267"/>
            <a:ext cx="7610100" cy="849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2100" b="1" dirty="0">
                <a:solidFill>
                  <a:srgbClr val="434343"/>
                </a:solidFill>
              </a:rPr>
              <a:t>Email Ad Campaigns</a:t>
            </a:r>
            <a:endParaRPr sz="2100" b="1" dirty="0">
              <a:solidFill>
                <a:srgbClr val="434343"/>
              </a:solidFill>
            </a:endParaRPr>
          </a:p>
          <a:p>
            <a:pPr marL="0" lvl="0" indent="0" algn="l" rtl="0">
              <a:spcBef>
                <a:spcPts val="0"/>
              </a:spcBef>
              <a:spcAft>
                <a:spcPts val="0"/>
              </a:spcAft>
              <a:buNone/>
            </a:pPr>
            <a:endParaRPr sz="1900" dirty="0"/>
          </a:p>
        </p:txBody>
      </p:sp>
      <p:pic>
        <p:nvPicPr>
          <p:cNvPr id="2" name="Picture 1">
            <a:extLst>
              <a:ext uri="{FF2B5EF4-FFF2-40B4-BE49-F238E27FC236}">
                <a16:creationId xmlns:a16="http://schemas.microsoft.com/office/drawing/2014/main" id="{261D17B8-E3D4-0BE7-3B14-5D67F727B0EA}"/>
              </a:ext>
            </a:extLst>
          </p:cNvPr>
          <p:cNvPicPr>
            <a:picLocks noChangeAspect="1"/>
          </p:cNvPicPr>
          <p:nvPr/>
        </p:nvPicPr>
        <p:blipFill>
          <a:blip r:embed="rId3"/>
          <a:stretch>
            <a:fillRect/>
          </a:stretch>
        </p:blipFill>
        <p:spPr>
          <a:xfrm>
            <a:off x="268942" y="1365417"/>
            <a:ext cx="5013064" cy="2998197"/>
          </a:xfrm>
          <a:prstGeom prst="rect">
            <a:avLst/>
          </a:prstGeom>
        </p:spPr>
      </p:pic>
      <p:sp>
        <p:nvSpPr>
          <p:cNvPr id="4" name="TextBox 3">
            <a:extLst>
              <a:ext uri="{FF2B5EF4-FFF2-40B4-BE49-F238E27FC236}">
                <a16:creationId xmlns:a16="http://schemas.microsoft.com/office/drawing/2014/main" id="{9E1D9A05-DA5A-2C0F-FC60-7B25B7F945F8}"/>
              </a:ext>
            </a:extLst>
          </p:cNvPr>
          <p:cNvSpPr txBox="1"/>
          <p:nvPr/>
        </p:nvSpPr>
        <p:spPr>
          <a:xfrm>
            <a:off x="5400338" y="1463112"/>
            <a:ext cx="3608000" cy="2677656"/>
          </a:xfrm>
          <a:prstGeom prst="rect">
            <a:avLst/>
          </a:prstGeom>
          <a:noFill/>
        </p:spPr>
        <p:txBody>
          <a:bodyPr wrap="square">
            <a:spAutoFit/>
          </a:bodyPr>
          <a:lstStyle/>
          <a:p>
            <a:pPr marL="285750" indent="-285750">
              <a:buSzPct val="140000"/>
              <a:buFont typeface="Wingdings" panose="05000000000000000000" pitchFamily="2" charset="2"/>
              <a:buChar char="§"/>
            </a:pPr>
            <a:r>
              <a:rPr lang="en-US" dirty="0"/>
              <a:t>Two email campaigns were created using the Mailchimp website – one for lead generation and the other for brand awareness. These campaigns were then sent via Gmail. Each email was crafted with creative ideas, and the most significant challenge was working within the limitations of the free version of Mailchimp. Nevertheless, we maximized the website's capabilities to their full potential, ensuring the success of both campaigns.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8"/>
          <p:cNvSpPr txBox="1"/>
          <p:nvPr/>
        </p:nvSpPr>
        <p:spPr>
          <a:xfrm>
            <a:off x="650187" y="86749"/>
            <a:ext cx="7610100" cy="55627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2100" b="1" dirty="0">
                <a:solidFill>
                  <a:srgbClr val="434343"/>
                </a:solidFill>
              </a:rPr>
              <a:t>Email Ad Campaign 1 - Brand Awareness</a:t>
            </a:r>
          </a:p>
        </p:txBody>
      </p:sp>
      <p:sp>
        <p:nvSpPr>
          <p:cNvPr id="5" name="TextBox 4">
            <a:extLst>
              <a:ext uri="{FF2B5EF4-FFF2-40B4-BE49-F238E27FC236}">
                <a16:creationId xmlns:a16="http://schemas.microsoft.com/office/drawing/2014/main" id="{54F3006B-EE73-8A7E-0F48-1B45579CA72D}"/>
              </a:ext>
            </a:extLst>
          </p:cNvPr>
          <p:cNvSpPr txBox="1"/>
          <p:nvPr/>
        </p:nvSpPr>
        <p:spPr>
          <a:xfrm>
            <a:off x="4292301" y="3929164"/>
            <a:ext cx="4572000" cy="384721"/>
          </a:xfrm>
          <a:prstGeom prst="rect">
            <a:avLst/>
          </a:prstGeom>
          <a:noFill/>
        </p:spPr>
        <p:txBody>
          <a:bodyPr wrap="square">
            <a:spAutoFit/>
          </a:bodyPr>
          <a:lstStyle/>
          <a:p>
            <a:r>
              <a:rPr lang="en-US" sz="1900" dirty="0">
                <a:hlinkClick r:id="rId3"/>
              </a:rPr>
              <a:t>View entire email</a:t>
            </a:r>
            <a:endParaRPr lang="en-US" sz="1900" dirty="0"/>
          </a:p>
        </p:txBody>
      </p:sp>
      <p:pic>
        <p:nvPicPr>
          <p:cNvPr id="7" name="Picture 6">
            <a:extLst>
              <a:ext uri="{FF2B5EF4-FFF2-40B4-BE49-F238E27FC236}">
                <a16:creationId xmlns:a16="http://schemas.microsoft.com/office/drawing/2014/main" id="{5224DC81-01D7-2EB2-FB89-D4365E5E1CB8}"/>
              </a:ext>
            </a:extLst>
          </p:cNvPr>
          <p:cNvPicPr>
            <a:picLocks noChangeAspect="1"/>
          </p:cNvPicPr>
          <p:nvPr/>
        </p:nvPicPr>
        <p:blipFill>
          <a:blip r:embed="rId4"/>
          <a:stretch>
            <a:fillRect/>
          </a:stretch>
        </p:blipFill>
        <p:spPr>
          <a:xfrm>
            <a:off x="586562" y="3060349"/>
            <a:ext cx="3171173" cy="1897077"/>
          </a:xfrm>
          <a:prstGeom prst="rect">
            <a:avLst/>
          </a:prstGeom>
        </p:spPr>
      </p:pic>
      <p:pic>
        <p:nvPicPr>
          <p:cNvPr id="8" name="Picture 7">
            <a:extLst>
              <a:ext uri="{FF2B5EF4-FFF2-40B4-BE49-F238E27FC236}">
                <a16:creationId xmlns:a16="http://schemas.microsoft.com/office/drawing/2014/main" id="{1F1F4972-0655-EED4-AFF2-D2F0679EF27A}"/>
              </a:ext>
            </a:extLst>
          </p:cNvPr>
          <p:cNvPicPr>
            <a:picLocks noChangeAspect="1"/>
          </p:cNvPicPr>
          <p:nvPr/>
        </p:nvPicPr>
        <p:blipFill>
          <a:blip r:embed="rId5"/>
          <a:stretch>
            <a:fillRect/>
          </a:stretch>
        </p:blipFill>
        <p:spPr>
          <a:xfrm>
            <a:off x="498842" y="709443"/>
            <a:ext cx="3346612" cy="2284487"/>
          </a:xfrm>
          <a:prstGeom prst="rect">
            <a:avLst/>
          </a:prstGeom>
        </p:spPr>
      </p:pic>
      <p:sp>
        <p:nvSpPr>
          <p:cNvPr id="10" name="TextBox 9">
            <a:extLst>
              <a:ext uri="{FF2B5EF4-FFF2-40B4-BE49-F238E27FC236}">
                <a16:creationId xmlns:a16="http://schemas.microsoft.com/office/drawing/2014/main" id="{24B66C64-6086-5F20-79AA-2001DF2304BF}"/>
              </a:ext>
            </a:extLst>
          </p:cNvPr>
          <p:cNvSpPr txBox="1"/>
          <p:nvPr/>
        </p:nvSpPr>
        <p:spPr>
          <a:xfrm>
            <a:off x="3980248" y="1021975"/>
            <a:ext cx="4884053" cy="2677656"/>
          </a:xfrm>
          <a:prstGeom prst="rect">
            <a:avLst/>
          </a:prstGeom>
          <a:noFill/>
        </p:spPr>
        <p:txBody>
          <a:bodyPr wrap="square">
            <a:spAutoFit/>
          </a:bodyPr>
          <a:lstStyle/>
          <a:p>
            <a:pPr marL="285750" indent="-285750">
              <a:buSzPct val="140000"/>
              <a:buFont typeface="Wingdings" panose="05000000000000000000" pitchFamily="2" charset="2"/>
              <a:buChar char="§"/>
            </a:pPr>
            <a:r>
              <a:rPr lang="en-US" dirty="0"/>
              <a:t>The Mailchimp website is used for creating email campaigns, our email prominently highlights a 30% discount on party collections, making it an attractive offer. Background elements were added for a pop of color, enhancing its visual appeal. Additionally, the logo is clearly displayed, representing the brand effectively. Furthermore, each email's subject is well-defined, helping to convey the purpose of the mail clearly. With its user-friendly interface (such as links of social pages were added) and attention to design.</a:t>
            </a:r>
          </a:p>
          <a:p>
            <a:endParaRPr lang="en-US" b="1" dirty="0"/>
          </a:p>
          <a:p>
            <a:r>
              <a:rPr lang="en-US" b="1" dirty="0"/>
              <a:t>      Website used: </a:t>
            </a:r>
            <a:r>
              <a:rPr lang="en-US" dirty="0">
                <a:hlinkClick r:id="rId6"/>
              </a:rPr>
              <a:t>Mailchimp</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9"/>
          <p:cNvSpPr txBox="1"/>
          <p:nvPr/>
        </p:nvSpPr>
        <p:spPr>
          <a:xfrm>
            <a:off x="766950" y="216443"/>
            <a:ext cx="7610100" cy="55627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2100" b="1" dirty="0">
                <a:solidFill>
                  <a:srgbClr val="434343"/>
                </a:solidFill>
              </a:rPr>
              <a:t>Email Ad Campaign 2 - Lead Generation</a:t>
            </a:r>
            <a:endParaRPr sz="2100" b="1" dirty="0">
              <a:solidFill>
                <a:srgbClr val="434343"/>
              </a:solidFill>
            </a:endParaRPr>
          </a:p>
        </p:txBody>
      </p:sp>
      <p:sp>
        <p:nvSpPr>
          <p:cNvPr id="5" name="TextBox 4">
            <a:extLst>
              <a:ext uri="{FF2B5EF4-FFF2-40B4-BE49-F238E27FC236}">
                <a16:creationId xmlns:a16="http://schemas.microsoft.com/office/drawing/2014/main" id="{2C437BE7-8A11-A2B9-9028-3CCC554EF7D1}"/>
              </a:ext>
            </a:extLst>
          </p:cNvPr>
          <p:cNvSpPr txBox="1"/>
          <p:nvPr/>
        </p:nvSpPr>
        <p:spPr>
          <a:xfrm>
            <a:off x="548330" y="4147992"/>
            <a:ext cx="4572000" cy="384721"/>
          </a:xfrm>
          <a:prstGeom prst="rect">
            <a:avLst/>
          </a:prstGeom>
          <a:noFill/>
        </p:spPr>
        <p:txBody>
          <a:bodyPr wrap="square">
            <a:spAutoFit/>
          </a:bodyPr>
          <a:lstStyle/>
          <a:p>
            <a:r>
              <a:rPr lang="en-US" sz="1900" dirty="0">
                <a:hlinkClick r:id="rId3"/>
              </a:rPr>
              <a:t>View entire email</a:t>
            </a:r>
            <a:endParaRPr lang="en-US" sz="1900" dirty="0"/>
          </a:p>
        </p:txBody>
      </p:sp>
      <p:pic>
        <p:nvPicPr>
          <p:cNvPr id="9" name="Picture 8">
            <a:extLst>
              <a:ext uri="{FF2B5EF4-FFF2-40B4-BE49-F238E27FC236}">
                <a16:creationId xmlns:a16="http://schemas.microsoft.com/office/drawing/2014/main" id="{96F3A22F-6C93-FF20-FC01-5BEB0B4AFF27}"/>
              </a:ext>
            </a:extLst>
          </p:cNvPr>
          <p:cNvPicPr>
            <a:picLocks noChangeAspect="1"/>
          </p:cNvPicPr>
          <p:nvPr/>
        </p:nvPicPr>
        <p:blipFill>
          <a:blip r:embed="rId4"/>
          <a:stretch>
            <a:fillRect/>
          </a:stretch>
        </p:blipFill>
        <p:spPr>
          <a:xfrm>
            <a:off x="289837" y="1060895"/>
            <a:ext cx="4571753" cy="2927392"/>
          </a:xfrm>
          <a:prstGeom prst="rect">
            <a:avLst/>
          </a:prstGeom>
        </p:spPr>
      </p:pic>
      <p:sp>
        <p:nvSpPr>
          <p:cNvPr id="11" name="TextBox 10">
            <a:extLst>
              <a:ext uri="{FF2B5EF4-FFF2-40B4-BE49-F238E27FC236}">
                <a16:creationId xmlns:a16="http://schemas.microsoft.com/office/drawing/2014/main" id="{8EA93F9A-3706-B26A-F603-ADF17DF2D601}"/>
              </a:ext>
            </a:extLst>
          </p:cNvPr>
          <p:cNvSpPr txBox="1"/>
          <p:nvPr/>
        </p:nvSpPr>
        <p:spPr>
          <a:xfrm>
            <a:off x="4819426" y="932424"/>
            <a:ext cx="4324574" cy="2677656"/>
          </a:xfrm>
          <a:prstGeom prst="rect">
            <a:avLst/>
          </a:prstGeom>
          <a:noFill/>
        </p:spPr>
        <p:txBody>
          <a:bodyPr wrap="square">
            <a:spAutoFit/>
          </a:bodyPr>
          <a:lstStyle/>
          <a:p>
            <a:pPr marL="285750" indent="-285750">
              <a:buSzPct val="140000"/>
              <a:buFont typeface="Wingdings" panose="05000000000000000000" pitchFamily="2" charset="2"/>
              <a:buChar char="§"/>
            </a:pPr>
            <a:r>
              <a:rPr lang="en-US" dirty="0"/>
              <a:t>The Mailchimp website is used for creating email campaigns, our email prominently encourages to sign upby  highlighting comfortable and sustainable fashion of Bata. Background elements were added for a pop of color, enhancing its visual appeal. Additionally, the logo is clearly displayed, representing the brand effectively. Furthermore, each email's subject is well-defined, helping to convey the purpose of the mail clearly. With its user-friendly interface (such as links of social pages were added) and attention to design.</a:t>
            </a:r>
          </a:p>
        </p:txBody>
      </p:sp>
      <p:sp>
        <p:nvSpPr>
          <p:cNvPr id="13" name="TextBox 12">
            <a:extLst>
              <a:ext uri="{FF2B5EF4-FFF2-40B4-BE49-F238E27FC236}">
                <a16:creationId xmlns:a16="http://schemas.microsoft.com/office/drawing/2014/main" id="{67CF2AC4-B4EA-8CE2-0424-67639AF9548D}"/>
              </a:ext>
            </a:extLst>
          </p:cNvPr>
          <p:cNvSpPr txBox="1"/>
          <p:nvPr/>
        </p:nvSpPr>
        <p:spPr>
          <a:xfrm>
            <a:off x="5120330" y="3675967"/>
            <a:ext cx="4604272" cy="307777"/>
          </a:xfrm>
          <a:prstGeom prst="rect">
            <a:avLst/>
          </a:prstGeom>
          <a:noFill/>
        </p:spPr>
        <p:txBody>
          <a:bodyPr wrap="square">
            <a:spAutoFit/>
          </a:bodyPr>
          <a:lstStyle/>
          <a:p>
            <a:r>
              <a:rPr lang="en-US" b="1" dirty="0"/>
              <a:t>Website used: </a:t>
            </a:r>
            <a:r>
              <a:rPr lang="en-US" dirty="0">
                <a:hlinkClick r:id="rId5"/>
              </a:rPr>
              <a:t>Mailchimp</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0"/>
          <p:cNvSpPr txBox="1"/>
          <p:nvPr/>
        </p:nvSpPr>
        <p:spPr>
          <a:xfrm>
            <a:off x="181350" y="323700"/>
            <a:ext cx="8781300" cy="6480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b="1">
                <a:solidFill>
                  <a:srgbClr val="434343"/>
                </a:solidFill>
              </a:rPr>
              <a:t>Part 4: Content Creation and Curation (Post creations, Designs/Video </a:t>
            </a:r>
            <a:endParaRPr b="1">
              <a:solidFill>
                <a:srgbClr val="434343"/>
              </a:solidFill>
            </a:endParaRPr>
          </a:p>
          <a:p>
            <a:pPr marL="0" lvl="0" indent="0" algn="ctr" rtl="0">
              <a:lnSpc>
                <a:spcPct val="115000"/>
              </a:lnSpc>
              <a:spcBef>
                <a:spcPts val="0"/>
              </a:spcBef>
              <a:spcAft>
                <a:spcPts val="0"/>
              </a:spcAft>
              <a:buNone/>
            </a:pPr>
            <a:r>
              <a:rPr lang="en-GB" b="1">
                <a:solidFill>
                  <a:srgbClr val="434343"/>
                </a:solidFill>
              </a:rPr>
              <a:t>Editing, Ad Campaigns over Social Media and Email Ideation and Creation) </a:t>
            </a:r>
            <a:endParaRPr/>
          </a:p>
        </p:txBody>
      </p:sp>
      <p:sp>
        <p:nvSpPr>
          <p:cNvPr id="160" name="Google Shape;160;p30"/>
          <p:cNvSpPr txBox="1"/>
          <p:nvPr/>
        </p:nvSpPr>
        <p:spPr>
          <a:xfrm>
            <a:off x="693353" y="1312520"/>
            <a:ext cx="8187600" cy="341629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dirty="0"/>
              <a:t>Lessons Learned:</a:t>
            </a:r>
          </a:p>
          <a:p>
            <a:pPr marL="0" lvl="0" indent="0" algn="l" rtl="0">
              <a:spcBef>
                <a:spcPts val="0"/>
              </a:spcBef>
              <a:spcAft>
                <a:spcPts val="0"/>
              </a:spcAft>
              <a:buNone/>
            </a:pPr>
            <a:endParaRPr lang="en-US" dirty="0"/>
          </a:p>
          <a:p>
            <a:pPr marL="285750" lvl="0" indent="-285750" algn="l" rtl="0">
              <a:spcBef>
                <a:spcPts val="0"/>
              </a:spcBef>
              <a:spcAft>
                <a:spcPts val="0"/>
              </a:spcAft>
              <a:buSzPct val="150000"/>
              <a:buFont typeface="Arial" panose="020B0604020202020204" pitchFamily="34" charset="0"/>
              <a:buChar char="•"/>
            </a:pPr>
            <a:r>
              <a:rPr lang="en-US" dirty="0"/>
              <a:t>Effective audience segmentation enhances content and messaging relevance.</a:t>
            </a:r>
          </a:p>
          <a:p>
            <a:pPr marL="285750" lvl="0" indent="-285750" algn="l" rtl="0">
              <a:spcBef>
                <a:spcPts val="0"/>
              </a:spcBef>
              <a:spcAft>
                <a:spcPts val="0"/>
              </a:spcAft>
              <a:buSzPct val="150000"/>
              <a:buFont typeface="Arial" panose="020B0604020202020204" pitchFamily="34" charset="0"/>
              <a:buChar char="•"/>
            </a:pPr>
            <a:r>
              <a:rPr lang="en-US" dirty="0"/>
              <a:t>Consistent monitoring and data analysis help optimize ad performance.</a:t>
            </a:r>
          </a:p>
          <a:p>
            <a:pPr marL="285750" lvl="0" indent="-285750" algn="l" rtl="0">
              <a:spcBef>
                <a:spcPts val="0"/>
              </a:spcBef>
              <a:spcAft>
                <a:spcPts val="0"/>
              </a:spcAft>
              <a:buSzPct val="150000"/>
              <a:buFont typeface="Arial" panose="020B0604020202020204" pitchFamily="34" charset="0"/>
              <a:buChar char="•"/>
            </a:pPr>
            <a:r>
              <a:rPr lang="en-US" dirty="0"/>
              <a:t>Continuous optimization is vital to maximize campaign success.</a:t>
            </a:r>
          </a:p>
          <a:p>
            <a:pPr marL="0" lvl="0" indent="0" algn="l" rtl="0">
              <a:spcBef>
                <a:spcPts val="0"/>
              </a:spcBef>
              <a:spcAft>
                <a:spcPts val="0"/>
              </a:spcAft>
              <a:buNone/>
            </a:pPr>
            <a:endParaRPr lang="en-US" dirty="0"/>
          </a:p>
          <a:p>
            <a:pPr marL="0" lvl="0" indent="0" algn="l" rtl="0">
              <a:spcBef>
                <a:spcPts val="0"/>
              </a:spcBef>
              <a:spcAft>
                <a:spcPts val="0"/>
              </a:spcAft>
              <a:buNone/>
            </a:pPr>
            <a:r>
              <a:rPr lang="en-US" b="1" dirty="0"/>
              <a:t>Challenges Faced:</a:t>
            </a:r>
          </a:p>
          <a:p>
            <a:pPr marL="0" lvl="0" indent="0" algn="l" rtl="0">
              <a:spcBef>
                <a:spcPts val="0"/>
              </a:spcBef>
              <a:spcAft>
                <a:spcPts val="0"/>
              </a:spcAft>
              <a:buNone/>
            </a:pPr>
            <a:endParaRPr lang="en-US" b="1" dirty="0"/>
          </a:p>
          <a:p>
            <a:pPr marL="285750" lvl="0" indent="-285750" algn="l" rtl="0">
              <a:spcBef>
                <a:spcPts val="0"/>
              </a:spcBef>
              <a:spcAft>
                <a:spcPts val="0"/>
              </a:spcAft>
              <a:buSzPct val="150000"/>
              <a:buFont typeface="Arial" panose="020B0604020202020204" pitchFamily="34" charset="0"/>
              <a:buChar char="•"/>
            </a:pPr>
            <a:r>
              <a:rPr lang="en-US" dirty="0"/>
              <a:t>Limited access to full website versions impacted accurate customer journey tracking.</a:t>
            </a:r>
          </a:p>
          <a:p>
            <a:pPr marL="285750" lvl="0" indent="-285750" algn="l" rtl="0">
              <a:spcBef>
                <a:spcPts val="0"/>
              </a:spcBef>
              <a:spcAft>
                <a:spcPts val="0"/>
              </a:spcAft>
              <a:buSzPct val="150000"/>
              <a:buFont typeface="Arial" panose="020B0604020202020204" pitchFamily="34" charset="0"/>
              <a:buChar char="•"/>
            </a:pPr>
            <a:r>
              <a:rPr lang="en-US" dirty="0"/>
              <a:t>Ad fatigue required regular creative updates to sustain audience interest.</a:t>
            </a:r>
          </a:p>
          <a:p>
            <a:pPr marL="285750" lvl="0" indent="-285750" algn="l" rtl="0">
              <a:spcBef>
                <a:spcPts val="0"/>
              </a:spcBef>
              <a:spcAft>
                <a:spcPts val="0"/>
              </a:spcAft>
              <a:buSzPct val="150000"/>
              <a:buFont typeface="Arial" panose="020B0604020202020204" pitchFamily="34" charset="0"/>
              <a:buChar char="•"/>
            </a:pPr>
            <a:r>
              <a:rPr lang="en-US" dirty="0"/>
              <a:t>Robust tracking and attribution models were implemented to address tracking limitations.</a:t>
            </a:r>
          </a:p>
          <a:p>
            <a:pPr marL="285750" lvl="0" indent="-285750" algn="l" rtl="0">
              <a:spcBef>
                <a:spcPts val="0"/>
              </a:spcBef>
              <a:spcAft>
                <a:spcPts val="0"/>
              </a:spcAft>
              <a:buSzPct val="150000"/>
              <a:buFont typeface="Arial" panose="020B0604020202020204" pitchFamily="34" charset="0"/>
              <a:buChar char="•"/>
            </a:pPr>
            <a:endParaRPr lang="en-US" dirty="0"/>
          </a:p>
          <a:p>
            <a:pPr marL="285750" lvl="0" indent="-285750" algn="l" rtl="0">
              <a:spcBef>
                <a:spcPts val="0"/>
              </a:spcBef>
              <a:spcAft>
                <a:spcPts val="0"/>
              </a:spcAft>
              <a:buFont typeface="Arial" panose="020B0604020202020204" pitchFamily="34" charset="0"/>
              <a:buChar char="•"/>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p:nvPr/>
        </p:nvSpPr>
        <p:spPr>
          <a:xfrm>
            <a:off x="766950" y="317878"/>
            <a:ext cx="7610100" cy="813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1900" b="1" dirty="0">
                <a:solidFill>
                  <a:srgbClr val="434343"/>
                </a:solidFill>
              </a:rPr>
              <a:t>Part 1: Brand study, Competitor Analysis &amp; Buyer’s/Audience’s Persona</a:t>
            </a:r>
            <a:endParaRPr sz="1900" dirty="0"/>
          </a:p>
        </p:txBody>
      </p:sp>
      <p:sp>
        <p:nvSpPr>
          <p:cNvPr id="68" name="Google Shape;68;p15"/>
          <p:cNvSpPr txBox="1"/>
          <p:nvPr/>
        </p:nvSpPr>
        <p:spPr>
          <a:xfrm>
            <a:off x="614964" y="1080880"/>
            <a:ext cx="7380000" cy="4062620"/>
          </a:xfrm>
          <a:prstGeom prst="rect">
            <a:avLst/>
          </a:prstGeom>
          <a:noFill/>
          <a:ln>
            <a:noFill/>
          </a:ln>
        </p:spPr>
        <p:txBody>
          <a:bodyPr spcFirstLastPara="1" wrap="square" lIns="91425" tIns="91425" rIns="91425" bIns="91425" anchor="t" anchorCtr="0">
            <a:spAutoFit/>
          </a:bodyPr>
          <a:lstStyle/>
          <a:p>
            <a:pPr marL="139700" lvl="0" algn="l" rtl="0">
              <a:spcBef>
                <a:spcPts val="0"/>
              </a:spcBef>
              <a:spcAft>
                <a:spcPts val="0"/>
              </a:spcAft>
              <a:buSzPts val="1400"/>
            </a:pPr>
            <a:r>
              <a:rPr lang="en-GB" b="1" dirty="0"/>
              <a:t>Brand : </a:t>
            </a:r>
            <a:r>
              <a:rPr lang="en-GB" dirty="0"/>
              <a:t>BATA</a:t>
            </a:r>
          </a:p>
          <a:p>
            <a:pPr marL="139700" lvl="0" algn="l" rtl="0">
              <a:spcBef>
                <a:spcPts val="0"/>
              </a:spcBef>
              <a:spcAft>
                <a:spcPts val="0"/>
              </a:spcAft>
              <a:buSzPts val="1400"/>
            </a:pPr>
            <a:r>
              <a:rPr lang="en-US" b="1" dirty="0"/>
              <a:t>Website: </a:t>
            </a:r>
            <a:r>
              <a:rPr lang="en-US" b="1" dirty="0">
                <a:hlinkClick r:id="rId3"/>
              </a:rPr>
              <a:t>https://www.bata.com/</a:t>
            </a:r>
            <a:endParaRPr b="1" dirty="0"/>
          </a:p>
          <a:p>
            <a:pPr marL="0" lvl="0" indent="0" algn="l" rtl="0">
              <a:spcBef>
                <a:spcPts val="0"/>
              </a:spcBef>
              <a:spcAft>
                <a:spcPts val="0"/>
              </a:spcAft>
              <a:buNone/>
            </a:pPr>
            <a:r>
              <a:rPr lang="en-US" b="1" dirty="0"/>
              <a:t>   Brand Colors: </a:t>
            </a:r>
            <a:r>
              <a:rPr lang="en-US" dirty="0"/>
              <a:t>Red, White, Black(occasionally for Bata premium)</a:t>
            </a:r>
            <a:endParaRPr dirty="0"/>
          </a:p>
          <a:p>
            <a:pPr marL="0" lvl="0" indent="0" algn="l" rtl="0">
              <a:spcBef>
                <a:spcPts val="0"/>
              </a:spcBef>
              <a:spcAft>
                <a:spcPts val="0"/>
              </a:spcAft>
              <a:buNone/>
            </a:pPr>
            <a:r>
              <a:rPr lang="en-US" b="1" dirty="0"/>
              <a:t>   </a:t>
            </a:r>
          </a:p>
          <a:p>
            <a:pPr marL="0" lvl="0" indent="0" algn="l" rtl="0">
              <a:spcBef>
                <a:spcPts val="0"/>
              </a:spcBef>
              <a:spcAft>
                <a:spcPts val="0"/>
              </a:spcAft>
              <a:buNone/>
            </a:pPr>
            <a:r>
              <a:rPr lang="en-US" b="1" dirty="0"/>
              <a:t>   Brand Logo:</a:t>
            </a:r>
          </a:p>
          <a:p>
            <a:pPr marL="0" lvl="0" indent="0" algn="l" rtl="0">
              <a:spcBef>
                <a:spcPts val="0"/>
              </a:spcBef>
              <a:spcAft>
                <a:spcPts val="0"/>
              </a:spcAft>
              <a:buNone/>
            </a:pPr>
            <a:endParaRPr lang="en-US" b="1" dirty="0"/>
          </a:p>
          <a:p>
            <a:pPr marL="0" lvl="0" indent="0" algn="l" rtl="0">
              <a:spcBef>
                <a:spcPts val="0"/>
              </a:spcBef>
              <a:spcAft>
                <a:spcPts val="0"/>
              </a:spcAft>
              <a:buNone/>
            </a:pPr>
            <a:r>
              <a:rPr lang="en-US" b="1" dirty="0"/>
              <a:t>   Mission/Values:</a:t>
            </a:r>
          </a:p>
          <a:p>
            <a:pPr lvl="8"/>
            <a:r>
              <a:rPr lang="en-US" dirty="0"/>
              <a:t>   Bata's mission is to be the leading and most admired footwear brand, providing</a:t>
            </a:r>
          </a:p>
          <a:p>
            <a:pPr lvl="8"/>
            <a:r>
              <a:rPr lang="en-US" dirty="0"/>
              <a:t>   customers with stylish, comfortable, and high-quality footwear at affordable prices..</a:t>
            </a:r>
          </a:p>
          <a:p>
            <a:pPr lvl="8"/>
            <a:r>
              <a:rPr lang="en-US" dirty="0"/>
              <a:t>   Quality, Innovation and Sustainability are its key values.</a:t>
            </a:r>
            <a:endParaRPr dirty="0"/>
          </a:p>
          <a:p>
            <a:pPr lvl="1"/>
            <a:r>
              <a:rPr lang="en-US" b="1" dirty="0"/>
              <a:t>   </a:t>
            </a:r>
          </a:p>
          <a:p>
            <a:pPr lvl="5"/>
            <a:r>
              <a:rPr lang="en-US" b="1" dirty="0"/>
              <a:t>   USP</a:t>
            </a:r>
            <a:r>
              <a:rPr lang="en-US" b="1" dirty="0">
                <a:solidFill>
                  <a:schemeClr val="tx1"/>
                </a:solidFill>
                <a:latin typeface="+mn-lt"/>
              </a:rPr>
              <a:t>: </a:t>
            </a:r>
            <a:r>
              <a:rPr lang="en-US" b="0" i="0" dirty="0">
                <a:solidFill>
                  <a:schemeClr val="tx1"/>
                </a:solidFill>
                <a:effectLst/>
                <a:latin typeface="+mn-lt"/>
              </a:rPr>
              <a:t>Bata has positioned itself as a brand that offers good-quality footwear at reasonable</a:t>
            </a:r>
          </a:p>
          <a:p>
            <a:pPr lvl="5"/>
            <a:r>
              <a:rPr lang="en-US" dirty="0">
                <a:solidFill>
                  <a:schemeClr val="tx1"/>
                </a:solidFill>
                <a:latin typeface="+mn-lt"/>
              </a:rPr>
              <a:t>  </a:t>
            </a:r>
            <a:r>
              <a:rPr lang="en-US" b="0" i="0" dirty="0">
                <a:solidFill>
                  <a:schemeClr val="tx1"/>
                </a:solidFill>
                <a:effectLst/>
                <a:latin typeface="+mn-lt"/>
              </a:rPr>
              <a:t> and budget-friendly prices. By providing affordable footwear without compromising on  </a:t>
            </a:r>
          </a:p>
          <a:p>
            <a:pPr lvl="5"/>
            <a:r>
              <a:rPr lang="en-US" dirty="0">
                <a:solidFill>
                  <a:schemeClr val="tx1"/>
                </a:solidFill>
                <a:latin typeface="+mn-lt"/>
              </a:rPr>
              <a:t>  </a:t>
            </a:r>
            <a:r>
              <a:rPr lang="en-US" b="0" i="0" dirty="0">
                <a:solidFill>
                  <a:schemeClr val="tx1"/>
                </a:solidFill>
                <a:effectLst/>
                <a:latin typeface="+mn-lt"/>
              </a:rPr>
              <a:t> quality, Bata has established itself as a reliable and popular choice for customers seeking</a:t>
            </a:r>
          </a:p>
          <a:p>
            <a:pPr lvl="5"/>
            <a:r>
              <a:rPr lang="en-US" dirty="0">
                <a:solidFill>
                  <a:schemeClr val="tx1"/>
                </a:solidFill>
                <a:latin typeface="+mn-lt"/>
              </a:rPr>
              <a:t>  </a:t>
            </a:r>
            <a:r>
              <a:rPr lang="en-US" b="0" i="0" dirty="0">
                <a:solidFill>
                  <a:schemeClr val="tx1"/>
                </a:solidFill>
                <a:effectLst/>
                <a:latin typeface="+mn-lt"/>
              </a:rPr>
              <a:t> value for their money.</a:t>
            </a:r>
          </a:p>
          <a:p>
            <a:pPr lvl="5"/>
            <a:endParaRPr lang="en-US" b="0" i="0" dirty="0">
              <a:solidFill>
                <a:schemeClr val="tx1"/>
              </a:solidFill>
              <a:effectLst/>
              <a:latin typeface="+mn-lt"/>
            </a:endParaRPr>
          </a:p>
          <a:p>
            <a:pPr lvl="5"/>
            <a:r>
              <a:rPr lang="en-US" b="1" dirty="0">
                <a:solidFill>
                  <a:schemeClr val="tx1"/>
                </a:solidFill>
                <a:latin typeface="+mj-lt"/>
              </a:rPr>
              <a:t>  Tagline: </a:t>
            </a:r>
            <a:r>
              <a:rPr lang="en-US" dirty="0">
                <a:solidFill>
                  <a:schemeClr val="tx1"/>
                </a:solidFill>
                <a:latin typeface="+mn-lt"/>
              </a:rPr>
              <a:t>"Bata. Comfortable Shoes for All." </a:t>
            </a:r>
          </a:p>
          <a:p>
            <a:pPr lvl="1"/>
            <a:endParaRPr b="1" dirty="0">
              <a:latin typeface="+mn-lt"/>
            </a:endParaRPr>
          </a:p>
        </p:txBody>
      </p:sp>
      <p:pic>
        <p:nvPicPr>
          <p:cNvPr id="2" name="Picture 1">
            <a:extLst>
              <a:ext uri="{FF2B5EF4-FFF2-40B4-BE49-F238E27FC236}">
                <a16:creationId xmlns:a16="http://schemas.microsoft.com/office/drawing/2014/main" id="{B5825BBE-3A57-D69A-A7B4-2AE011031EC1}"/>
              </a:ext>
            </a:extLst>
          </p:cNvPr>
          <p:cNvPicPr>
            <a:picLocks noChangeAspect="1"/>
          </p:cNvPicPr>
          <p:nvPr/>
        </p:nvPicPr>
        <p:blipFill>
          <a:blip r:embed="rId4"/>
          <a:stretch>
            <a:fillRect/>
          </a:stretch>
        </p:blipFill>
        <p:spPr>
          <a:xfrm>
            <a:off x="2018818" y="1341790"/>
            <a:ext cx="1673507" cy="167350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p:nvPr/>
        </p:nvSpPr>
        <p:spPr>
          <a:xfrm>
            <a:off x="1021593" y="317878"/>
            <a:ext cx="7610100" cy="813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1900" b="1">
                <a:solidFill>
                  <a:srgbClr val="434343"/>
                </a:solidFill>
              </a:rPr>
              <a:t>Part 1: Brand study, Competitor Analysis &amp; Buyer’s/Audience’s Persona</a:t>
            </a:r>
            <a:endParaRPr sz="1900"/>
          </a:p>
        </p:txBody>
      </p:sp>
      <p:sp>
        <p:nvSpPr>
          <p:cNvPr id="74" name="Google Shape;74;p16"/>
          <p:cNvSpPr txBox="1"/>
          <p:nvPr/>
        </p:nvSpPr>
        <p:spPr>
          <a:xfrm>
            <a:off x="649852" y="840599"/>
            <a:ext cx="7610100" cy="513983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p>
          <a:p>
            <a:pPr marL="457200" indent="-317500">
              <a:buSzPts val="1400"/>
              <a:buFont typeface="Arial"/>
              <a:buChar char="●"/>
            </a:pPr>
            <a:r>
              <a:rPr lang="en-GB" b="1" dirty="0"/>
              <a:t>Analyse Brand Messaging:</a:t>
            </a:r>
            <a:r>
              <a:rPr lang="en-GB" dirty="0"/>
              <a:t>  </a:t>
            </a:r>
          </a:p>
          <a:p>
            <a:pPr marL="139700">
              <a:buSzPts val="1400"/>
            </a:pPr>
            <a:r>
              <a:rPr lang="en-GB" dirty="0"/>
              <a:t>                                                                                                        </a:t>
            </a:r>
          </a:p>
          <a:p>
            <a:pPr marL="139700" lvl="1">
              <a:buSzPts val="1400"/>
            </a:pPr>
            <a:r>
              <a:rPr lang="en-US" dirty="0">
                <a:latin typeface="+mn-lt"/>
              </a:rPr>
              <a:t>Bata's brand messaging has always been to provide affordable, accessible footwear and is known for emphasizing its heritage and tradition by building trust and reliability among customers through the delivery of quality goods. However, with the recent upgrades and launches, it portrays a message of sustainable fashion, where the comfort and durability of the product remain unchanged.</a:t>
            </a:r>
            <a:endParaRPr dirty="0"/>
          </a:p>
          <a:p>
            <a:pPr marL="0" lvl="0" indent="0" algn="l" rtl="0">
              <a:spcBef>
                <a:spcPts val="0"/>
              </a:spcBef>
              <a:spcAft>
                <a:spcPts val="0"/>
              </a:spcAft>
              <a:buNone/>
            </a:pPr>
            <a:endParaRPr dirty="0"/>
          </a:p>
          <a:p>
            <a:pPr marL="457200" lvl="0" indent="-317500" algn="l" rtl="0">
              <a:spcBef>
                <a:spcPts val="0"/>
              </a:spcBef>
              <a:spcAft>
                <a:spcPts val="0"/>
              </a:spcAft>
              <a:buSzPts val="1400"/>
              <a:buChar char="●"/>
            </a:pPr>
            <a:r>
              <a:rPr lang="en-GB" b="1" dirty="0"/>
              <a:t>Examine the brand's tagline:</a:t>
            </a:r>
          </a:p>
          <a:p>
            <a:pPr marL="139700" lvl="0" algn="l" rtl="0">
              <a:spcBef>
                <a:spcPts val="0"/>
              </a:spcBef>
              <a:spcAft>
                <a:spcPts val="0"/>
              </a:spcAft>
              <a:buSzPts val="1400"/>
            </a:pPr>
            <a:endParaRPr lang="en-US" dirty="0">
              <a:latin typeface="+mn-lt"/>
            </a:endParaRPr>
          </a:p>
          <a:p>
            <a:pPr marL="139700" lvl="0" algn="l" rtl="0">
              <a:spcBef>
                <a:spcPts val="0"/>
              </a:spcBef>
              <a:spcAft>
                <a:spcPts val="0"/>
              </a:spcAft>
              <a:buSzPts val="1400"/>
            </a:pPr>
            <a:r>
              <a:rPr lang="en-US" dirty="0">
                <a:latin typeface="+mn-lt"/>
              </a:rPr>
              <a:t>For a significant period, Bata's brand messaging revolved around key taglines like "I love my shoes" and "Bata comfortable shoes for all," both of which resonated with customers and became widely recognized. Over time, Bata strategically introduced multiple slogans, such as "India's favorite Footwear Brand," "Shoes for all," and "Caring for your feet," showcasing the brand's unwavering commitment to providing footwear that caters to diverse needs and prioritizes customers' well-being. Each new collection launch exemplifies Bata's dedication to remaining fresh and dynamic in the market. </a:t>
            </a:r>
            <a:endParaRPr lang="en-GB" dirty="0">
              <a:latin typeface="+mn-lt"/>
            </a:endParaRPr>
          </a:p>
          <a:p>
            <a:pPr marL="0" lvl="0" indent="0" algn="l" rtl="0">
              <a:spcBef>
                <a:spcPts val="0"/>
              </a:spcBef>
              <a:spcAft>
                <a:spcPts val="0"/>
              </a:spcAft>
              <a:buNone/>
            </a:pPr>
            <a:endParaRPr b="1" dirty="0"/>
          </a:p>
          <a:p>
            <a:pPr marL="0" lvl="0" indent="0" algn="l" rtl="0">
              <a:spcBef>
                <a:spcPts val="0"/>
              </a:spcBef>
              <a:spcAft>
                <a:spcPts val="0"/>
              </a:spcAft>
              <a:buNone/>
            </a:pPr>
            <a:endParaRPr b="1" dirty="0"/>
          </a:p>
          <a:p>
            <a:pPr marL="0" lvl="0" indent="0" algn="l" rtl="0">
              <a:spcBef>
                <a:spcPts val="0"/>
              </a:spcBef>
              <a:spcAft>
                <a:spcPts val="0"/>
              </a:spcAft>
              <a:buNone/>
            </a:pPr>
            <a:endParaRPr b="1" dirty="0"/>
          </a:p>
          <a:p>
            <a:pPr marL="0" lvl="0" indent="0" algn="l" rtl="0">
              <a:spcBef>
                <a:spcPts val="0"/>
              </a:spcBef>
              <a:spcAft>
                <a:spcPts val="0"/>
              </a:spcAft>
              <a:buNone/>
            </a:pPr>
            <a:endParaRPr b="1" dirty="0"/>
          </a:p>
          <a:p>
            <a:pPr marL="0" lvl="0" indent="0" algn="l" rtl="0">
              <a:spcBef>
                <a:spcPts val="0"/>
              </a:spcBef>
              <a:spcAft>
                <a:spcPts val="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p:nvPr/>
        </p:nvSpPr>
        <p:spPr>
          <a:xfrm>
            <a:off x="766950" y="353563"/>
            <a:ext cx="7610100" cy="813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1900" b="1">
                <a:solidFill>
                  <a:srgbClr val="434343"/>
                </a:solidFill>
              </a:rPr>
              <a:t>Part 1: Brand study, Competitor Analysis &amp; Buyer’s/Audience’s Persona</a:t>
            </a:r>
            <a:endParaRPr sz="1900"/>
          </a:p>
        </p:txBody>
      </p:sp>
      <p:sp>
        <p:nvSpPr>
          <p:cNvPr id="80" name="Google Shape;80;p17"/>
          <p:cNvSpPr txBox="1"/>
          <p:nvPr/>
        </p:nvSpPr>
        <p:spPr>
          <a:xfrm>
            <a:off x="766950" y="929305"/>
            <a:ext cx="7380000" cy="406262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r>
              <a:rPr lang="en-US" b="1" dirty="0"/>
              <a:t>Competitor 1: NIKE</a:t>
            </a:r>
          </a:p>
          <a:p>
            <a:pPr marL="0" lvl="0" indent="0" algn="l" rtl="0">
              <a:spcBef>
                <a:spcPts val="0"/>
              </a:spcBef>
              <a:spcAft>
                <a:spcPts val="0"/>
              </a:spcAft>
              <a:buNone/>
            </a:pPr>
            <a:endParaRPr lang="en-US" b="1" dirty="0">
              <a:solidFill>
                <a:schemeClr val="accent1">
                  <a:lumMod val="50000"/>
                </a:schemeClr>
              </a:solidFill>
            </a:endParaRPr>
          </a:p>
          <a:p>
            <a:pPr marL="0" lvl="0" indent="0" algn="l" rtl="0">
              <a:spcBef>
                <a:spcPts val="0"/>
              </a:spcBef>
              <a:spcAft>
                <a:spcPts val="0"/>
              </a:spcAft>
              <a:buNone/>
            </a:pPr>
            <a:endParaRPr lang="en-US" dirty="0">
              <a:solidFill>
                <a:schemeClr val="tx1"/>
              </a:solidFill>
              <a:latin typeface="+mn-lt"/>
            </a:endParaRPr>
          </a:p>
          <a:p>
            <a:pPr marL="0" lvl="0" indent="0" algn="l" rtl="0">
              <a:spcBef>
                <a:spcPts val="0"/>
              </a:spcBef>
              <a:spcAft>
                <a:spcPts val="0"/>
              </a:spcAft>
              <a:buNone/>
            </a:pPr>
            <a:r>
              <a:rPr lang="en-US" dirty="0">
                <a:solidFill>
                  <a:schemeClr val="tx1"/>
                </a:solidFill>
                <a:latin typeface="+mn-lt"/>
              </a:rPr>
              <a:t>Nike is a multinational corporation and one of the world's leading sportswear and athletic footwear brands. Founded in 1964 by Bill Bowerman and Phil Knight, the company started as Blue Ribbon Sports and later changed its name to Nike, inspired by the Greek goddess of victory.</a:t>
            </a:r>
            <a:endParaRPr lang="en-US" b="1" dirty="0">
              <a:solidFill>
                <a:schemeClr val="accent1">
                  <a:lumMod val="50000"/>
                </a:schemeClr>
              </a:solidFill>
            </a:endParaRPr>
          </a:p>
          <a:p>
            <a:pPr marL="0" lvl="0" indent="0" algn="l" rtl="0">
              <a:spcBef>
                <a:spcPts val="0"/>
              </a:spcBef>
              <a:spcAft>
                <a:spcPts val="0"/>
              </a:spcAft>
              <a:buNone/>
            </a:pPr>
            <a:r>
              <a:rPr lang="en-US" b="1" dirty="0">
                <a:solidFill>
                  <a:schemeClr val="accent1">
                    <a:lumMod val="50000"/>
                  </a:schemeClr>
                </a:solidFill>
              </a:rPr>
              <a:t>Website: </a:t>
            </a:r>
            <a:r>
              <a:rPr lang="en-US" b="1" dirty="0">
                <a:hlinkClick r:id="rId3"/>
              </a:rPr>
              <a:t>https://www.nike.com/in/</a:t>
            </a:r>
            <a:endParaRPr lang="en-US" b="1" dirty="0"/>
          </a:p>
          <a:p>
            <a:pPr marL="0" lvl="0" indent="0" algn="l" rtl="0">
              <a:spcBef>
                <a:spcPts val="0"/>
              </a:spcBef>
              <a:spcAft>
                <a:spcPts val="0"/>
              </a:spcAft>
              <a:buNone/>
            </a:pPr>
            <a:endParaRPr b="1" dirty="0"/>
          </a:p>
          <a:p>
            <a:pPr marL="0" lvl="0" indent="0" algn="l" rtl="0">
              <a:spcBef>
                <a:spcPts val="0"/>
              </a:spcBef>
              <a:spcAft>
                <a:spcPts val="0"/>
              </a:spcAft>
              <a:buNone/>
            </a:pPr>
            <a:r>
              <a:rPr lang="en-US" b="1" dirty="0">
                <a:solidFill>
                  <a:schemeClr val="accent1">
                    <a:lumMod val="50000"/>
                  </a:schemeClr>
                </a:solidFill>
              </a:rPr>
              <a:t>Usp: </a:t>
            </a:r>
            <a:r>
              <a:rPr lang="en-US" dirty="0">
                <a:latin typeface="+mn-lt"/>
              </a:rPr>
              <a:t>Includes a powerful brand image, constant innovation and technology integration, strategic endorsements and marketing.</a:t>
            </a:r>
          </a:p>
          <a:p>
            <a:pPr marL="0" lvl="0" indent="0" algn="l" rtl="0">
              <a:spcBef>
                <a:spcPts val="0"/>
              </a:spcBef>
              <a:spcAft>
                <a:spcPts val="0"/>
              </a:spcAft>
              <a:buNone/>
            </a:pPr>
            <a:endParaRPr lang="en-US" dirty="0">
              <a:latin typeface="+mn-lt"/>
            </a:endParaRPr>
          </a:p>
          <a:p>
            <a:pPr marL="0" lvl="0" indent="0" algn="l" rtl="0">
              <a:spcBef>
                <a:spcPts val="0"/>
              </a:spcBef>
              <a:spcAft>
                <a:spcPts val="0"/>
              </a:spcAft>
              <a:buNone/>
            </a:pPr>
            <a:r>
              <a:rPr lang="en-US" b="1" dirty="0">
                <a:solidFill>
                  <a:schemeClr val="accent1">
                    <a:lumMod val="50000"/>
                  </a:schemeClr>
                </a:solidFill>
              </a:rPr>
              <a:t>Communication</a:t>
            </a:r>
            <a:r>
              <a:rPr lang="en-US" dirty="0">
                <a:solidFill>
                  <a:schemeClr val="tx1"/>
                </a:solidFill>
                <a:latin typeface="+mn-lt"/>
              </a:rPr>
              <a:t>: Influential Athlete Endorsements, inspirational Advertising, Support for Social Causes, Brand Events and Collaborations</a:t>
            </a:r>
          </a:p>
          <a:p>
            <a:pPr marL="0" lvl="0" indent="0" algn="l" rtl="0">
              <a:spcBef>
                <a:spcPts val="0"/>
              </a:spcBef>
              <a:spcAft>
                <a:spcPts val="0"/>
              </a:spcAft>
              <a:buNone/>
            </a:pPr>
            <a:endParaRPr b="1" dirty="0"/>
          </a:p>
        </p:txBody>
      </p:sp>
      <p:pic>
        <p:nvPicPr>
          <p:cNvPr id="3" name="Picture 2">
            <a:extLst>
              <a:ext uri="{FF2B5EF4-FFF2-40B4-BE49-F238E27FC236}">
                <a16:creationId xmlns:a16="http://schemas.microsoft.com/office/drawing/2014/main" id="{5C955F92-5C8F-0912-F3F0-E210A9AF20FE}"/>
              </a:ext>
            </a:extLst>
          </p:cNvPr>
          <p:cNvPicPr>
            <a:picLocks noChangeAspect="1"/>
          </p:cNvPicPr>
          <p:nvPr/>
        </p:nvPicPr>
        <p:blipFill>
          <a:blip r:embed="rId4"/>
          <a:stretch>
            <a:fillRect/>
          </a:stretch>
        </p:blipFill>
        <p:spPr>
          <a:xfrm>
            <a:off x="3711744" y="1167163"/>
            <a:ext cx="1720511" cy="98215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70000F-1328-4E1B-A32A-E3F7187B904A}"/>
              </a:ext>
            </a:extLst>
          </p:cNvPr>
          <p:cNvSpPr txBox="1"/>
          <p:nvPr/>
        </p:nvSpPr>
        <p:spPr>
          <a:xfrm>
            <a:off x="1021465" y="925158"/>
            <a:ext cx="7380257" cy="3539430"/>
          </a:xfrm>
          <a:prstGeom prst="rect">
            <a:avLst/>
          </a:prstGeom>
          <a:noFill/>
        </p:spPr>
        <p:txBody>
          <a:bodyPr wrap="square">
            <a:spAutoFit/>
          </a:bodyPr>
          <a:lstStyle/>
          <a:p>
            <a:pPr marL="0" lvl="0" indent="0" algn="l" rtl="0">
              <a:spcBef>
                <a:spcPts val="0"/>
              </a:spcBef>
              <a:spcAft>
                <a:spcPts val="0"/>
              </a:spcAft>
              <a:buNone/>
            </a:pPr>
            <a:r>
              <a:rPr lang="en-US" b="1" dirty="0"/>
              <a:t>Competitor 2 : ADIDAS </a:t>
            </a:r>
          </a:p>
          <a:p>
            <a:pPr marL="0" lvl="0" indent="0" algn="l" rtl="0">
              <a:spcBef>
                <a:spcPts val="0"/>
              </a:spcBef>
              <a:spcAft>
                <a:spcPts val="0"/>
              </a:spcAft>
              <a:buNone/>
            </a:pPr>
            <a:endParaRPr lang="en-US" b="1"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Adidas is a multinational sportswear brand with a rich history and a strong presence in the global athletic footwear and apparel market. The company was founded in 1949 by Adolf "Adi" </a:t>
            </a:r>
            <a:r>
              <a:rPr lang="en-US" dirty="0" err="1"/>
              <a:t>Dassler</a:t>
            </a:r>
            <a:r>
              <a:rPr lang="en-US" dirty="0"/>
              <a:t> in Herzogenaurach, Germany. Adi </a:t>
            </a:r>
            <a:r>
              <a:rPr lang="en-US" dirty="0" err="1"/>
              <a:t>Dassler</a:t>
            </a:r>
            <a:r>
              <a:rPr lang="en-US" dirty="0"/>
              <a:t>, along with his brother Rudolf </a:t>
            </a:r>
            <a:r>
              <a:rPr lang="en-US" dirty="0" err="1"/>
              <a:t>Dassler</a:t>
            </a:r>
            <a:r>
              <a:rPr lang="en-US" dirty="0"/>
              <a:t>, was previously involved in a shoe company that eventually split into Adidas and Puma.</a:t>
            </a:r>
          </a:p>
          <a:p>
            <a:pPr marL="0" lvl="0" indent="0" algn="l" rtl="0">
              <a:spcBef>
                <a:spcPts val="0"/>
              </a:spcBef>
              <a:spcAft>
                <a:spcPts val="0"/>
              </a:spcAft>
              <a:buNone/>
            </a:pPr>
            <a:r>
              <a:rPr lang="en-US" b="1" dirty="0">
                <a:solidFill>
                  <a:schemeClr val="accent1">
                    <a:lumMod val="50000"/>
                  </a:schemeClr>
                </a:solidFill>
              </a:rPr>
              <a:t>Website: </a:t>
            </a:r>
            <a:r>
              <a:rPr lang="en-US" b="1" dirty="0">
                <a:hlinkClick r:id="rId2"/>
              </a:rPr>
              <a:t>https://www.adidas.co.in/</a:t>
            </a: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r>
              <a:rPr lang="en-US" b="1" dirty="0">
                <a:solidFill>
                  <a:schemeClr val="accent1">
                    <a:lumMod val="50000"/>
                  </a:schemeClr>
                </a:solidFill>
              </a:rPr>
              <a:t>Usp: </a:t>
            </a:r>
            <a:r>
              <a:rPr lang="en-US" dirty="0">
                <a:solidFill>
                  <a:schemeClr val="tx1"/>
                </a:solidFill>
                <a:latin typeface="+mn-lt"/>
              </a:rPr>
              <a:t>Adidas' USP is its fusion of performance and style, offering high-quality athletic footwear and apparel with a strong focus on fashion and lifestyle.</a:t>
            </a:r>
          </a:p>
          <a:p>
            <a:pPr marL="0" lvl="0" indent="0" algn="l" rtl="0">
              <a:spcBef>
                <a:spcPts val="0"/>
              </a:spcBef>
              <a:spcAft>
                <a:spcPts val="0"/>
              </a:spcAft>
              <a:buNone/>
            </a:pPr>
            <a:endParaRPr lang="en-US" b="1" dirty="0"/>
          </a:p>
          <a:p>
            <a:pPr marL="0" lvl="0" indent="0" algn="l" rtl="0">
              <a:spcBef>
                <a:spcPts val="0"/>
              </a:spcBef>
              <a:spcAft>
                <a:spcPts val="0"/>
              </a:spcAft>
              <a:buNone/>
            </a:pPr>
            <a:r>
              <a:rPr lang="en-US" b="1" dirty="0">
                <a:solidFill>
                  <a:schemeClr val="accent1">
                    <a:lumMod val="50000"/>
                  </a:schemeClr>
                </a:solidFill>
              </a:rPr>
              <a:t>Communication</a:t>
            </a:r>
            <a:r>
              <a:rPr lang="en-US" dirty="0">
                <a:solidFill>
                  <a:schemeClr val="tx1"/>
                </a:solidFill>
                <a:latin typeface="+mn-lt"/>
              </a:rPr>
              <a:t>: Engaging Social Media Presence, Captivating Storytelling,</a:t>
            </a:r>
            <a:r>
              <a:rPr lang="en-US" b="0" i="0" dirty="0">
                <a:solidFill>
                  <a:srgbClr val="D1D5DB"/>
                </a:solidFill>
                <a:effectLst/>
                <a:latin typeface="Söhne"/>
              </a:rPr>
              <a:t> </a:t>
            </a:r>
            <a:r>
              <a:rPr lang="en-US" b="0" i="0" dirty="0">
                <a:solidFill>
                  <a:schemeClr val="tx1"/>
                </a:solidFill>
                <a:effectLst/>
                <a:latin typeface="+mn-lt"/>
              </a:rPr>
              <a:t>Sports and Lifestyle Fusion.</a:t>
            </a:r>
          </a:p>
          <a:p>
            <a:pPr marL="0" lvl="0" indent="0" algn="l" rtl="0">
              <a:spcBef>
                <a:spcPts val="0"/>
              </a:spcBef>
              <a:spcAft>
                <a:spcPts val="0"/>
              </a:spcAft>
              <a:buNone/>
            </a:pPr>
            <a:endParaRPr lang="en-US" b="1" dirty="0">
              <a:solidFill>
                <a:schemeClr val="tx1"/>
              </a:solidFill>
              <a:latin typeface="+mn-lt"/>
            </a:endParaRPr>
          </a:p>
        </p:txBody>
      </p:sp>
      <p:pic>
        <p:nvPicPr>
          <p:cNvPr id="5" name="Picture 4">
            <a:extLst>
              <a:ext uri="{FF2B5EF4-FFF2-40B4-BE49-F238E27FC236}">
                <a16:creationId xmlns:a16="http://schemas.microsoft.com/office/drawing/2014/main" id="{5154C712-A946-AE7C-988C-360F2EF087E0}"/>
              </a:ext>
            </a:extLst>
          </p:cNvPr>
          <p:cNvPicPr>
            <a:picLocks noChangeAspect="1"/>
          </p:cNvPicPr>
          <p:nvPr/>
        </p:nvPicPr>
        <p:blipFill>
          <a:blip r:embed="rId3"/>
          <a:stretch>
            <a:fillRect/>
          </a:stretch>
        </p:blipFill>
        <p:spPr>
          <a:xfrm>
            <a:off x="3709083" y="494031"/>
            <a:ext cx="1725834" cy="1053051"/>
          </a:xfrm>
          <a:prstGeom prst="rect">
            <a:avLst/>
          </a:prstGeom>
          <a:solidFill>
            <a:schemeClr val="bg1">
              <a:lumMod val="85000"/>
            </a:schemeClr>
          </a:solidFill>
          <a:ln>
            <a:solidFill>
              <a:schemeClr val="bg2">
                <a:lumMod val="20000"/>
                <a:lumOff val="80000"/>
              </a:schemeClr>
            </a:solidFill>
          </a:ln>
        </p:spPr>
      </p:pic>
    </p:spTree>
    <p:extLst>
      <p:ext uri="{BB962C8B-B14F-4D97-AF65-F5344CB8AC3E}">
        <p14:creationId xmlns:p14="http://schemas.microsoft.com/office/powerpoint/2010/main" val="3498065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C4E024-A6D7-C7E7-DAE6-A29F6B05C478}"/>
              </a:ext>
            </a:extLst>
          </p:cNvPr>
          <p:cNvSpPr txBox="1"/>
          <p:nvPr/>
        </p:nvSpPr>
        <p:spPr>
          <a:xfrm>
            <a:off x="1040700" y="734639"/>
            <a:ext cx="4572000" cy="307777"/>
          </a:xfrm>
          <a:prstGeom prst="rect">
            <a:avLst/>
          </a:prstGeom>
          <a:noFill/>
        </p:spPr>
        <p:txBody>
          <a:bodyPr wrap="square">
            <a:spAutoFit/>
          </a:bodyPr>
          <a:lstStyle/>
          <a:p>
            <a:pPr marL="0" lvl="0" indent="0" algn="l" rtl="0">
              <a:spcBef>
                <a:spcPts val="0"/>
              </a:spcBef>
              <a:spcAft>
                <a:spcPts val="0"/>
              </a:spcAft>
              <a:buNone/>
            </a:pPr>
            <a:r>
              <a:rPr lang="en-US" b="1" dirty="0"/>
              <a:t>Competitor 3: </a:t>
            </a:r>
          </a:p>
        </p:txBody>
      </p:sp>
      <p:sp>
        <p:nvSpPr>
          <p:cNvPr id="4" name="TextBox 3">
            <a:extLst>
              <a:ext uri="{FF2B5EF4-FFF2-40B4-BE49-F238E27FC236}">
                <a16:creationId xmlns:a16="http://schemas.microsoft.com/office/drawing/2014/main" id="{7479185D-D215-DF04-927C-34CCD7D2B45C}"/>
              </a:ext>
            </a:extLst>
          </p:cNvPr>
          <p:cNvSpPr txBox="1"/>
          <p:nvPr/>
        </p:nvSpPr>
        <p:spPr>
          <a:xfrm>
            <a:off x="1040700" y="1351106"/>
            <a:ext cx="7331336" cy="4185761"/>
          </a:xfrm>
          <a:prstGeom prst="rect">
            <a:avLst/>
          </a:prstGeom>
          <a:noFill/>
        </p:spPr>
        <p:txBody>
          <a:bodyPr wrap="square">
            <a:spAutoFit/>
          </a:bodyPr>
          <a:lstStyle/>
          <a:p>
            <a:r>
              <a:rPr lang="en-US" dirty="0"/>
              <a:t>PUMA is a renowned multinational sports brand that specializes in athletic footwear, apparel, and accessories. The company was founded in 1948 by Rudolf </a:t>
            </a:r>
            <a:r>
              <a:rPr lang="en-US" dirty="0" err="1"/>
              <a:t>Dassler</a:t>
            </a:r>
            <a:r>
              <a:rPr lang="en-US" dirty="0"/>
              <a:t>, the brother of Adi </a:t>
            </a:r>
            <a:r>
              <a:rPr lang="en-US" dirty="0" err="1"/>
              <a:t>Dassler</a:t>
            </a:r>
            <a:r>
              <a:rPr lang="en-US" dirty="0"/>
              <a:t>, who founded Adidas. PUMA has its headquarters in Herzogenaurach, Germany, making it a direct competitor to both Adidas and Bata in the footwear market.</a:t>
            </a:r>
          </a:p>
          <a:p>
            <a:endParaRPr lang="en-US" dirty="0"/>
          </a:p>
          <a:p>
            <a:r>
              <a:rPr lang="en-US" b="1" dirty="0">
                <a:solidFill>
                  <a:schemeClr val="accent1">
                    <a:lumMod val="50000"/>
                  </a:schemeClr>
                </a:solidFill>
              </a:rPr>
              <a:t>Website: </a:t>
            </a:r>
            <a:r>
              <a:rPr lang="en-US" dirty="0"/>
              <a:t>https://www.puma.com/</a:t>
            </a:r>
          </a:p>
          <a:p>
            <a:endParaRPr lang="en-US" dirty="0"/>
          </a:p>
          <a:p>
            <a:r>
              <a:rPr lang="en-US" b="1" dirty="0">
                <a:solidFill>
                  <a:schemeClr val="accent1">
                    <a:lumMod val="50000"/>
                  </a:schemeClr>
                </a:solidFill>
              </a:rPr>
              <a:t>Usp: </a:t>
            </a:r>
            <a:r>
              <a:rPr lang="en-US" dirty="0"/>
              <a:t>PUMA's USP lies in its combination of innovative performance technologies and trendy designs, appealing to athletes and fashion-conscious consumers alike.</a:t>
            </a:r>
          </a:p>
          <a:p>
            <a:pPr marL="0" lvl="0" indent="0" algn="l" rtl="0">
              <a:spcBef>
                <a:spcPts val="0"/>
              </a:spcBef>
              <a:spcAft>
                <a:spcPts val="0"/>
              </a:spcAft>
              <a:buNone/>
            </a:pPr>
            <a:endParaRPr lang="en-US" b="1" dirty="0"/>
          </a:p>
          <a:p>
            <a:pPr marL="0" lvl="0" indent="0" algn="l" rtl="0">
              <a:spcBef>
                <a:spcPts val="0"/>
              </a:spcBef>
              <a:spcAft>
                <a:spcPts val="0"/>
              </a:spcAft>
              <a:buNone/>
            </a:pPr>
            <a:r>
              <a:rPr lang="en-US" b="1" dirty="0">
                <a:solidFill>
                  <a:schemeClr val="accent1">
                    <a:lumMod val="50000"/>
                  </a:schemeClr>
                </a:solidFill>
              </a:rPr>
              <a:t>Communication</a:t>
            </a:r>
            <a:r>
              <a:rPr lang="en-US" dirty="0">
                <a:solidFill>
                  <a:schemeClr val="tx1"/>
                </a:solidFill>
                <a:latin typeface="+mn-lt"/>
              </a:rPr>
              <a:t>: </a:t>
            </a:r>
            <a:r>
              <a:rPr lang="en-US" dirty="0"/>
              <a:t>PUMA maintains an engaging social media presence, utilizing captivating storytelling techniques to connect with its target audience. The brand often collaborates with celebrities, athletes, and fashion influencers, enhancing its visibility in the sports and lifestyle sectors.</a:t>
            </a:r>
          </a:p>
          <a:p>
            <a:endParaRPr lang="en-US" dirty="0"/>
          </a:p>
          <a:p>
            <a:endParaRPr lang="en-US" dirty="0"/>
          </a:p>
          <a:p>
            <a:endParaRPr lang="en-US" dirty="0"/>
          </a:p>
          <a:p>
            <a:endParaRPr lang="en-US" dirty="0"/>
          </a:p>
        </p:txBody>
      </p:sp>
      <p:pic>
        <p:nvPicPr>
          <p:cNvPr id="6" name="Picture 5">
            <a:extLst>
              <a:ext uri="{FF2B5EF4-FFF2-40B4-BE49-F238E27FC236}">
                <a16:creationId xmlns:a16="http://schemas.microsoft.com/office/drawing/2014/main" id="{9D9F3C76-9CF6-6101-F6B7-2BAE0BF14A05}"/>
              </a:ext>
            </a:extLst>
          </p:cNvPr>
          <p:cNvPicPr>
            <a:picLocks noChangeAspect="1"/>
          </p:cNvPicPr>
          <p:nvPr/>
        </p:nvPicPr>
        <p:blipFill>
          <a:blip r:embed="rId2"/>
          <a:stretch>
            <a:fillRect/>
          </a:stretch>
        </p:blipFill>
        <p:spPr>
          <a:xfrm>
            <a:off x="2602678" y="-368356"/>
            <a:ext cx="2205990" cy="2205990"/>
          </a:xfrm>
          <a:prstGeom prst="rect">
            <a:avLst/>
          </a:prstGeom>
        </p:spPr>
      </p:pic>
    </p:spTree>
    <p:extLst>
      <p:ext uri="{BB962C8B-B14F-4D97-AF65-F5344CB8AC3E}">
        <p14:creationId xmlns:p14="http://schemas.microsoft.com/office/powerpoint/2010/main" val="1119526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p:nvPr/>
        </p:nvSpPr>
        <p:spPr>
          <a:xfrm>
            <a:off x="662081" y="28148"/>
            <a:ext cx="7610100" cy="813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1900" b="1" dirty="0">
                <a:solidFill>
                  <a:srgbClr val="434343"/>
                </a:solidFill>
              </a:rPr>
              <a:t>Part 1: Brand study, Competitor Analysis &amp; Buyer’s/Audience’s Persona</a:t>
            </a:r>
            <a:endParaRPr sz="1900" dirty="0"/>
          </a:p>
        </p:txBody>
      </p:sp>
      <p:sp>
        <p:nvSpPr>
          <p:cNvPr id="86" name="Google Shape;86;p18"/>
          <p:cNvSpPr txBox="1"/>
          <p:nvPr/>
        </p:nvSpPr>
        <p:spPr>
          <a:xfrm>
            <a:off x="534760" y="434948"/>
            <a:ext cx="7380000" cy="492439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p>
          <a:p>
            <a:pPr marL="139700" lvl="0" algn="l" rtl="0">
              <a:spcBef>
                <a:spcPts val="0"/>
              </a:spcBef>
              <a:spcAft>
                <a:spcPts val="0"/>
              </a:spcAft>
              <a:buSzPts val="1400"/>
            </a:pPr>
            <a:r>
              <a:rPr lang="en-GB" b="1" dirty="0"/>
              <a:t>Buyer's/Audience's Persona:</a:t>
            </a:r>
            <a:r>
              <a:rPr lang="en-GB" dirty="0"/>
              <a:t> </a:t>
            </a:r>
          </a:p>
          <a:p>
            <a:pPr marL="139700" lvl="0" algn="l" rtl="0">
              <a:spcBef>
                <a:spcPts val="0"/>
              </a:spcBef>
              <a:spcAft>
                <a:spcPts val="0"/>
              </a:spcAft>
              <a:buSzPts val="1400"/>
            </a:pPr>
            <a:endParaRPr lang="en-GB" b="1" dirty="0">
              <a:latin typeface="+mj-lt"/>
            </a:endParaRPr>
          </a:p>
          <a:p>
            <a:pPr marL="425450" lvl="0" indent="-285750" algn="l" rtl="0">
              <a:spcBef>
                <a:spcPts val="0"/>
              </a:spcBef>
              <a:spcAft>
                <a:spcPts val="0"/>
              </a:spcAft>
              <a:buSzPct val="150000"/>
              <a:buFont typeface="Wingdings" panose="05000000000000000000" pitchFamily="2" charset="2"/>
              <a:buChar char="Ø"/>
            </a:pPr>
            <a:r>
              <a:rPr lang="en-US" b="1" dirty="0">
                <a:latin typeface="+mj-lt"/>
              </a:rPr>
              <a:t>Demographics:</a:t>
            </a:r>
          </a:p>
          <a:p>
            <a:pPr marL="457200" lvl="0" indent="-317500" algn="l" rtl="0">
              <a:spcBef>
                <a:spcPts val="0"/>
              </a:spcBef>
              <a:spcAft>
                <a:spcPts val="0"/>
              </a:spcAft>
              <a:buSzPct val="150000"/>
              <a:buFont typeface="Arial" panose="020B0604020202020204" pitchFamily="34" charset="0"/>
              <a:buChar char="•"/>
            </a:pPr>
            <a:endParaRPr lang="en-US" dirty="0"/>
          </a:p>
          <a:p>
            <a:pPr marL="457200" lvl="0" indent="-317500" algn="l" rtl="0">
              <a:spcBef>
                <a:spcPts val="0"/>
              </a:spcBef>
              <a:spcAft>
                <a:spcPts val="0"/>
              </a:spcAft>
              <a:buSzPct val="150000"/>
              <a:buFont typeface="Arial" panose="020B0604020202020204" pitchFamily="34" charset="0"/>
              <a:buChar char="•"/>
            </a:pPr>
            <a:r>
              <a:rPr lang="en-US" dirty="0"/>
              <a:t>Age: Bata caters to a wide age range, including children, teenagers, adults, and seniors.</a:t>
            </a:r>
          </a:p>
          <a:p>
            <a:pPr marL="457200" lvl="0" indent="-317500" algn="l" rtl="0">
              <a:spcBef>
                <a:spcPts val="0"/>
              </a:spcBef>
              <a:spcAft>
                <a:spcPts val="0"/>
              </a:spcAft>
              <a:buSzPct val="150000"/>
              <a:buFont typeface="Arial" panose="020B0604020202020204" pitchFamily="34" charset="0"/>
              <a:buChar char="•"/>
            </a:pPr>
            <a:r>
              <a:rPr lang="en-US" dirty="0"/>
              <a:t>Gender: The brand offers footwear options for both males and females.</a:t>
            </a:r>
          </a:p>
          <a:p>
            <a:pPr marL="457200" lvl="0" indent="-317500" algn="l" rtl="0">
              <a:spcBef>
                <a:spcPts val="0"/>
              </a:spcBef>
              <a:spcAft>
                <a:spcPts val="0"/>
              </a:spcAft>
              <a:buSzPct val="150000"/>
              <a:buFont typeface="Arial" panose="020B0604020202020204" pitchFamily="34" charset="0"/>
              <a:buChar char="•"/>
            </a:pPr>
            <a:r>
              <a:rPr lang="en-US" dirty="0"/>
              <a:t>Income Level: Bata targets consumers from diverse income levels, providing affordable options while also offering premium products.</a:t>
            </a:r>
          </a:p>
          <a:p>
            <a:pPr marL="425450" lvl="0" indent="-285750" algn="l" rtl="0">
              <a:spcBef>
                <a:spcPts val="0"/>
              </a:spcBef>
              <a:spcAft>
                <a:spcPts val="0"/>
              </a:spcAft>
              <a:buSzPct val="150000"/>
              <a:buFont typeface="Arial" panose="020B0604020202020204" pitchFamily="34" charset="0"/>
              <a:buChar char="•"/>
            </a:pPr>
            <a:endParaRPr lang="en-US" b="1" dirty="0">
              <a:latin typeface="+mj-lt"/>
            </a:endParaRPr>
          </a:p>
          <a:p>
            <a:pPr marL="425450" lvl="0" indent="-285750" algn="l" rtl="0">
              <a:spcBef>
                <a:spcPts val="0"/>
              </a:spcBef>
              <a:spcAft>
                <a:spcPts val="0"/>
              </a:spcAft>
              <a:buSzPct val="150000"/>
              <a:buFont typeface="Wingdings" panose="05000000000000000000" pitchFamily="2" charset="2"/>
              <a:buChar char="Ø"/>
            </a:pPr>
            <a:r>
              <a:rPr lang="en-US" b="1" dirty="0">
                <a:latin typeface="+mj-lt"/>
              </a:rPr>
              <a:t>Psychographics:</a:t>
            </a:r>
          </a:p>
          <a:p>
            <a:pPr marL="457200" lvl="0" indent="-317500" algn="l" rtl="0">
              <a:spcBef>
                <a:spcPts val="0"/>
              </a:spcBef>
              <a:spcAft>
                <a:spcPts val="0"/>
              </a:spcAft>
              <a:buSzPct val="150000"/>
              <a:buFont typeface="Arial" panose="020B0604020202020204" pitchFamily="34" charset="0"/>
              <a:buChar char="•"/>
            </a:pPr>
            <a:endParaRPr lang="en-US" dirty="0"/>
          </a:p>
          <a:p>
            <a:pPr marL="457200" lvl="0" indent="-317500" algn="l" rtl="0">
              <a:spcBef>
                <a:spcPts val="0"/>
              </a:spcBef>
              <a:spcAft>
                <a:spcPts val="0"/>
              </a:spcAft>
              <a:buSzPct val="150000"/>
              <a:buFont typeface="Arial" panose="020B0604020202020204" pitchFamily="34" charset="0"/>
              <a:buChar char="•"/>
            </a:pPr>
            <a:r>
              <a:rPr lang="en-US" dirty="0"/>
              <a:t>Fashion-Forward: Bata appeals to individuals who seek trendy and stylish footwear that complements their fashion sense.</a:t>
            </a:r>
          </a:p>
          <a:p>
            <a:pPr marL="457200" lvl="0" indent="-317500" algn="l" rtl="0">
              <a:spcBef>
                <a:spcPts val="0"/>
              </a:spcBef>
              <a:spcAft>
                <a:spcPts val="0"/>
              </a:spcAft>
              <a:buSzPct val="150000"/>
              <a:buFont typeface="Arial" panose="020B0604020202020204" pitchFamily="34" charset="0"/>
              <a:buChar char="•"/>
            </a:pPr>
            <a:r>
              <a:rPr lang="en-US" dirty="0"/>
              <a:t>Value-Conscious: The brand targets budget-conscious consumers who prioritize getting good value for their money.</a:t>
            </a:r>
          </a:p>
          <a:p>
            <a:pPr marL="457200" lvl="0" indent="-317500" algn="l" rtl="0">
              <a:spcBef>
                <a:spcPts val="0"/>
              </a:spcBef>
              <a:spcAft>
                <a:spcPts val="0"/>
              </a:spcAft>
              <a:buSzPct val="150000"/>
              <a:buFont typeface="Arial" panose="020B0604020202020204" pitchFamily="34" charset="0"/>
              <a:buChar char="•"/>
            </a:pPr>
            <a:r>
              <a:rPr lang="en-US" dirty="0"/>
              <a:t>Quality-Seekers: Bata attracts customers who prioritize quality and durability in their footwear choices.</a:t>
            </a:r>
          </a:p>
          <a:p>
            <a:pPr marL="457200" lvl="0" indent="-317500" algn="l" rtl="0">
              <a:spcBef>
                <a:spcPts val="0"/>
              </a:spcBef>
              <a:spcAft>
                <a:spcPts val="0"/>
              </a:spcAft>
              <a:buSzPct val="150000"/>
              <a:buFont typeface="Arial" panose="020B0604020202020204" pitchFamily="34" charset="0"/>
              <a:buChar char="•"/>
            </a:pPr>
            <a:r>
              <a:rPr lang="en-US" dirty="0"/>
              <a:t>Comfort-Seekers: The brand appeals to individuals who prioritize comfort and support in their everyday shoes.</a:t>
            </a:r>
          </a:p>
          <a:p>
            <a:pPr marL="457200" lvl="0" indent="0" algn="l" rtl="0">
              <a:spcBef>
                <a:spcPts val="0"/>
              </a:spcBef>
              <a:spcAft>
                <a:spcPts val="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A097CA-5C70-F91B-CFFF-A5F9F66146B5}"/>
              </a:ext>
            </a:extLst>
          </p:cNvPr>
          <p:cNvSpPr txBox="1"/>
          <p:nvPr/>
        </p:nvSpPr>
        <p:spPr>
          <a:xfrm>
            <a:off x="338559" y="0"/>
            <a:ext cx="8466881" cy="6124754"/>
          </a:xfrm>
          <a:prstGeom prst="rect">
            <a:avLst/>
          </a:prstGeom>
          <a:noFill/>
        </p:spPr>
        <p:txBody>
          <a:bodyPr wrap="square">
            <a:spAutoFit/>
          </a:bodyPr>
          <a:lstStyle/>
          <a:p>
            <a:pPr marL="285750" indent="-285750">
              <a:buFont typeface="Wingdings" panose="05000000000000000000" pitchFamily="2" charset="2"/>
              <a:buChar char="Ø"/>
            </a:pPr>
            <a:endParaRPr lang="en-US" b="1" dirty="0">
              <a:latin typeface="+mj-lt"/>
            </a:endParaRPr>
          </a:p>
          <a:p>
            <a:pPr marL="285750" indent="-285750">
              <a:buFont typeface="Wingdings" panose="05000000000000000000" pitchFamily="2" charset="2"/>
              <a:buChar char="Ø"/>
            </a:pPr>
            <a:r>
              <a:rPr lang="en-US" b="1" dirty="0">
                <a:latin typeface="+mj-lt"/>
              </a:rPr>
              <a:t>Behaviors:</a:t>
            </a:r>
          </a:p>
          <a:p>
            <a:endParaRPr lang="en-US" dirty="0">
              <a:latin typeface="+mn-lt"/>
            </a:endParaRPr>
          </a:p>
          <a:p>
            <a:pPr marL="285750" indent="-285750">
              <a:buSzPct val="150000"/>
              <a:buFont typeface="Arial" panose="020B0604020202020204" pitchFamily="34" charset="0"/>
              <a:buChar char="•"/>
            </a:pPr>
            <a:r>
              <a:rPr lang="en-US" dirty="0">
                <a:latin typeface="+mn-lt"/>
              </a:rPr>
              <a:t>Repeat Customers: Bata has a loyal customer base, as many consumers return to the brand for their footwear needs over the years.</a:t>
            </a:r>
          </a:p>
          <a:p>
            <a:pPr marL="285750" indent="-285750">
              <a:buSzPct val="150000"/>
              <a:buFont typeface="Arial" panose="020B0604020202020204" pitchFamily="34" charset="0"/>
              <a:buChar char="•"/>
            </a:pPr>
            <a:r>
              <a:rPr lang="en-US" dirty="0">
                <a:latin typeface="+mn-lt"/>
              </a:rPr>
              <a:t>Occasional Shoppers: The brand also attracts occasional shoppers who purchase footwear for specific events or occasions.</a:t>
            </a:r>
          </a:p>
          <a:p>
            <a:pPr marL="285750" indent="-285750">
              <a:buSzPct val="150000"/>
              <a:buFont typeface="Arial" panose="020B0604020202020204" pitchFamily="34" charset="0"/>
              <a:buChar char="•"/>
            </a:pPr>
            <a:r>
              <a:rPr lang="en-US" dirty="0">
                <a:latin typeface="+mn-lt"/>
              </a:rPr>
              <a:t>Online Shoppers: Bata targets consumers who prefer the convenience of online shopping, in addition to its physical store customers.</a:t>
            </a:r>
          </a:p>
          <a:p>
            <a:pPr marL="285750" indent="-285750">
              <a:buSzPct val="150000"/>
              <a:buFont typeface="Arial" panose="020B0604020202020204" pitchFamily="34" charset="0"/>
              <a:buChar char="•"/>
            </a:pPr>
            <a:r>
              <a:rPr lang="en-US" dirty="0">
                <a:latin typeface="+mn-lt"/>
              </a:rPr>
              <a:t>Brand Awareness: Bata appeals to customers who are familiar with the brand's long-standing presence and reputation.</a:t>
            </a:r>
          </a:p>
          <a:p>
            <a:pPr marL="285750" indent="-285750">
              <a:buSzPct val="150000"/>
              <a:buFont typeface="Arial" panose="020B0604020202020204" pitchFamily="34" charset="0"/>
              <a:buChar char="•"/>
            </a:pPr>
            <a:endParaRPr lang="en-US" dirty="0">
              <a:latin typeface="+mn-lt"/>
            </a:endParaRPr>
          </a:p>
          <a:p>
            <a:pPr marL="285750" indent="-285750">
              <a:buSzPct val="150000"/>
              <a:buFont typeface="Wingdings" panose="05000000000000000000" pitchFamily="2" charset="2"/>
              <a:buChar char="Ø"/>
            </a:pPr>
            <a:r>
              <a:rPr lang="en-US" b="1" dirty="0">
                <a:latin typeface="+mj-lt"/>
              </a:rPr>
              <a:t>Interests:</a:t>
            </a:r>
          </a:p>
          <a:p>
            <a:pPr marL="285750" indent="-285750">
              <a:buSzPct val="150000"/>
              <a:buFont typeface="Arial" panose="020B0604020202020204" pitchFamily="34" charset="0"/>
              <a:buChar char="•"/>
            </a:pPr>
            <a:endParaRPr lang="en-US" dirty="0">
              <a:latin typeface="+mn-lt"/>
            </a:endParaRPr>
          </a:p>
          <a:p>
            <a:pPr marL="285750" indent="-285750">
              <a:buSzPct val="150000"/>
              <a:buFont typeface="Arial" panose="020B0604020202020204" pitchFamily="34" charset="0"/>
              <a:buChar char="•"/>
            </a:pPr>
            <a:r>
              <a:rPr lang="en-US" dirty="0">
                <a:latin typeface="+mn-lt"/>
              </a:rPr>
              <a:t>Casual Lifestyle: The brand attracts customers with a casual lifestyle, offering comfortable and stylish footwear for everyday wear.</a:t>
            </a:r>
          </a:p>
          <a:p>
            <a:pPr marL="285750" indent="-285750">
              <a:buSzPct val="150000"/>
              <a:buFont typeface="Arial" panose="020B0604020202020204" pitchFamily="34" charset="0"/>
              <a:buChar char="•"/>
            </a:pPr>
            <a:r>
              <a:rPr lang="en-US" dirty="0">
                <a:latin typeface="+mn-lt"/>
              </a:rPr>
              <a:t>Fashion Enthusiasts: Bata appeals to those interested in staying updated with the latest footwear trends and designs.</a:t>
            </a:r>
          </a:p>
          <a:p>
            <a:pPr marL="285750" indent="-285750">
              <a:buSzPct val="150000"/>
              <a:buFont typeface="Arial" panose="020B0604020202020204" pitchFamily="34" charset="0"/>
              <a:buChar char="•"/>
            </a:pPr>
            <a:r>
              <a:rPr lang="en-US" dirty="0">
                <a:latin typeface="+mn-lt"/>
              </a:rPr>
              <a:t>Overall, Bata's target audience encompasses a broad range of demographics, including individuals of different ages, genders, and income levels. The brand focuses on meeting the diverse preferences and needs of its customers, from fashion-conscious individuals to budget-oriented shoppers who prioritize comfort and quality. Bata's longstanding presence, wide product range, and affordability make it an appealing choice for a variety of consumer segments.</a:t>
            </a:r>
          </a:p>
          <a:p>
            <a:pPr marL="285750" indent="-285750">
              <a:buFont typeface="Arial" panose="020B0604020202020204" pitchFamily="34" charset="0"/>
              <a:buChar char="•"/>
            </a:pPr>
            <a:endParaRPr lang="en-US" dirty="0">
              <a:latin typeface="+mn-lt"/>
            </a:endParaRPr>
          </a:p>
          <a:p>
            <a:pPr marL="285750" indent="-285750">
              <a:buFont typeface="Arial" panose="020B0604020202020204" pitchFamily="34" charset="0"/>
              <a:buChar char="•"/>
            </a:pPr>
            <a:endParaRPr lang="en-US" dirty="0">
              <a:latin typeface="+mn-lt"/>
            </a:endParaRPr>
          </a:p>
          <a:p>
            <a:pPr marL="285750" indent="-285750">
              <a:buFont typeface="Arial" panose="020B0604020202020204" pitchFamily="34" charset="0"/>
              <a:buChar char="•"/>
            </a:pPr>
            <a:endParaRPr lang="en-US" dirty="0">
              <a:latin typeface="+mn-lt"/>
            </a:endParaRPr>
          </a:p>
          <a:p>
            <a:pPr marL="285750" indent="-285750">
              <a:buFont typeface="Arial" panose="020B0604020202020204" pitchFamily="34" charset="0"/>
              <a:buChar char="•"/>
            </a:pPr>
            <a:endParaRPr lang="en-US" dirty="0">
              <a:latin typeface="+mn-lt"/>
            </a:endParaRPr>
          </a:p>
          <a:p>
            <a:endParaRPr lang="en-US" dirty="0">
              <a:latin typeface="+mn-lt"/>
            </a:endParaRPr>
          </a:p>
        </p:txBody>
      </p:sp>
    </p:spTree>
    <p:extLst>
      <p:ext uri="{BB962C8B-B14F-4D97-AF65-F5344CB8AC3E}">
        <p14:creationId xmlns:p14="http://schemas.microsoft.com/office/powerpoint/2010/main" val="206666439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TM10001115[[fn=Parcel]]</Template>
  <TotalTime>4331</TotalTime>
  <Words>2960</Words>
  <Application>Microsoft Office PowerPoint</Application>
  <PresentationFormat>On-screen Show (16:9)</PresentationFormat>
  <Paragraphs>260</Paragraphs>
  <Slides>28</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-apple-system</vt:lpstr>
      <vt:lpstr>Arial</vt:lpstr>
      <vt:lpstr>Söhne</vt:lpstr>
      <vt:lpstr>Wingdings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SEO Audit: website: Semrush.com</vt:lpstr>
      <vt:lpstr>SEO Audit Summary:  The site audit for www.bata.com, indicates that the site's health is rated at 84%, which has remained unchanged since the last evaluation. The crawlability and HTTPS implementation of the website are at a commendable 99%, ensuring smooth accessibility and security. The site performance and internal linking also score high at 100% and 96%, respectively. The markup is well-implemented, with a score of 98%.  However, the audit reveals some issues that need attention. There are 64 errors and 102 warnings detected, including incorrect hreflang links(an HTML attribute used to specify the language and geographical targeting of a webpage). hreflang conflicts within page source code, missing title tags, duplicate meta descriptions, and low text to HTML ratio, which has 83 issues. These issues should be addressed to optimize the site's SEO performance and user experience.  It's important to note that the Core Web Vitals data is only available with a paid plan, so specific details about this aspect are not provided in the free audit. Overall, while the website performs well in certain areas, resolving the identified issues will be essential to improve its health and enhance the user's experience on www.bata.com.       </vt:lpstr>
      <vt:lpstr>Keyword Research: website: Semrush.com                 ubersuggest.com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krishna sri</cp:lastModifiedBy>
  <cp:revision>15</cp:revision>
  <dcterms:modified xsi:type="dcterms:W3CDTF">2023-07-31T19:18:55Z</dcterms:modified>
</cp:coreProperties>
</file>