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256" r:id="rId2"/>
    <p:sldId id="258" r:id="rId3"/>
    <p:sldId id="257" r:id="rId4"/>
    <p:sldId id="259" r:id="rId5"/>
    <p:sldId id="268" r:id="rId6"/>
    <p:sldId id="260" r:id="rId7"/>
    <p:sldId id="261" r:id="rId8"/>
    <p:sldId id="262" r:id="rId9"/>
    <p:sldId id="263" r:id="rId10"/>
    <p:sldId id="264" r:id="rId11"/>
    <p:sldId id="270"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06" autoAdjust="0"/>
    <p:restoredTop sz="94660" autoAdjust="0"/>
  </p:normalViewPr>
  <p:slideViewPr>
    <p:cSldViewPr snapToGrid="0">
      <p:cViewPr varScale="1">
        <p:scale>
          <a:sx n="82" d="100"/>
          <a:sy n="82" d="100"/>
        </p:scale>
        <p:origin x="-677" y="-9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2829" y="27"/>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B1D9E-2EBA-4BFC-944B-CF341F64E693}" type="datetimeFigureOut">
              <a:rPr lang="en-IN" smtClean="0"/>
              <a:pPr/>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96D71-625A-4732-BEF5-4892856D1E4D}" type="slidenum">
              <a:rPr lang="en-IN" smtClean="0"/>
              <a:pPr/>
              <a:t>‹#›</a:t>
            </a:fld>
            <a:endParaRPr lang="en-IN"/>
          </a:p>
        </p:txBody>
      </p:sp>
    </p:spTree>
    <p:extLst>
      <p:ext uri="{BB962C8B-B14F-4D97-AF65-F5344CB8AC3E}">
        <p14:creationId xmlns:p14="http://schemas.microsoft.com/office/powerpoint/2010/main" xmlns="" val="2630050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196D71-625A-4732-BEF5-4892856D1E4D}" type="slidenum">
              <a:rPr lang="en-IN" smtClean="0"/>
              <a:pPr/>
              <a:t>1</a:t>
            </a:fld>
            <a:endParaRPr lang="en-IN"/>
          </a:p>
        </p:txBody>
      </p:sp>
    </p:spTree>
    <p:extLst>
      <p:ext uri="{BB962C8B-B14F-4D97-AF65-F5344CB8AC3E}">
        <p14:creationId xmlns:p14="http://schemas.microsoft.com/office/powerpoint/2010/main" xmlns="" val="3345492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196D71-625A-4732-BEF5-4892856D1E4D}" type="slidenum">
              <a:rPr lang="en-IN" smtClean="0"/>
              <a:pPr/>
              <a:t>14</a:t>
            </a:fld>
            <a:endParaRPr lang="en-IN"/>
          </a:p>
        </p:txBody>
      </p:sp>
    </p:spTree>
    <p:extLst>
      <p:ext uri="{BB962C8B-B14F-4D97-AF65-F5344CB8AC3E}">
        <p14:creationId xmlns:p14="http://schemas.microsoft.com/office/powerpoint/2010/main" xmlns="" val="1809711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0C11CF-2932-44DA-B281-8C0D4BC1D6ED}"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344283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6B3C-3EEA-4C4B-BF30-0CCC2B7BB7A8}"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5302045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6B3C-3EEA-4C4B-BF30-0CCC2B7BB7A8}"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55077785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6B3C-3EEA-4C4B-BF30-0CCC2B7BB7A8}"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48697309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6B3C-3EEA-4C4B-BF30-0CCC2B7BB7A8}"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16795540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F86B3C-3EEA-4C4B-BF30-0CCC2B7BB7A8}"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407354778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8D43A-E610-4463-BE92-FEDE2D8B8EEA}"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4079976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74994-541D-427E-AE12-DED3C63AC2C0}"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3084256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99EC1D-CB74-44B7-9755-CE9FF69C8B66}"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3928795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3B1F39-720F-40E6-BFD7-60092F1C6FF4}" type="datetime1">
              <a:rPr lang="en-IN" smtClean="0"/>
              <a:pPr/>
              <a:t>23-04-2025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308906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0A7869-7285-4B54-8767-1FAD16ADA068}" type="datetime1">
              <a:rPr lang="en-IN" smtClean="0"/>
              <a:pPr/>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1774140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79626E-AAAF-4987-ACEF-A1C9DBA62417}" type="datetime1">
              <a:rPr lang="en-IN" smtClean="0"/>
              <a:pPr/>
              <a:t>23-04-2025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894648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A3525A-E7B0-40FC-80B9-267FF3BB160F}" type="datetime1">
              <a:rPr lang="en-IN" smtClean="0"/>
              <a:pPr/>
              <a:t>23-04-2025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3099420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1856D-0CE1-461A-A222-413AF27B34D2}" type="datetime1">
              <a:rPr lang="en-IN" smtClean="0"/>
              <a:pPr/>
              <a:t>23-04-2025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1467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81456E-FDE0-48B2-9247-EB48FEB24D9D}" type="datetime1">
              <a:rPr lang="en-IN" smtClean="0"/>
              <a:pPr/>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34649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5AE462-4686-4FE5-BE7B-28755F7B3968}" type="datetime1">
              <a:rPr lang="en-IN" smtClean="0"/>
              <a:pPr/>
              <a:t>23-04-2025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367328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F86B3C-3EEA-4C4B-BF30-0CCC2B7BB7A8}" type="datetime1">
              <a:rPr lang="en-IN" smtClean="0"/>
              <a:pPr/>
              <a:t>23-04-2025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49C52B-CF5D-49DE-AADD-F4A5FB4A026B}" type="slidenum">
              <a:rPr lang="en-IN" smtClean="0"/>
              <a:pPr/>
              <a:t>‹#›</a:t>
            </a:fld>
            <a:endParaRPr lang="en-IN"/>
          </a:p>
        </p:txBody>
      </p:sp>
    </p:spTree>
    <p:extLst>
      <p:ext uri="{BB962C8B-B14F-4D97-AF65-F5344CB8AC3E}">
        <p14:creationId xmlns:p14="http://schemas.microsoft.com/office/powerpoint/2010/main" xmlns="" val="354820469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electronicshub.org/arduino-based-digital-thermomete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ircuitdigest.com/microcontroller-projects/digital-thermometer-using-arduino" TargetMode="External"/><Relationship Id="rId4" Type="http://schemas.openxmlformats.org/officeDocument/2006/relationships/hyperlink" Target="https://duino4projects.com/arduino-based-digital-thermometer/"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5D1099-79DF-CA41-E7D4-D8198BAD0240}"/>
              </a:ext>
            </a:extLst>
          </p:cNvPr>
          <p:cNvSpPr>
            <a:spLocks noGrp="1"/>
          </p:cNvSpPr>
          <p:nvPr>
            <p:ph type="ctrTitle"/>
          </p:nvPr>
        </p:nvSpPr>
        <p:spPr>
          <a:xfrm>
            <a:off x="1524000" y="4894682"/>
            <a:ext cx="9144000" cy="1461668"/>
          </a:xfrm>
        </p:spPr>
        <p:txBody>
          <a:bodyPr>
            <a:normAutofit fontScale="90000"/>
          </a:bodyPr>
          <a:lstStyle/>
          <a:p>
            <a:pPr algn="l"/>
            <a:r>
              <a:rPr lang="en-IN" sz="3000" dirty="0"/>
              <a:t>CB.SC.U4AIE24138	-	M. V. Mukesh</a:t>
            </a:r>
            <a:br>
              <a:rPr lang="en-IN" sz="3000" dirty="0"/>
            </a:br>
            <a:r>
              <a:rPr lang="en-IN" sz="3000" dirty="0"/>
              <a:t>CB.SC.U4AIE24144	-	P. Varshitha	</a:t>
            </a:r>
            <a:br>
              <a:rPr lang="en-IN" sz="3000" dirty="0"/>
            </a:br>
            <a:r>
              <a:rPr lang="en-IN" sz="3000" dirty="0"/>
              <a:t>CB.SC.U4AIE24165	- 	U. V. K. Sudeepthi</a:t>
            </a:r>
          </a:p>
        </p:txBody>
      </p:sp>
      <p:sp>
        <p:nvSpPr>
          <p:cNvPr id="8" name="Slide Number Placeholder 7">
            <a:extLst>
              <a:ext uri="{FF2B5EF4-FFF2-40B4-BE49-F238E27FC236}">
                <a16:creationId xmlns:a16="http://schemas.microsoft.com/office/drawing/2014/main" xmlns="" id="{FAEC6E86-ED3E-CAA3-EEF3-A100BCD9F2C0}"/>
              </a:ext>
            </a:extLst>
          </p:cNvPr>
          <p:cNvSpPr>
            <a:spLocks noGrp="1"/>
          </p:cNvSpPr>
          <p:nvPr>
            <p:ph type="sldNum" sz="quarter" idx="12"/>
          </p:nvPr>
        </p:nvSpPr>
        <p:spPr/>
        <p:txBody>
          <a:bodyPr/>
          <a:lstStyle/>
          <a:p>
            <a:fld id="{5D49C52B-CF5D-49DE-AADD-F4A5FB4A026B}" type="slidenum">
              <a:rPr lang="en-IN" smtClean="0"/>
              <a:pPr/>
              <a:t>1</a:t>
            </a:fld>
            <a:endParaRPr lang="en-IN"/>
          </a:p>
        </p:txBody>
      </p:sp>
      <p:sp>
        <p:nvSpPr>
          <p:cNvPr id="4" name="TextBox 3">
            <a:extLst>
              <a:ext uri="{FF2B5EF4-FFF2-40B4-BE49-F238E27FC236}">
                <a16:creationId xmlns:a16="http://schemas.microsoft.com/office/drawing/2014/main" xmlns="" id="{783A92B5-B2EB-567C-7D97-930D69ED7205}"/>
              </a:ext>
            </a:extLst>
          </p:cNvPr>
          <p:cNvSpPr txBox="1"/>
          <p:nvPr/>
        </p:nvSpPr>
        <p:spPr>
          <a:xfrm>
            <a:off x="152400" y="1096543"/>
            <a:ext cx="11887200" cy="1323439"/>
          </a:xfrm>
          <a:prstGeom prst="rect">
            <a:avLst/>
          </a:prstGeom>
          <a:noFill/>
        </p:spPr>
        <p:txBody>
          <a:bodyPr wrap="square" rtlCol="0">
            <a:spAutoFit/>
          </a:bodyPr>
          <a:lstStyle/>
          <a:p>
            <a:pPr algn="ctr"/>
            <a:endParaRPr lang="en-IN" sz="4000" b="1" spc="300" dirty="0">
              <a:solidFill>
                <a:srgbClr val="FF0000"/>
              </a:solidFill>
            </a:endParaRPr>
          </a:p>
          <a:p>
            <a:pPr algn="ctr"/>
            <a:r>
              <a:rPr lang="en-IN" sz="4000" b="1" spc="300" dirty="0">
                <a:solidFill>
                  <a:srgbClr val="FF0000"/>
                </a:solidFill>
              </a:rPr>
              <a:t>DIGITAL THERMOMETER USING ARDUINO UNO</a:t>
            </a:r>
          </a:p>
        </p:txBody>
      </p:sp>
      <p:sp>
        <p:nvSpPr>
          <p:cNvPr id="5" name="TextBox 4">
            <a:extLst>
              <a:ext uri="{FF2B5EF4-FFF2-40B4-BE49-F238E27FC236}">
                <a16:creationId xmlns:a16="http://schemas.microsoft.com/office/drawing/2014/main" xmlns="" id="{921EE4EB-76BE-E079-BB11-0FB566AF55D0}"/>
              </a:ext>
            </a:extLst>
          </p:cNvPr>
          <p:cNvSpPr txBox="1"/>
          <p:nvPr/>
        </p:nvSpPr>
        <p:spPr>
          <a:xfrm>
            <a:off x="51758" y="2785107"/>
            <a:ext cx="11478884" cy="1569660"/>
          </a:xfrm>
          <a:prstGeom prst="rect">
            <a:avLst/>
          </a:prstGeom>
          <a:noFill/>
        </p:spPr>
        <p:txBody>
          <a:bodyPr wrap="square" rtlCol="0">
            <a:spAutoFit/>
          </a:bodyPr>
          <a:lstStyle/>
          <a:p>
            <a:pPr algn="ctr"/>
            <a:r>
              <a:rPr lang="en-IN" sz="3200" b="1" spc="300" dirty="0"/>
              <a:t>Introduction to Electrical and Electronics Engineering(22AIE114) And User Interface Design(22AIE115) Project done by Group-18</a:t>
            </a:r>
          </a:p>
        </p:txBody>
      </p:sp>
      <p:pic>
        <p:nvPicPr>
          <p:cNvPr id="9" name="Picture 8">
            <a:extLst>
              <a:ext uri="{FF2B5EF4-FFF2-40B4-BE49-F238E27FC236}">
                <a16:creationId xmlns:a16="http://schemas.microsoft.com/office/drawing/2014/main" xmlns="" id="{CB44A475-8C0B-8C1E-A99B-38BCB9FE5326}"/>
              </a:ext>
            </a:extLst>
          </p:cNvPr>
          <p:cNvPicPr>
            <a:picLocks noChangeAspect="1"/>
          </p:cNvPicPr>
          <p:nvPr/>
        </p:nvPicPr>
        <p:blipFill>
          <a:blip r:embed="rId3"/>
          <a:stretch>
            <a:fillRect/>
          </a:stretch>
        </p:blipFill>
        <p:spPr>
          <a:xfrm>
            <a:off x="3535584" y="519206"/>
            <a:ext cx="3590855" cy="1018120"/>
          </a:xfrm>
          <a:prstGeom prst="rect">
            <a:avLst/>
          </a:prstGeom>
        </p:spPr>
      </p:pic>
    </p:spTree>
    <p:extLst>
      <p:ext uri="{BB962C8B-B14F-4D97-AF65-F5344CB8AC3E}">
        <p14:creationId xmlns:p14="http://schemas.microsoft.com/office/powerpoint/2010/main" xmlns="" val="38121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B8DC3E-1389-B8B5-34F6-349A347E0548}"/>
              </a:ext>
            </a:extLst>
          </p:cNvPr>
          <p:cNvSpPr>
            <a:spLocks noGrp="1"/>
          </p:cNvSpPr>
          <p:nvPr>
            <p:ph type="title"/>
          </p:nvPr>
        </p:nvSpPr>
        <p:spPr/>
        <p:txBody>
          <a:bodyPr/>
          <a:lstStyle/>
          <a:p>
            <a:r>
              <a:rPr lang="en-IN" b="1" spc="300" dirty="0"/>
              <a:t>Results</a:t>
            </a:r>
          </a:p>
        </p:txBody>
      </p:sp>
      <p:sp>
        <p:nvSpPr>
          <p:cNvPr id="4" name="Slide Number Placeholder 3">
            <a:extLst>
              <a:ext uri="{FF2B5EF4-FFF2-40B4-BE49-F238E27FC236}">
                <a16:creationId xmlns:a16="http://schemas.microsoft.com/office/drawing/2014/main" xmlns="" id="{DBD0E35C-448B-6F0D-DF80-49DDE47ADFA1}"/>
              </a:ext>
            </a:extLst>
          </p:cNvPr>
          <p:cNvSpPr>
            <a:spLocks noGrp="1"/>
          </p:cNvSpPr>
          <p:nvPr>
            <p:ph type="sldNum" sz="quarter" idx="12"/>
          </p:nvPr>
        </p:nvSpPr>
        <p:spPr/>
        <p:txBody>
          <a:bodyPr/>
          <a:lstStyle/>
          <a:p>
            <a:fld id="{5D49C52B-CF5D-49DE-AADD-F4A5FB4A026B}" type="slidenum">
              <a:rPr lang="en-IN" smtClean="0"/>
              <a:pPr/>
              <a:t>10</a:t>
            </a:fld>
            <a:endParaRPr lang="en-IN"/>
          </a:p>
        </p:txBody>
      </p:sp>
      <p:pic>
        <p:nvPicPr>
          <p:cNvPr id="6" name="Content Placeholder 5">
            <a:extLst>
              <a:ext uri="{FF2B5EF4-FFF2-40B4-BE49-F238E27FC236}">
                <a16:creationId xmlns:a16="http://schemas.microsoft.com/office/drawing/2014/main" xmlns="" id="{8A08433B-B5B9-9895-0011-4B232EF97D23}"/>
              </a:ext>
            </a:extLst>
          </p:cNvPr>
          <p:cNvPicPr>
            <a:picLocks noGrp="1" noChangeAspect="1"/>
          </p:cNvPicPr>
          <p:nvPr>
            <p:ph idx="1"/>
          </p:nvPr>
        </p:nvPicPr>
        <p:blipFill>
          <a:blip r:embed="rId2"/>
          <a:srcRect t="9723"/>
          <a:stretch/>
        </p:blipFill>
        <p:spPr>
          <a:xfrm>
            <a:off x="769293" y="1774817"/>
            <a:ext cx="9546760" cy="4631670"/>
          </a:xfrm>
          <a:prstGeom prst="rect">
            <a:avLst/>
          </a:prstGeom>
        </p:spPr>
      </p:pic>
      <p:sp>
        <p:nvSpPr>
          <p:cNvPr id="7" name="AutoShape 4">
            <a:extLst>
              <a:ext uri="{FF2B5EF4-FFF2-40B4-BE49-F238E27FC236}">
                <a16:creationId xmlns:a16="http://schemas.microsoft.com/office/drawing/2014/main" xmlns="" id="{4FB8F8AC-9CDA-266B-678B-A9C7507796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1363993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6D52CC58-5129-AA1A-3A5D-BC892C3A750B}"/>
              </a:ext>
            </a:extLst>
          </p:cNvPr>
          <p:cNvSpPr>
            <a:spLocks noGrp="1"/>
          </p:cNvSpPr>
          <p:nvPr>
            <p:ph type="sldNum" sz="quarter" idx="12"/>
          </p:nvPr>
        </p:nvSpPr>
        <p:spPr/>
        <p:txBody>
          <a:bodyPr/>
          <a:lstStyle/>
          <a:p>
            <a:fld id="{5D49C52B-CF5D-49DE-AADD-F4A5FB4A026B}" type="slidenum">
              <a:rPr lang="en-IN" smtClean="0"/>
              <a:pPr/>
              <a:t>11</a:t>
            </a:fld>
            <a:endParaRPr lang="en-IN"/>
          </a:p>
        </p:txBody>
      </p:sp>
      <p:pic>
        <p:nvPicPr>
          <p:cNvPr id="8" name="Picture 7">
            <a:extLst>
              <a:ext uri="{FF2B5EF4-FFF2-40B4-BE49-F238E27FC236}">
                <a16:creationId xmlns:a16="http://schemas.microsoft.com/office/drawing/2014/main" xmlns="" id="{B354DDDE-8C20-F371-1FEE-1644745FC7C3}"/>
              </a:ext>
            </a:extLst>
          </p:cNvPr>
          <p:cNvPicPr>
            <a:picLocks noChangeAspect="1"/>
          </p:cNvPicPr>
          <p:nvPr/>
        </p:nvPicPr>
        <p:blipFill>
          <a:blip r:embed="rId2"/>
          <a:stretch>
            <a:fillRect/>
          </a:stretch>
        </p:blipFill>
        <p:spPr>
          <a:xfrm>
            <a:off x="402362" y="1092846"/>
            <a:ext cx="11227156" cy="4948516"/>
          </a:xfrm>
          <a:prstGeom prst="rect">
            <a:avLst/>
          </a:prstGeom>
        </p:spPr>
      </p:pic>
    </p:spTree>
    <p:extLst>
      <p:ext uri="{BB962C8B-B14F-4D97-AF65-F5344CB8AC3E}">
        <p14:creationId xmlns:p14="http://schemas.microsoft.com/office/powerpoint/2010/main" xmlns="" val="1344557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2059D-9B59-DE64-1B42-5F586DF77FB3}"/>
              </a:ext>
            </a:extLst>
          </p:cNvPr>
          <p:cNvSpPr>
            <a:spLocks noGrp="1"/>
          </p:cNvSpPr>
          <p:nvPr>
            <p:ph type="title"/>
          </p:nvPr>
        </p:nvSpPr>
        <p:spPr/>
        <p:txBody>
          <a:bodyPr/>
          <a:lstStyle/>
          <a:p>
            <a:r>
              <a:rPr lang="en-IN" b="1" spc="300" dirty="0"/>
              <a:t>Conclusion</a:t>
            </a:r>
          </a:p>
        </p:txBody>
      </p:sp>
      <p:sp>
        <p:nvSpPr>
          <p:cNvPr id="3" name="Content Placeholder 2">
            <a:extLst>
              <a:ext uri="{FF2B5EF4-FFF2-40B4-BE49-F238E27FC236}">
                <a16:creationId xmlns:a16="http://schemas.microsoft.com/office/drawing/2014/main" xmlns="" id="{CAEADB58-2608-4A3B-1FE2-B2E2AC8AB08E}"/>
              </a:ext>
            </a:extLst>
          </p:cNvPr>
          <p:cNvSpPr>
            <a:spLocks noGrp="1"/>
          </p:cNvSpPr>
          <p:nvPr>
            <p:ph idx="1"/>
          </p:nvPr>
        </p:nvSpPr>
        <p:spPr/>
        <p:txBody>
          <a:bodyPr>
            <a:normAutofit/>
          </a:bodyPr>
          <a:lstStyle/>
          <a:p>
            <a:r>
              <a:rPr lang="en-US" sz="2800" spc="300" dirty="0"/>
              <a:t>The combination of the Arduino UNO and LM35 sensor presents a cost-effective, accurate, and educational approach to digital temperature sensing. </a:t>
            </a:r>
          </a:p>
          <a:p>
            <a:r>
              <a:rPr lang="en-US" sz="2800" spc="300" dirty="0"/>
              <a:t>Its simplicity makes it ideal for student projects, while its </a:t>
            </a:r>
            <a:r>
              <a:rPr lang="en-US" sz="2800" spc="300" dirty="0" err="1"/>
              <a:t>extendability</a:t>
            </a:r>
            <a:r>
              <a:rPr lang="en-US" sz="2800" spc="300" dirty="0"/>
              <a:t> opens doors for more complex real-time monitoring systems</a:t>
            </a:r>
            <a:endParaRPr lang="en-IN" sz="2800" spc="300" dirty="0"/>
          </a:p>
        </p:txBody>
      </p:sp>
      <p:sp>
        <p:nvSpPr>
          <p:cNvPr id="4" name="Slide Number Placeholder 3">
            <a:extLst>
              <a:ext uri="{FF2B5EF4-FFF2-40B4-BE49-F238E27FC236}">
                <a16:creationId xmlns:a16="http://schemas.microsoft.com/office/drawing/2014/main" xmlns="" id="{946D223F-C2EA-506D-39FB-0D648EFDB173}"/>
              </a:ext>
            </a:extLst>
          </p:cNvPr>
          <p:cNvSpPr>
            <a:spLocks noGrp="1"/>
          </p:cNvSpPr>
          <p:nvPr>
            <p:ph type="sldNum" sz="quarter" idx="12"/>
          </p:nvPr>
        </p:nvSpPr>
        <p:spPr/>
        <p:txBody>
          <a:bodyPr/>
          <a:lstStyle/>
          <a:p>
            <a:fld id="{5D49C52B-CF5D-49DE-AADD-F4A5FB4A026B}" type="slidenum">
              <a:rPr lang="en-IN" smtClean="0"/>
              <a:pPr/>
              <a:t>12</a:t>
            </a:fld>
            <a:endParaRPr lang="en-IN"/>
          </a:p>
        </p:txBody>
      </p:sp>
    </p:spTree>
    <p:extLst>
      <p:ext uri="{BB962C8B-B14F-4D97-AF65-F5344CB8AC3E}">
        <p14:creationId xmlns:p14="http://schemas.microsoft.com/office/powerpoint/2010/main" xmlns="" val="338525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142EE3-55B3-BFD4-9106-F8FC910D84D9}"/>
              </a:ext>
            </a:extLst>
          </p:cNvPr>
          <p:cNvSpPr>
            <a:spLocks noGrp="1"/>
          </p:cNvSpPr>
          <p:nvPr>
            <p:ph type="title"/>
          </p:nvPr>
        </p:nvSpPr>
        <p:spPr/>
        <p:txBody>
          <a:bodyPr/>
          <a:lstStyle/>
          <a:p>
            <a:r>
              <a:rPr lang="en-IN" b="1" spc="300" dirty="0"/>
              <a:t>Future Scope</a:t>
            </a:r>
          </a:p>
        </p:txBody>
      </p:sp>
      <p:sp>
        <p:nvSpPr>
          <p:cNvPr id="3" name="Content Placeholder 2">
            <a:extLst>
              <a:ext uri="{FF2B5EF4-FFF2-40B4-BE49-F238E27FC236}">
                <a16:creationId xmlns:a16="http://schemas.microsoft.com/office/drawing/2014/main" xmlns="" id="{E0C9861A-B08A-3749-A602-B73399F0D449}"/>
              </a:ext>
            </a:extLst>
          </p:cNvPr>
          <p:cNvSpPr>
            <a:spLocks noGrp="1"/>
          </p:cNvSpPr>
          <p:nvPr>
            <p:ph idx="1"/>
          </p:nvPr>
        </p:nvSpPr>
        <p:spPr/>
        <p:txBody>
          <a:bodyPr>
            <a:normAutofit fontScale="77500" lnSpcReduction="20000"/>
          </a:bodyPr>
          <a:lstStyle/>
          <a:p>
            <a:r>
              <a:rPr lang="en-IN" sz="3600" dirty="0"/>
              <a:t>Can extend this to “Home Automation System”.</a:t>
            </a:r>
          </a:p>
          <a:p>
            <a:r>
              <a:rPr lang="en-IN" sz="3600" dirty="0"/>
              <a:t>Can extend this to “Automatic Watering System”.</a:t>
            </a:r>
          </a:p>
          <a:p>
            <a:r>
              <a:rPr lang="en-IN" sz="3600" dirty="0"/>
              <a:t>Can connect to ESP32 in order to get live data using </a:t>
            </a:r>
            <a:r>
              <a:rPr lang="en-IN" sz="3600" dirty="0" err="1"/>
              <a:t>Wifi</a:t>
            </a:r>
            <a:r>
              <a:rPr lang="en-IN" sz="3600" dirty="0"/>
              <a:t>.</a:t>
            </a:r>
          </a:p>
          <a:p>
            <a:r>
              <a:rPr lang="en-IN" sz="3600" dirty="0"/>
              <a:t>Can integrate with AI assistant to alarm you when the temperature exceeds a particular temperature or falls short of a particular temperature.</a:t>
            </a:r>
          </a:p>
        </p:txBody>
      </p:sp>
      <p:sp>
        <p:nvSpPr>
          <p:cNvPr id="4" name="Slide Number Placeholder 3">
            <a:extLst>
              <a:ext uri="{FF2B5EF4-FFF2-40B4-BE49-F238E27FC236}">
                <a16:creationId xmlns:a16="http://schemas.microsoft.com/office/drawing/2014/main" xmlns="" id="{9094F03E-7D9D-DB70-1F1C-68E05EB4BF1F}"/>
              </a:ext>
            </a:extLst>
          </p:cNvPr>
          <p:cNvSpPr>
            <a:spLocks noGrp="1"/>
          </p:cNvSpPr>
          <p:nvPr>
            <p:ph type="sldNum" sz="quarter" idx="12"/>
          </p:nvPr>
        </p:nvSpPr>
        <p:spPr/>
        <p:txBody>
          <a:bodyPr/>
          <a:lstStyle/>
          <a:p>
            <a:fld id="{5D49C52B-CF5D-49DE-AADD-F4A5FB4A026B}" type="slidenum">
              <a:rPr lang="en-IN" smtClean="0"/>
              <a:pPr/>
              <a:t>13</a:t>
            </a:fld>
            <a:endParaRPr lang="en-IN"/>
          </a:p>
        </p:txBody>
      </p:sp>
    </p:spTree>
    <p:extLst>
      <p:ext uri="{BB962C8B-B14F-4D97-AF65-F5344CB8AC3E}">
        <p14:creationId xmlns:p14="http://schemas.microsoft.com/office/powerpoint/2010/main" xmlns="" val="243118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27BDFC-B672-457E-67E2-AA2ECF2E785E}"/>
              </a:ext>
            </a:extLst>
          </p:cNvPr>
          <p:cNvSpPr>
            <a:spLocks noGrp="1"/>
          </p:cNvSpPr>
          <p:nvPr>
            <p:ph type="title"/>
          </p:nvPr>
        </p:nvSpPr>
        <p:spPr/>
        <p:txBody>
          <a:bodyPr/>
          <a:lstStyle/>
          <a:p>
            <a:r>
              <a:rPr lang="en-IN" b="1" spc="300" dirty="0"/>
              <a:t>References</a:t>
            </a:r>
          </a:p>
        </p:txBody>
      </p:sp>
      <p:sp>
        <p:nvSpPr>
          <p:cNvPr id="3" name="Content Placeholder 2">
            <a:extLst>
              <a:ext uri="{FF2B5EF4-FFF2-40B4-BE49-F238E27FC236}">
                <a16:creationId xmlns:a16="http://schemas.microsoft.com/office/drawing/2014/main" xmlns="" id="{65A896E5-8E74-8FE2-37E2-69ECB416E001}"/>
              </a:ext>
            </a:extLst>
          </p:cNvPr>
          <p:cNvSpPr>
            <a:spLocks noGrp="1"/>
          </p:cNvSpPr>
          <p:nvPr>
            <p:ph idx="1"/>
          </p:nvPr>
        </p:nvSpPr>
        <p:spPr>
          <a:xfrm>
            <a:off x="1178442" y="1783094"/>
            <a:ext cx="10515600" cy="3756468"/>
          </a:xfrm>
        </p:spPr>
        <p:txBody>
          <a:bodyPr>
            <a:normAutofit/>
          </a:bodyPr>
          <a:lstStyle/>
          <a:p>
            <a:pPr>
              <a:lnSpc>
                <a:spcPts val="3375"/>
              </a:lnSpc>
            </a:pPr>
            <a:r>
              <a:rPr lang="en-IN" sz="2400" i="0" dirty="0">
                <a:solidFill>
                  <a:srgbClr val="34444C"/>
                </a:solidFill>
                <a:effectLst/>
                <a:latin typeface="Lato" panose="020F0502020204030204" pitchFamily="34" charset="0"/>
              </a:rPr>
              <a:t>Ravi Teja , (June 24, 2024). Arduino Based Digital Thermometer. </a:t>
            </a:r>
            <a:r>
              <a:rPr lang="en-US" sz="2400" dirty="0">
                <a:hlinkClick r:id="rId3"/>
              </a:rPr>
              <a:t>DIY Digital Thermometer with Arduino (Easy Project &amp; Guide)</a:t>
            </a:r>
            <a:r>
              <a:rPr lang="en-US" sz="2400" dirty="0"/>
              <a:t>.</a:t>
            </a:r>
          </a:p>
          <a:p>
            <a:pPr>
              <a:lnSpc>
                <a:spcPts val="3375"/>
              </a:lnSpc>
            </a:pPr>
            <a:r>
              <a:rPr lang="en-IN" sz="2400" dirty="0" err="1"/>
              <a:t>Ibrar</a:t>
            </a:r>
            <a:r>
              <a:rPr lang="en-IN" sz="2400" dirty="0"/>
              <a:t> Ayyub, (July 5, 2017). Arduino Based Digital Thermometer.</a:t>
            </a:r>
            <a:r>
              <a:rPr lang="en-US" sz="2400" dirty="0">
                <a:hlinkClick r:id="rId4"/>
              </a:rPr>
              <a:t> Arduino Based Digital Thermometer – </a:t>
            </a:r>
            <a:r>
              <a:rPr lang="en-US" sz="2400" dirty="0" err="1">
                <a:hlinkClick r:id="rId4"/>
              </a:rPr>
              <a:t>duino</a:t>
            </a:r>
            <a:r>
              <a:rPr lang="en-US" sz="2400" dirty="0"/>
              <a:t>.</a:t>
            </a:r>
          </a:p>
          <a:p>
            <a:pPr>
              <a:lnSpc>
                <a:spcPts val="3375"/>
              </a:lnSpc>
            </a:pPr>
            <a:r>
              <a:rPr lang="en-IN" sz="2400" dirty="0"/>
              <a:t>Saddam, (June 16, 2015). D</a:t>
            </a:r>
            <a:r>
              <a:rPr lang="en-US" sz="2400" i="0" dirty="0" err="1">
                <a:effectLst/>
                <a:latin typeface="Lato" panose="020F0502020204030203" pitchFamily="34" charset="0"/>
              </a:rPr>
              <a:t>igital</a:t>
            </a:r>
            <a:r>
              <a:rPr lang="en-US" sz="2400" i="0" dirty="0">
                <a:effectLst/>
                <a:latin typeface="Lato" panose="020F0502020204030203" pitchFamily="34" charset="0"/>
              </a:rPr>
              <a:t> Thermometer using Arduino and LM35 Temperature Sensor. </a:t>
            </a:r>
            <a:r>
              <a:rPr lang="en-US" sz="2400" dirty="0">
                <a:hlinkClick r:id="rId5"/>
              </a:rPr>
              <a:t>Digital Thermometer Project using Arduino and LM35 Temperature Sensor</a:t>
            </a:r>
            <a:r>
              <a:rPr lang="en-US" sz="2400" dirty="0"/>
              <a:t>.</a:t>
            </a:r>
            <a:endParaRPr lang="en-US" sz="2400" i="0" dirty="0">
              <a:effectLst/>
              <a:latin typeface="Lato" panose="020F0502020204030203" pitchFamily="34" charset="0"/>
            </a:endParaRPr>
          </a:p>
          <a:p>
            <a:pPr marL="0" indent="0">
              <a:lnSpc>
                <a:spcPts val="3375"/>
              </a:lnSpc>
              <a:buNone/>
            </a:pPr>
            <a:endParaRPr lang="en-IN" sz="2400" dirty="0"/>
          </a:p>
        </p:txBody>
      </p:sp>
      <p:sp>
        <p:nvSpPr>
          <p:cNvPr id="4" name="Slide Number Placeholder 3">
            <a:extLst>
              <a:ext uri="{FF2B5EF4-FFF2-40B4-BE49-F238E27FC236}">
                <a16:creationId xmlns:a16="http://schemas.microsoft.com/office/drawing/2014/main" xmlns="" id="{D47B000C-21C5-AFA8-ABA9-CD9C3E3CBBA7}"/>
              </a:ext>
            </a:extLst>
          </p:cNvPr>
          <p:cNvSpPr>
            <a:spLocks noGrp="1"/>
          </p:cNvSpPr>
          <p:nvPr>
            <p:ph type="sldNum" sz="quarter" idx="12"/>
          </p:nvPr>
        </p:nvSpPr>
        <p:spPr/>
        <p:txBody>
          <a:bodyPr/>
          <a:lstStyle/>
          <a:p>
            <a:fld id="{5D49C52B-CF5D-49DE-AADD-F4A5FB4A026B}" type="slidenum">
              <a:rPr lang="en-IN" smtClean="0"/>
              <a:pPr/>
              <a:t>14</a:t>
            </a:fld>
            <a:endParaRPr lang="en-IN"/>
          </a:p>
        </p:txBody>
      </p:sp>
    </p:spTree>
    <p:extLst>
      <p:ext uri="{BB962C8B-B14F-4D97-AF65-F5344CB8AC3E}">
        <p14:creationId xmlns:p14="http://schemas.microsoft.com/office/powerpoint/2010/main" xmlns="" val="303350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1861D925-70C9-BE25-00D6-EF9C6CFD1ED8}"/>
              </a:ext>
            </a:extLst>
          </p:cNvPr>
          <p:cNvSpPr>
            <a:spLocks noGrp="1"/>
          </p:cNvSpPr>
          <p:nvPr>
            <p:ph type="sldNum" sz="quarter" idx="12"/>
          </p:nvPr>
        </p:nvSpPr>
        <p:spPr/>
        <p:txBody>
          <a:bodyPr/>
          <a:lstStyle/>
          <a:p>
            <a:fld id="{5D49C52B-CF5D-49DE-AADD-F4A5FB4A026B}" type="slidenum">
              <a:rPr lang="en-IN" smtClean="0"/>
              <a:pPr/>
              <a:t>15</a:t>
            </a:fld>
            <a:endParaRPr lang="en-IN"/>
          </a:p>
        </p:txBody>
      </p:sp>
      <p:sp>
        <p:nvSpPr>
          <p:cNvPr id="5" name="TextBox 4">
            <a:extLst>
              <a:ext uri="{FF2B5EF4-FFF2-40B4-BE49-F238E27FC236}">
                <a16:creationId xmlns:a16="http://schemas.microsoft.com/office/drawing/2014/main" xmlns="" id="{E3FA5690-9B7D-6124-751E-52C3F234198E}"/>
              </a:ext>
            </a:extLst>
          </p:cNvPr>
          <p:cNvSpPr txBox="1"/>
          <p:nvPr/>
        </p:nvSpPr>
        <p:spPr>
          <a:xfrm>
            <a:off x="3254189" y="2879554"/>
            <a:ext cx="7189694" cy="1200329"/>
          </a:xfrm>
          <a:prstGeom prst="rect">
            <a:avLst/>
          </a:prstGeom>
          <a:noFill/>
        </p:spPr>
        <p:txBody>
          <a:bodyPr wrap="square" rtlCol="0">
            <a:spAutoFit/>
          </a:bodyPr>
          <a:lstStyle/>
          <a:p>
            <a:r>
              <a:rPr lang="en-IN" sz="7200" b="1" spc="300" dirty="0">
                <a:effectLst>
                  <a:outerShdw blurRad="38100" dist="38100" dir="2700000" algn="tl">
                    <a:srgbClr val="000000">
                      <a:alpha val="43137"/>
                    </a:srgbClr>
                  </a:outerShdw>
                </a:effectLst>
              </a:rPr>
              <a:t>Thankyou</a:t>
            </a:r>
          </a:p>
        </p:txBody>
      </p:sp>
    </p:spTree>
    <p:extLst>
      <p:ext uri="{BB962C8B-B14F-4D97-AF65-F5344CB8AC3E}">
        <p14:creationId xmlns:p14="http://schemas.microsoft.com/office/powerpoint/2010/main" xmlns="" val="1356702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265324-3DF7-A1A5-7730-13E8DA7DD7C0}"/>
              </a:ext>
            </a:extLst>
          </p:cNvPr>
          <p:cNvSpPr>
            <a:spLocks noGrp="1"/>
          </p:cNvSpPr>
          <p:nvPr>
            <p:ph type="title"/>
          </p:nvPr>
        </p:nvSpPr>
        <p:spPr/>
        <p:txBody>
          <a:bodyPr/>
          <a:lstStyle/>
          <a:p>
            <a:r>
              <a:rPr lang="en-IN" b="1" spc="300" dirty="0"/>
              <a:t>Problem Statement</a:t>
            </a:r>
          </a:p>
        </p:txBody>
      </p:sp>
      <p:sp>
        <p:nvSpPr>
          <p:cNvPr id="3" name="Content Placeholder 2">
            <a:extLst>
              <a:ext uri="{FF2B5EF4-FFF2-40B4-BE49-F238E27FC236}">
                <a16:creationId xmlns:a16="http://schemas.microsoft.com/office/drawing/2014/main" xmlns="" id="{731D1EFD-0C19-0185-ED5C-5470C9F90597}"/>
              </a:ext>
            </a:extLst>
          </p:cNvPr>
          <p:cNvSpPr>
            <a:spLocks noGrp="1"/>
          </p:cNvSpPr>
          <p:nvPr>
            <p:ph idx="1"/>
          </p:nvPr>
        </p:nvSpPr>
        <p:spPr>
          <a:xfrm>
            <a:off x="1269521" y="2475482"/>
            <a:ext cx="10515600" cy="2585349"/>
          </a:xfrm>
        </p:spPr>
        <p:txBody>
          <a:bodyPr>
            <a:normAutofit/>
          </a:bodyPr>
          <a:lstStyle/>
          <a:p>
            <a:r>
              <a:rPr lang="en-US" sz="3200" dirty="0"/>
              <a:t>Conventional thermometers provide only manual and localized temperature readings, lacking automation, data storage, or real-time response capabilities.</a:t>
            </a:r>
            <a:endParaRPr lang="en-IN" sz="4400" dirty="0"/>
          </a:p>
        </p:txBody>
      </p:sp>
      <p:sp>
        <p:nvSpPr>
          <p:cNvPr id="4" name="Slide Number Placeholder 3">
            <a:extLst>
              <a:ext uri="{FF2B5EF4-FFF2-40B4-BE49-F238E27FC236}">
                <a16:creationId xmlns:a16="http://schemas.microsoft.com/office/drawing/2014/main" xmlns="" id="{ED316B10-9175-0452-00D7-54DED7CD77DD}"/>
              </a:ext>
            </a:extLst>
          </p:cNvPr>
          <p:cNvSpPr>
            <a:spLocks noGrp="1"/>
          </p:cNvSpPr>
          <p:nvPr>
            <p:ph type="sldNum" sz="quarter" idx="12"/>
          </p:nvPr>
        </p:nvSpPr>
        <p:spPr/>
        <p:txBody>
          <a:bodyPr/>
          <a:lstStyle/>
          <a:p>
            <a:fld id="{5D49C52B-CF5D-49DE-AADD-F4A5FB4A026B}" type="slidenum">
              <a:rPr lang="en-IN" smtClean="0"/>
              <a:pPr/>
              <a:t>2</a:t>
            </a:fld>
            <a:endParaRPr lang="en-IN"/>
          </a:p>
        </p:txBody>
      </p:sp>
    </p:spTree>
    <p:extLst>
      <p:ext uri="{BB962C8B-B14F-4D97-AF65-F5344CB8AC3E}">
        <p14:creationId xmlns:p14="http://schemas.microsoft.com/office/powerpoint/2010/main" xmlns="" val="9972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71CB33-3D19-9E1C-8632-95CDF5D765DB}"/>
              </a:ext>
            </a:extLst>
          </p:cNvPr>
          <p:cNvSpPr>
            <a:spLocks noGrp="1"/>
          </p:cNvSpPr>
          <p:nvPr>
            <p:ph type="title"/>
          </p:nvPr>
        </p:nvSpPr>
        <p:spPr/>
        <p:txBody>
          <a:bodyPr/>
          <a:lstStyle/>
          <a:p>
            <a:r>
              <a:rPr lang="en-IN" b="1" spc="300" dirty="0"/>
              <a:t>Introduction</a:t>
            </a:r>
          </a:p>
        </p:txBody>
      </p:sp>
      <p:sp>
        <p:nvSpPr>
          <p:cNvPr id="3" name="Content Placeholder 2">
            <a:extLst>
              <a:ext uri="{FF2B5EF4-FFF2-40B4-BE49-F238E27FC236}">
                <a16:creationId xmlns:a16="http://schemas.microsoft.com/office/drawing/2014/main" xmlns="" id="{1D215523-2D20-9BEA-6CEC-5A61F64EA17C}"/>
              </a:ext>
            </a:extLst>
          </p:cNvPr>
          <p:cNvSpPr>
            <a:spLocks noGrp="1"/>
          </p:cNvSpPr>
          <p:nvPr>
            <p:ph idx="1"/>
          </p:nvPr>
        </p:nvSpPr>
        <p:spPr/>
        <p:txBody>
          <a:bodyPr/>
          <a:lstStyle/>
          <a:p>
            <a:r>
              <a:rPr lang="en-US" dirty="0"/>
              <a:t>In the present era, live monitoring of the environment is gaining prominence in many fields like home automation, agriculture, health care, and industry. Basic thermometers only yield manual readings and not digital readings.</a:t>
            </a:r>
          </a:p>
          <a:p>
            <a:endParaRPr lang="en-US" dirty="0"/>
          </a:p>
          <a:p>
            <a:r>
              <a:rPr lang="en-US" dirty="0"/>
              <a:t>This is a low-cost, real-time temperature monitoring system based on an Arduino UNO microcontroller and an LM35 temperature sensor. The sensor senses the ambient temperature, which is processed by Arduino and displayed in digital form. This system can easily be extended to data logging, automation, or IoT applications.</a:t>
            </a:r>
          </a:p>
          <a:p>
            <a:endParaRPr lang="en-US" dirty="0"/>
          </a:p>
          <a:p>
            <a:endParaRPr lang="en-US" dirty="0"/>
          </a:p>
          <a:p>
            <a:endParaRPr lang="en-IN" dirty="0"/>
          </a:p>
        </p:txBody>
      </p:sp>
      <p:sp>
        <p:nvSpPr>
          <p:cNvPr id="4" name="Slide Number Placeholder 3">
            <a:extLst>
              <a:ext uri="{FF2B5EF4-FFF2-40B4-BE49-F238E27FC236}">
                <a16:creationId xmlns:a16="http://schemas.microsoft.com/office/drawing/2014/main" xmlns="" id="{F9EC40BA-2D85-E94E-F6C6-BE8980CB2BFA}"/>
              </a:ext>
            </a:extLst>
          </p:cNvPr>
          <p:cNvSpPr>
            <a:spLocks noGrp="1"/>
          </p:cNvSpPr>
          <p:nvPr>
            <p:ph type="sldNum" sz="quarter" idx="12"/>
          </p:nvPr>
        </p:nvSpPr>
        <p:spPr/>
        <p:txBody>
          <a:bodyPr/>
          <a:lstStyle/>
          <a:p>
            <a:fld id="{5D49C52B-CF5D-49DE-AADD-F4A5FB4A026B}" type="slidenum">
              <a:rPr lang="en-IN" smtClean="0"/>
              <a:pPr/>
              <a:t>3</a:t>
            </a:fld>
            <a:endParaRPr lang="en-IN"/>
          </a:p>
        </p:txBody>
      </p:sp>
    </p:spTree>
    <p:extLst>
      <p:ext uri="{BB962C8B-B14F-4D97-AF65-F5344CB8AC3E}">
        <p14:creationId xmlns:p14="http://schemas.microsoft.com/office/powerpoint/2010/main" xmlns="" val="423572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354F4-4625-2E9F-DACF-5432CB215C80}"/>
              </a:ext>
            </a:extLst>
          </p:cNvPr>
          <p:cNvSpPr>
            <a:spLocks noGrp="1"/>
          </p:cNvSpPr>
          <p:nvPr>
            <p:ph type="title"/>
          </p:nvPr>
        </p:nvSpPr>
        <p:spPr/>
        <p:txBody>
          <a:bodyPr/>
          <a:lstStyle/>
          <a:p>
            <a:r>
              <a:rPr lang="en-IN" b="1" spc="300" dirty="0"/>
              <a:t>Objectives</a:t>
            </a:r>
          </a:p>
        </p:txBody>
      </p:sp>
      <p:sp>
        <p:nvSpPr>
          <p:cNvPr id="3" name="Content Placeholder 2">
            <a:extLst>
              <a:ext uri="{FF2B5EF4-FFF2-40B4-BE49-F238E27FC236}">
                <a16:creationId xmlns:a16="http://schemas.microsoft.com/office/drawing/2014/main" xmlns="" id="{26BCBDD1-77A6-674B-3885-B553EBB02DF0}"/>
              </a:ext>
            </a:extLst>
          </p:cNvPr>
          <p:cNvSpPr>
            <a:spLocks noGrp="1"/>
          </p:cNvSpPr>
          <p:nvPr>
            <p:ph idx="1"/>
          </p:nvPr>
        </p:nvSpPr>
        <p:spPr>
          <a:xfrm>
            <a:off x="912962" y="2328128"/>
            <a:ext cx="10515600" cy="1603375"/>
          </a:xfrm>
        </p:spPr>
        <p:txBody>
          <a:bodyPr>
            <a:normAutofit fontScale="92500" lnSpcReduction="20000"/>
          </a:bodyPr>
          <a:lstStyle/>
          <a:p>
            <a:r>
              <a:rPr lang="en-US" sz="3200" dirty="0"/>
              <a:t>To design and implement a digital thermometer using an </a:t>
            </a:r>
            <a:r>
              <a:rPr lang="en-US" sz="3200" b="1" dirty="0"/>
              <a:t>Arduino UNO</a:t>
            </a:r>
            <a:r>
              <a:rPr lang="en-US" sz="3200" dirty="0"/>
              <a:t> and an </a:t>
            </a:r>
            <a:r>
              <a:rPr lang="en-US" sz="3200" b="1" dirty="0"/>
              <a:t>LM35 temperature sensor</a:t>
            </a:r>
            <a:r>
              <a:rPr lang="en-US" sz="3200" dirty="0"/>
              <a:t> that can </a:t>
            </a:r>
            <a:r>
              <a:rPr lang="en-US" sz="3200" b="1" dirty="0"/>
              <a:t>measure, display, and can respond to temperature changes</a:t>
            </a:r>
            <a:r>
              <a:rPr lang="en-US" sz="3200" dirty="0"/>
              <a:t> in real-time.</a:t>
            </a:r>
            <a:endParaRPr lang="en-IN" sz="3200" dirty="0"/>
          </a:p>
        </p:txBody>
      </p:sp>
      <p:sp>
        <p:nvSpPr>
          <p:cNvPr id="4" name="Slide Number Placeholder 3">
            <a:extLst>
              <a:ext uri="{FF2B5EF4-FFF2-40B4-BE49-F238E27FC236}">
                <a16:creationId xmlns:a16="http://schemas.microsoft.com/office/drawing/2014/main" xmlns="" id="{4A219C64-42B7-7EAE-8B89-B66ACBFE42DC}"/>
              </a:ext>
            </a:extLst>
          </p:cNvPr>
          <p:cNvSpPr>
            <a:spLocks noGrp="1"/>
          </p:cNvSpPr>
          <p:nvPr>
            <p:ph type="sldNum" sz="quarter" idx="12"/>
          </p:nvPr>
        </p:nvSpPr>
        <p:spPr/>
        <p:txBody>
          <a:bodyPr/>
          <a:lstStyle/>
          <a:p>
            <a:fld id="{5D49C52B-CF5D-49DE-AADD-F4A5FB4A026B}" type="slidenum">
              <a:rPr lang="en-IN" smtClean="0"/>
              <a:pPr/>
              <a:t>4</a:t>
            </a:fld>
            <a:endParaRPr lang="en-IN"/>
          </a:p>
        </p:txBody>
      </p:sp>
    </p:spTree>
    <p:extLst>
      <p:ext uri="{BB962C8B-B14F-4D97-AF65-F5344CB8AC3E}">
        <p14:creationId xmlns:p14="http://schemas.microsoft.com/office/powerpoint/2010/main" xmlns="" val="369010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67409A-949A-463F-89F0-CD6433365BE4}"/>
              </a:ext>
            </a:extLst>
          </p:cNvPr>
          <p:cNvSpPr>
            <a:spLocks noGrp="1"/>
          </p:cNvSpPr>
          <p:nvPr>
            <p:ph type="title"/>
          </p:nvPr>
        </p:nvSpPr>
        <p:spPr/>
        <p:txBody>
          <a:bodyPr/>
          <a:lstStyle/>
          <a:p>
            <a:r>
              <a:rPr lang="en-IN" b="1" spc="300" dirty="0"/>
              <a:t>Components Required</a:t>
            </a:r>
          </a:p>
        </p:txBody>
      </p:sp>
      <p:pic>
        <p:nvPicPr>
          <p:cNvPr id="6" name="Content Placeholder 5">
            <a:extLst>
              <a:ext uri="{FF2B5EF4-FFF2-40B4-BE49-F238E27FC236}">
                <a16:creationId xmlns:a16="http://schemas.microsoft.com/office/drawing/2014/main" xmlns="" id="{FF20BEB3-4F96-768C-7727-BE5AF28D83F2}"/>
              </a:ext>
            </a:extLst>
          </p:cNvPr>
          <p:cNvPicPr>
            <a:picLocks noGrp="1" noChangeAspect="1"/>
          </p:cNvPicPr>
          <p:nvPr>
            <p:ph idx="1"/>
          </p:nvPr>
        </p:nvPicPr>
        <p:blipFill>
          <a:blip r:embed="rId2"/>
          <a:stretch>
            <a:fillRect/>
          </a:stretch>
        </p:blipFill>
        <p:spPr>
          <a:xfrm>
            <a:off x="202958" y="1589837"/>
            <a:ext cx="4743327" cy="2884398"/>
          </a:xfrm>
        </p:spPr>
      </p:pic>
      <p:sp>
        <p:nvSpPr>
          <p:cNvPr id="4" name="Slide Number Placeholder 3">
            <a:extLst>
              <a:ext uri="{FF2B5EF4-FFF2-40B4-BE49-F238E27FC236}">
                <a16:creationId xmlns:a16="http://schemas.microsoft.com/office/drawing/2014/main" xmlns="" id="{B2D0B892-C51F-9C73-D0C7-A326C172CEC3}"/>
              </a:ext>
            </a:extLst>
          </p:cNvPr>
          <p:cNvSpPr>
            <a:spLocks noGrp="1"/>
          </p:cNvSpPr>
          <p:nvPr>
            <p:ph type="sldNum" sz="quarter" idx="12"/>
          </p:nvPr>
        </p:nvSpPr>
        <p:spPr/>
        <p:txBody>
          <a:bodyPr/>
          <a:lstStyle/>
          <a:p>
            <a:fld id="{5D49C52B-CF5D-49DE-AADD-F4A5FB4A026B}" type="slidenum">
              <a:rPr lang="en-IN" smtClean="0"/>
              <a:pPr/>
              <a:t>5</a:t>
            </a:fld>
            <a:endParaRPr lang="en-IN"/>
          </a:p>
        </p:txBody>
      </p:sp>
      <p:pic>
        <p:nvPicPr>
          <p:cNvPr id="8" name="Picture 7">
            <a:extLst>
              <a:ext uri="{FF2B5EF4-FFF2-40B4-BE49-F238E27FC236}">
                <a16:creationId xmlns:a16="http://schemas.microsoft.com/office/drawing/2014/main" xmlns="" id="{8DAD7D82-ED4D-FAF5-057B-3DFCEF793594}"/>
              </a:ext>
            </a:extLst>
          </p:cNvPr>
          <p:cNvPicPr>
            <a:picLocks noChangeAspect="1"/>
          </p:cNvPicPr>
          <p:nvPr/>
        </p:nvPicPr>
        <p:blipFill>
          <a:blip r:embed="rId3"/>
          <a:stretch>
            <a:fillRect/>
          </a:stretch>
        </p:blipFill>
        <p:spPr>
          <a:xfrm>
            <a:off x="5793962" y="1359183"/>
            <a:ext cx="5052318" cy="2696160"/>
          </a:xfrm>
          <a:prstGeom prst="rect">
            <a:avLst/>
          </a:prstGeom>
        </p:spPr>
      </p:pic>
      <p:pic>
        <p:nvPicPr>
          <p:cNvPr id="10" name="Picture 9">
            <a:extLst>
              <a:ext uri="{FF2B5EF4-FFF2-40B4-BE49-F238E27FC236}">
                <a16:creationId xmlns:a16="http://schemas.microsoft.com/office/drawing/2014/main" xmlns="" id="{C744156F-0903-B7C0-18F8-446D971C9EE0}"/>
              </a:ext>
            </a:extLst>
          </p:cNvPr>
          <p:cNvPicPr>
            <a:picLocks noChangeAspect="1"/>
          </p:cNvPicPr>
          <p:nvPr/>
        </p:nvPicPr>
        <p:blipFill>
          <a:blip r:embed="rId4" cstate="print"/>
          <a:stretch>
            <a:fillRect/>
          </a:stretch>
        </p:blipFill>
        <p:spPr>
          <a:xfrm>
            <a:off x="3851833" y="4055343"/>
            <a:ext cx="1625311" cy="2423541"/>
          </a:xfrm>
          <a:prstGeom prst="rect">
            <a:avLst/>
          </a:prstGeom>
        </p:spPr>
      </p:pic>
      <p:pic>
        <p:nvPicPr>
          <p:cNvPr id="12" name="Picture 11">
            <a:extLst>
              <a:ext uri="{FF2B5EF4-FFF2-40B4-BE49-F238E27FC236}">
                <a16:creationId xmlns:a16="http://schemas.microsoft.com/office/drawing/2014/main" xmlns="" id="{5F25731F-1166-9D64-0B2F-F99573092923}"/>
              </a:ext>
            </a:extLst>
          </p:cNvPr>
          <p:cNvPicPr>
            <a:picLocks noChangeAspect="1"/>
          </p:cNvPicPr>
          <p:nvPr/>
        </p:nvPicPr>
        <p:blipFill>
          <a:blip r:embed="rId5"/>
          <a:stretch>
            <a:fillRect/>
          </a:stretch>
        </p:blipFill>
        <p:spPr>
          <a:xfrm>
            <a:off x="7000887" y="3930927"/>
            <a:ext cx="3188546" cy="2607985"/>
          </a:xfrm>
          <a:prstGeom prst="rect">
            <a:avLst/>
          </a:prstGeom>
        </p:spPr>
      </p:pic>
    </p:spTree>
    <p:extLst>
      <p:ext uri="{BB962C8B-B14F-4D97-AF65-F5344CB8AC3E}">
        <p14:creationId xmlns:p14="http://schemas.microsoft.com/office/powerpoint/2010/main" xmlns="" val="42173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23CE2E-A27F-20CF-A1EA-D3C648ABD385}"/>
              </a:ext>
            </a:extLst>
          </p:cNvPr>
          <p:cNvSpPr>
            <a:spLocks noGrp="1"/>
          </p:cNvSpPr>
          <p:nvPr>
            <p:ph type="title"/>
          </p:nvPr>
        </p:nvSpPr>
        <p:spPr/>
        <p:txBody>
          <a:bodyPr/>
          <a:lstStyle/>
          <a:p>
            <a:r>
              <a:rPr lang="en-IN" b="1" spc="300" dirty="0"/>
              <a:t>Literature Review</a:t>
            </a:r>
          </a:p>
        </p:txBody>
      </p:sp>
      <p:graphicFrame>
        <p:nvGraphicFramePr>
          <p:cNvPr id="5" name="Content Placeholder 4">
            <a:extLst>
              <a:ext uri="{FF2B5EF4-FFF2-40B4-BE49-F238E27FC236}">
                <a16:creationId xmlns:a16="http://schemas.microsoft.com/office/drawing/2014/main" xmlns="" id="{70FADFE2-E948-4833-24E0-A13211754F8D}"/>
              </a:ext>
            </a:extLst>
          </p:cNvPr>
          <p:cNvGraphicFramePr>
            <a:graphicFrameLocks noGrp="1"/>
          </p:cNvGraphicFramePr>
          <p:nvPr>
            <p:ph idx="1"/>
            <p:extLst>
              <p:ext uri="{D42A27DB-BD31-4B8C-83A1-F6EECF244321}">
                <p14:modId xmlns:p14="http://schemas.microsoft.com/office/powerpoint/2010/main" xmlns="" val="648609561"/>
              </p:ext>
            </p:extLst>
          </p:nvPr>
        </p:nvGraphicFramePr>
        <p:xfrm>
          <a:off x="1454276" y="1887416"/>
          <a:ext cx="9942856" cy="4476456"/>
        </p:xfrm>
        <a:graphic>
          <a:graphicData uri="http://schemas.openxmlformats.org/drawingml/2006/table">
            <a:tbl>
              <a:tblPr firstRow="1" bandRow="1">
                <a:tableStyleId>{5C22544A-7EE6-4342-B048-85BDC9FD1C3A}</a:tableStyleId>
              </a:tblPr>
              <a:tblGrid>
                <a:gridCol w="2485714">
                  <a:extLst>
                    <a:ext uri="{9D8B030D-6E8A-4147-A177-3AD203B41FA5}">
                      <a16:colId xmlns:a16="http://schemas.microsoft.com/office/drawing/2014/main" xmlns="" val="1974656412"/>
                    </a:ext>
                  </a:extLst>
                </a:gridCol>
                <a:gridCol w="2485714">
                  <a:extLst>
                    <a:ext uri="{9D8B030D-6E8A-4147-A177-3AD203B41FA5}">
                      <a16:colId xmlns:a16="http://schemas.microsoft.com/office/drawing/2014/main" xmlns="" val="2354971464"/>
                    </a:ext>
                  </a:extLst>
                </a:gridCol>
                <a:gridCol w="2485714">
                  <a:extLst>
                    <a:ext uri="{9D8B030D-6E8A-4147-A177-3AD203B41FA5}">
                      <a16:colId xmlns:a16="http://schemas.microsoft.com/office/drawing/2014/main" xmlns="" val="711751045"/>
                    </a:ext>
                  </a:extLst>
                </a:gridCol>
                <a:gridCol w="2485714">
                  <a:extLst>
                    <a:ext uri="{9D8B030D-6E8A-4147-A177-3AD203B41FA5}">
                      <a16:colId xmlns:a16="http://schemas.microsoft.com/office/drawing/2014/main" xmlns="" val="1515655031"/>
                    </a:ext>
                  </a:extLst>
                </a:gridCol>
              </a:tblGrid>
              <a:tr h="1095912">
                <a:tc>
                  <a:txBody>
                    <a:bodyPr/>
                    <a:lstStyle/>
                    <a:p>
                      <a:pPr lvl="0" algn="ctr">
                        <a:lnSpc>
                          <a:spcPct val="100000"/>
                        </a:lnSpc>
                      </a:pPr>
                      <a:endParaRPr lang="en-IN" dirty="0"/>
                    </a:p>
                    <a:p>
                      <a:pPr lvl="0" algn="ctr">
                        <a:lnSpc>
                          <a:spcPct val="100000"/>
                        </a:lnSpc>
                      </a:pPr>
                      <a:r>
                        <a:rPr lang="en-IN" dirty="0" err="1"/>
                        <a:t>S.No</a:t>
                      </a:r>
                      <a:endParaRPr lang="en-IN" dirty="0"/>
                    </a:p>
                  </a:txBody>
                  <a:tcPr/>
                </a:tc>
                <a:tc>
                  <a:txBody>
                    <a:bodyPr/>
                    <a:lstStyle/>
                    <a:p>
                      <a:pPr algn="ctr"/>
                      <a:endParaRPr lang="en-IN" dirty="0"/>
                    </a:p>
                    <a:p>
                      <a:pPr algn="ctr"/>
                      <a:r>
                        <a:rPr lang="en-IN" dirty="0"/>
                        <a:t>Title</a:t>
                      </a:r>
                    </a:p>
                  </a:txBody>
                  <a:tcPr/>
                </a:tc>
                <a:tc>
                  <a:txBody>
                    <a:bodyPr/>
                    <a:lstStyle/>
                    <a:p>
                      <a:pPr algn="ctr"/>
                      <a:endParaRPr lang="en-IN" dirty="0"/>
                    </a:p>
                    <a:p>
                      <a:pPr algn="ctr"/>
                      <a:r>
                        <a:rPr lang="en-IN" dirty="0"/>
                        <a:t>Year</a:t>
                      </a:r>
                    </a:p>
                  </a:txBody>
                  <a:tcPr/>
                </a:tc>
                <a:tc>
                  <a:txBody>
                    <a:bodyPr/>
                    <a:lstStyle/>
                    <a:p>
                      <a:pPr algn="ctr"/>
                      <a:endParaRPr lang="en-IN" dirty="0"/>
                    </a:p>
                    <a:p>
                      <a:pPr algn="ctr"/>
                      <a:r>
                        <a:rPr lang="en-IN" dirty="0"/>
                        <a:t>Methodology</a:t>
                      </a:r>
                    </a:p>
                  </a:txBody>
                  <a:tcPr/>
                </a:tc>
                <a:extLst>
                  <a:ext uri="{0D108BD9-81ED-4DB2-BD59-A6C34878D82A}">
                    <a16:rowId xmlns:a16="http://schemas.microsoft.com/office/drawing/2014/main" xmlns="" val="1408396696"/>
                  </a:ext>
                </a:extLst>
              </a:tr>
              <a:tr h="1095912">
                <a:tc>
                  <a:txBody>
                    <a:bodyPr/>
                    <a:lstStyle/>
                    <a:p>
                      <a:pPr algn="ctr"/>
                      <a:endParaRPr lang="en-IN" dirty="0"/>
                    </a:p>
                    <a:p>
                      <a:pPr algn="ctr"/>
                      <a:r>
                        <a:rPr lang="en-IN" dirty="0"/>
                        <a:t>1.</a:t>
                      </a:r>
                    </a:p>
                  </a:txBody>
                  <a:tcPr/>
                </a:tc>
                <a:tc>
                  <a:txBody>
                    <a:bodyPr/>
                    <a:lstStyle/>
                    <a:p>
                      <a:pPr algn="l"/>
                      <a:r>
                        <a:rPr lang="en-US" sz="1800" b="1" kern="1200" dirty="0">
                          <a:solidFill>
                            <a:schemeClr val="dk1"/>
                          </a:solidFill>
                          <a:effectLst/>
                          <a:latin typeface="+mn-lt"/>
                          <a:ea typeface="+mn-ea"/>
                          <a:cs typeface="+mn-cs"/>
                        </a:rPr>
                        <a:t>Digital Thermometer using Arduino and LM35 Temperature Sensor</a:t>
                      </a:r>
                      <a:endParaRPr lang="en-IN" dirty="0"/>
                    </a:p>
                  </a:txBody>
                  <a:tcPr/>
                </a:tc>
                <a:tc>
                  <a:txBody>
                    <a:bodyPr/>
                    <a:lstStyle/>
                    <a:p>
                      <a:pPr algn="ctr"/>
                      <a:endParaRPr lang="en-IN" dirty="0"/>
                    </a:p>
                    <a:p>
                      <a:pPr algn="ctr"/>
                      <a:endParaRPr lang="en-IN" dirty="0"/>
                    </a:p>
                    <a:p>
                      <a:pPr algn="ctr"/>
                      <a:endParaRPr lang="en-IN" dirty="0"/>
                    </a:p>
                    <a:p>
                      <a:pPr algn="ctr"/>
                      <a:r>
                        <a:rPr lang="en-IN" dirty="0"/>
                        <a:t>2015</a:t>
                      </a:r>
                    </a:p>
                  </a:txBody>
                  <a:tcPr/>
                </a:tc>
                <a:tc rowSpan="3">
                  <a:txBody>
                    <a:bodyPr/>
                    <a:lstStyle/>
                    <a:p>
                      <a:pPr algn="l"/>
                      <a:r>
                        <a:rPr lang="en-IN" sz="2400" dirty="0"/>
                        <a:t>Methodology for all these paper revolves around the part where it senses the temperature and display that in the LCD.</a:t>
                      </a:r>
                    </a:p>
                  </a:txBody>
                  <a:tcPr/>
                </a:tc>
                <a:extLst>
                  <a:ext uri="{0D108BD9-81ED-4DB2-BD59-A6C34878D82A}">
                    <a16:rowId xmlns:a16="http://schemas.microsoft.com/office/drawing/2014/main" xmlns="" val="889695422"/>
                  </a:ext>
                </a:extLst>
              </a:tr>
              <a:tr h="1095912">
                <a:tc>
                  <a:txBody>
                    <a:bodyPr/>
                    <a:lstStyle/>
                    <a:p>
                      <a:pPr algn="ctr"/>
                      <a:endParaRPr lang="en-IN" dirty="0"/>
                    </a:p>
                    <a:p>
                      <a:pPr algn="ctr"/>
                      <a:r>
                        <a:rPr lang="en-IN" dirty="0"/>
                        <a:t>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 </a:t>
                      </a:r>
                      <a:r>
                        <a:rPr lang="en-IN" sz="1800" b="1" i="0" kern="1200" dirty="0">
                          <a:solidFill>
                            <a:schemeClr val="dk1"/>
                          </a:solidFill>
                          <a:effectLst/>
                          <a:latin typeface="+mn-lt"/>
                          <a:ea typeface="+mn-ea"/>
                          <a:cs typeface="+mn-cs"/>
                        </a:rPr>
                        <a:t>Arduino Based Digital Thermometer</a:t>
                      </a:r>
                    </a:p>
                    <a:p>
                      <a:endParaRPr lang="en-US" sz="1800" b="1" kern="1200" dirty="0">
                        <a:solidFill>
                          <a:schemeClr val="dk1"/>
                        </a:solidFill>
                        <a:effectLst/>
                        <a:latin typeface="+mn-lt"/>
                        <a:ea typeface="+mn-ea"/>
                        <a:cs typeface="+mn-cs"/>
                      </a:endParaRPr>
                    </a:p>
                  </a:txBody>
                  <a:tcPr/>
                </a:tc>
                <a:tc>
                  <a:txBody>
                    <a:bodyPr/>
                    <a:lstStyle/>
                    <a:p>
                      <a:pPr algn="ctr"/>
                      <a:endParaRPr lang="en-IN" dirty="0"/>
                    </a:p>
                    <a:p>
                      <a:pPr algn="ctr"/>
                      <a:r>
                        <a:rPr lang="en-IN" dirty="0"/>
                        <a:t>2017</a:t>
                      </a:r>
                    </a:p>
                  </a:txBody>
                  <a:tcPr/>
                </a:tc>
                <a:tc vMerge="1">
                  <a:txBody>
                    <a:bodyPr/>
                    <a:lstStyle/>
                    <a:p>
                      <a:pPr algn="ctr"/>
                      <a:endParaRPr lang="en-IN" dirty="0"/>
                    </a:p>
                  </a:txBody>
                  <a:tcPr/>
                </a:tc>
                <a:extLst>
                  <a:ext uri="{0D108BD9-81ED-4DB2-BD59-A6C34878D82A}">
                    <a16:rowId xmlns:a16="http://schemas.microsoft.com/office/drawing/2014/main" xmlns="" val="3017075739"/>
                  </a:ext>
                </a:extLst>
              </a:tr>
              <a:tr h="1095912">
                <a:tc>
                  <a:txBody>
                    <a:bodyPr/>
                    <a:lstStyle/>
                    <a:p>
                      <a:pPr algn="ctr"/>
                      <a:endParaRPr lang="en-IN" dirty="0"/>
                    </a:p>
                    <a:p>
                      <a:pPr algn="ctr"/>
                      <a:r>
                        <a:rPr lang="en-IN" dirty="0"/>
                        <a:t>3.</a:t>
                      </a:r>
                    </a:p>
                  </a:txBody>
                  <a:tcPr/>
                </a:tc>
                <a:tc>
                  <a:txBody>
                    <a:bodyPr/>
                    <a:lstStyle/>
                    <a:p>
                      <a:r>
                        <a:rPr lang="en-IN" sz="1800" b="1" i="0" kern="1200" dirty="0">
                          <a:solidFill>
                            <a:schemeClr val="dk1"/>
                          </a:solidFill>
                          <a:effectLst/>
                          <a:latin typeface="+mn-lt"/>
                          <a:ea typeface="+mn-ea"/>
                          <a:cs typeface="+mn-cs"/>
                        </a:rPr>
                        <a:t>DIY Digital Thermometer With Arduino </a:t>
                      </a:r>
                    </a:p>
                  </a:txBody>
                  <a:tcPr/>
                </a:tc>
                <a:tc>
                  <a:txBody>
                    <a:bodyPr/>
                    <a:lstStyle/>
                    <a:p>
                      <a:pPr algn="ctr"/>
                      <a:endParaRPr lang="en-IN" dirty="0"/>
                    </a:p>
                    <a:p>
                      <a:pPr algn="ctr"/>
                      <a:r>
                        <a:rPr lang="en-IN" dirty="0"/>
                        <a:t>2024</a:t>
                      </a:r>
                    </a:p>
                  </a:txBody>
                  <a:tcPr/>
                </a:tc>
                <a:tc vMerge="1">
                  <a:txBody>
                    <a:bodyPr/>
                    <a:lstStyle/>
                    <a:p>
                      <a:pPr algn="ctr"/>
                      <a:endParaRPr lang="en-IN" dirty="0"/>
                    </a:p>
                  </a:txBody>
                  <a:tcPr/>
                </a:tc>
                <a:extLst>
                  <a:ext uri="{0D108BD9-81ED-4DB2-BD59-A6C34878D82A}">
                    <a16:rowId xmlns:a16="http://schemas.microsoft.com/office/drawing/2014/main" xmlns="" val="3923234869"/>
                  </a:ext>
                </a:extLst>
              </a:tr>
            </a:tbl>
          </a:graphicData>
        </a:graphic>
      </p:graphicFrame>
      <p:sp>
        <p:nvSpPr>
          <p:cNvPr id="4" name="Slide Number Placeholder 3">
            <a:extLst>
              <a:ext uri="{FF2B5EF4-FFF2-40B4-BE49-F238E27FC236}">
                <a16:creationId xmlns:a16="http://schemas.microsoft.com/office/drawing/2014/main" xmlns="" id="{B9D62364-4C4D-1A87-0796-1CD69B93B6B0}"/>
              </a:ext>
            </a:extLst>
          </p:cNvPr>
          <p:cNvSpPr>
            <a:spLocks noGrp="1"/>
          </p:cNvSpPr>
          <p:nvPr>
            <p:ph type="sldNum" sz="quarter" idx="12"/>
          </p:nvPr>
        </p:nvSpPr>
        <p:spPr/>
        <p:txBody>
          <a:bodyPr/>
          <a:lstStyle/>
          <a:p>
            <a:fld id="{5D49C52B-CF5D-49DE-AADD-F4A5FB4A026B}" type="slidenum">
              <a:rPr lang="en-IN" smtClean="0"/>
              <a:pPr/>
              <a:t>6</a:t>
            </a:fld>
            <a:endParaRPr lang="en-IN"/>
          </a:p>
        </p:txBody>
      </p:sp>
    </p:spTree>
    <p:extLst>
      <p:ext uri="{BB962C8B-B14F-4D97-AF65-F5344CB8AC3E}">
        <p14:creationId xmlns:p14="http://schemas.microsoft.com/office/powerpoint/2010/main" xmlns="" val="278913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739D84-7F86-F9FE-5F9C-72E66FC5DC06}"/>
              </a:ext>
            </a:extLst>
          </p:cNvPr>
          <p:cNvSpPr>
            <a:spLocks noGrp="1"/>
          </p:cNvSpPr>
          <p:nvPr>
            <p:ph type="title"/>
          </p:nvPr>
        </p:nvSpPr>
        <p:spPr/>
        <p:txBody>
          <a:bodyPr/>
          <a:lstStyle/>
          <a:p>
            <a:r>
              <a:rPr lang="en-IN" b="1" spc="300" dirty="0"/>
              <a:t>Research Gap</a:t>
            </a:r>
          </a:p>
        </p:txBody>
      </p:sp>
      <p:sp>
        <p:nvSpPr>
          <p:cNvPr id="3" name="Content Placeholder 2">
            <a:extLst>
              <a:ext uri="{FF2B5EF4-FFF2-40B4-BE49-F238E27FC236}">
                <a16:creationId xmlns:a16="http://schemas.microsoft.com/office/drawing/2014/main" xmlns="" id="{25B4DD7E-1FA0-4587-2E25-CF687D3341AD}"/>
              </a:ext>
            </a:extLst>
          </p:cNvPr>
          <p:cNvSpPr>
            <a:spLocks noGrp="1"/>
          </p:cNvSpPr>
          <p:nvPr>
            <p:ph idx="1"/>
          </p:nvPr>
        </p:nvSpPr>
        <p:spPr/>
        <p:txBody>
          <a:bodyPr>
            <a:normAutofit/>
          </a:bodyPr>
          <a:lstStyle/>
          <a:p>
            <a:r>
              <a:rPr lang="en-US" sz="3600" spc="300" dirty="0" smtClean="0"/>
              <a:t>Accuracy in Varying Environmental Conditions</a:t>
            </a:r>
          </a:p>
          <a:p>
            <a:r>
              <a:rPr lang="en-US" sz="3600" spc="300" dirty="0" smtClean="0"/>
              <a:t>Battery Efficiency and Power Management</a:t>
            </a:r>
            <a:endParaRPr lang="en-IN" sz="3600" spc="300" dirty="0"/>
          </a:p>
        </p:txBody>
      </p:sp>
      <p:sp>
        <p:nvSpPr>
          <p:cNvPr id="4" name="Slide Number Placeholder 3">
            <a:extLst>
              <a:ext uri="{FF2B5EF4-FFF2-40B4-BE49-F238E27FC236}">
                <a16:creationId xmlns:a16="http://schemas.microsoft.com/office/drawing/2014/main" xmlns="" id="{12EA41C8-BD96-4082-D7CF-8FD05A03A1FF}"/>
              </a:ext>
            </a:extLst>
          </p:cNvPr>
          <p:cNvSpPr>
            <a:spLocks noGrp="1"/>
          </p:cNvSpPr>
          <p:nvPr>
            <p:ph type="sldNum" sz="quarter" idx="12"/>
          </p:nvPr>
        </p:nvSpPr>
        <p:spPr/>
        <p:txBody>
          <a:bodyPr/>
          <a:lstStyle/>
          <a:p>
            <a:fld id="{5D49C52B-CF5D-49DE-AADD-F4A5FB4A026B}" type="slidenum">
              <a:rPr lang="en-IN" smtClean="0"/>
              <a:pPr/>
              <a:t>7</a:t>
            </a:fld>
            <a:endParaRPr lang="en-IN"/>
          </a:p>
        </p:txBody>
      </p:sp>
    </p:spTree>
    <p:extLst>
      <p:ext uri="{BB962C8B-B14F-4D97-AF65-F5344CB8AC3E}">
        <p14:creationId xmlns:p14="http://schemas.microsoft.com/office/powerpoint/2010/main" xmlns="" val="3749785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338C0B-A998-70C6-2E68-39E5DF06AED2}"/>
              </a:ext>
            </a:extLst>
          </p:cNvPr>
          <p:cNvSpPr>
            <a:spLocks noGrp="1"/>
          </p:cNvSpPr>
          <p:nvPr>
            <p:ph type="title"/>
          </p:nvPr>
        </p:nvSpPr>
        <p:spPr/>
        <p:txBody>
          <a:bodyPr/>
          <a:lstStyle/>
          <a:p>
            <a:r>
              <a:rPr lang="en-IN" b="1" spc="300" dirty="0"/>
              <a:t>Block Diagram</a:t>
            </a:r>
          </a:p>
        </p:txBody>
      </p:sp>
      <p:pic>
        <p:nvPicPr>
          <p:cNvPr id="10" name="Content Placeholder 9">
            <a:extLst>
              <a:ext uri="{FF2B5EF4-FFF2-40B4-BE49-F238E27FC236}">
                <a16:creationId xmlns:a16="http://schemas.microsoft.com/office/drawing/2014/main" xmlns="" id="{193223B7-072A-0FF2-B0E7-DF216A70CA94}"/>
              </a:ext>
            </a:extLst>
          </p:cNvPr>
          <p:cNvPicPr>
            <a:picLocks noGrp="1" noChangeAspect="1"/>
          </p:cNvPicPr>
          <p:nvPr>
            <p:ph idx="1"/>
          </p:nvPr>
        </p:nvPicPr>
        <p:blipFill>
          <a:blip r:embed="rId2"/>
          <a:stretch>
            <a:fillRect/>
          </a:stretch>
        </p:blipFill>
        <p:spPr>
          <a:xfrm>
            <a:off x="838200" y="1897768"/>
            <a:ext cx="10439400" cy="4176565"/>
          </a:xfrm>
        </p:spPr>
      </p:pic>
      <p:sp>
        <p:nvSpPr>
          <p:cNvPr id="4" name="Slide Number Placeholder 3">
            <a:extLst>
              <a:ext uri="{FF2B5EF4-FFF2-40B4-BE49-F238E27FC236}">
                <a16:creationId xmlns:a16="http://schemas.microsoft.com/office/drawing/2014/main" xmlns="" id="{0B056AA3-33C9-609B-9EFF-E9D3D20C1B59}"/>
              </a:ext>
            </a:extLst>
          </p:cNvPr>
          <p:cNvSpPr>
            <a:spLocks noGrp="1"/>
          </p:cNvSpPr>
          <p:nvPr>
            <p:ph type="sldNum" sz="quarter" idx="12"/>
          </p:nvPr>
        </p:nvSpPr>
        <p:spPr/>
        <p:txBody>
          <a:bodyPr/>
          <a:lstStyle/>
          <a:p>
            <a:fld id="{5D49C52B-CF5D-49DE-AADD-F4A5FB4A026B}" type="slidenum">
              <a:rPr lang="en-IN" smtClean="0"/>
              <a:pPr/>
              <a:t>8</a:t>
            </a:fld>
            <a:endParaRPr lang="en-IN"/>
          </a:p>
        </p:txBody>
      </p:sp>
    </p:spTree>
    <p:extLst>
      <p:ext uri="{BB962C8B-B14F-4D97-AF65-F5344CB8AC3E}">
        <p14:creationId xmlns:p14="http://schemas.microsoft.com/office/powerpoint/2010/main" xmlns="" val="2034567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377D65-5E48-CCE4-ADAC-82E480CC7999}"/>
              </a:ext>
            </a:extLst>
          </p:cNvPr>
          <p:cNvSpPr>
            <a:spLocks noGrp="1"/>
          </p:cNvSpPr>
          <p:nvPr>
            <p:ph type="title"/>
          </p:nvPr>
        </p:nvSpPr>
        <p:spPr/>
        <p:txBody>
          <a:bodyPr/>
          <a:lstStyle/>
          <a:p>
            <a:r>
              <a:rPr lang="en-IN" b="1" spc="300" dirty="0"/>
              <a:t>Methodology</a:t>
            </a:r>
          </a:p>
        </p:txBody>
      </p:sp>
      <p:sp>
        <p:nvSpPr>
          <p:cNvPr id="3" name="Content Placeholder 2">
            <a:extLst>
              <a:ext uri="{FF2B5EF4-FFF2-40B4-BE49-F238E27FC236}">
                <a16:creationId xmlns:a16="http://schemas.microsoft.com/office/drawing/2014/main" xmlns="" id="{BCCA3C27-BB84-BF63-3071-BB2070720E9C}"/>
              </a:ext>
            </a:extLst>
          </p:cNvPr>
          <p:cNvSpPr>
            <a:spLocks noGrp="1"/>
          </p:cNvSpPr>
          <p:nvPr>
            <p:ph idx="1"/>
          </p:nvPr>
        </p:nvSpPr>
        <p:spPr/>
        <p:txBody>
          <a:bodyPr>
            <a:normAutofit lnSpcReduction="10000"/>
          </a:bodyPr>
          <a:lstStyle/>
          <a:p>
            <a:pPr>
              <a:buNone/>
            </a:pPr>
            <a:r>
              <a:rPr lang="en-IN" sz="2800" b="1" dirty="0"/>
              <a:t>Component Selection</a:t>
            </a:r>
          </a:p>
          <a:p>
            <a:pPr>
              <a:buFont typeface="Arial" panose="020B0604020202020204" pitchFamily="34" charset="0"/>
              <a:buChar char="•"/>
            </a:pPr>
            <a:r>
              <a:rPr lang="en-IN" sz="2800" b="1" dirty="0"/>
              <a:t>Arduino UNO:</a:t>
            </a:r>
            <a:r>
              <a:rPr lang="en-IN" sz="2800" dirty="0"/>
              <a:t> Acts as the central microcontroller for reading and processing sensor data.</a:t>
            </a:r>
          </a:p>
          <a:p>
            <a:pPr>
              <a:buFont typeface="Arial" panose="020B0604020202020204" pitchFamily="34" charset="0"/>
              <a:buChar char="•"/>
            </a:pPr>
            <a:r>
              <a:rPr lang="en-IN" sz="2800" b="1" dirty="0"/>
              <a:t>LM35 Temperature Sensor:</a:t>
            </a:r>
            <a:r>
              <a:rPr lang="en-IN" sz="2800" dirty="0"/>
              <a:t> Analog sensor that outputs voltage linearly proportional to temperature (10 mV/°C).</a:t>
            </a:r>
          </a:p>
          <a:p>
            <a:pPr>
              <a:buFont typeface="Arial" panose="020B0604020202020204" pitchFamily="34" charset="0"/>
              <a:buChar char="•"/>
            </a:pPr>
            <a:r>
              <a:rPr lang="en-IN" sz="2800" b="1" dirty="0"/>
              <a:t>9V Battery:</a:t>
            </a:r>
            <a:r>
              <a:rPr lang="en-IN" sz="2800" dirty="0"/>
              <a:t> Serves as a portable power source to ensure standalone operation.</a:t>
            </a:r>
          </a:p>
          <a:p>
            <a:endParaRPr lang="en-IN" sz="2800" dirty="0"/>
          </a:p>
        </p:txBody>
      </p:sp>
      <p:sp>
        <p:nvSpPr>
          <p:cNvPr id="4" name="Slide Number Placeholder 3">
            <a:extLst>
              <a:ext uri="{FF2B5EF4-FFF2-40B4-BE49-F238E27FC236}">
                <a16:creationId xmlns:a16="http://schemas.microsoft.com/office/drawing/2014/main" xmlns="" id="{CFEF6810-921A-E80B-B582-E5DABC6C8990}"/>
              </a:ext>
            </a:extLst>
          </p:cNvPr>
          <p:cNvSpPr>
            <a:spLocks noGrp="1"/>
          </p:cNvSpPr>
          <p:nvPr>
            <p:ph type="sldNum" sz="quarter" idx="12"/>
          </p:nvPr>
        </p:nvSpPr>
        <p:spPr/>
        <p:txBody>
          <a:bodyPr/>
          <a:lstStyle/>
          <a:p>
            <a:fld id="{5D49C52B-CF5D-49DE-AADD-F4A5FB4A026B}" type="slidenum">
              <a:rPr lang="en-IN" smtClean="0"/>
              <a:pPr/>
              <a:t>9</a:t>
            </a:fld>
            <a:endParaRPr lang="en-IN"/>
          </a:p>
        </p:txBody>
      </p:sp>
    </p:spTree>
    <p:extLst>
      <p:ext uri="{BB962C8B-B14F-4D97-AF65-F5344CB8AC3E}">
        <p14:creationId xmlns:p14="http://schemas.microsoft.com/office/powerpoint/2010/main" xmlns="" val="1950194661"/>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453</TotalTime>
  <Words>482</Words>
  <Application>Microsoft Office PowerPoint</Application>
  <PresentationFormat>Custom</PresentationFormat>
  <Paragraphs>81</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CB.SC.U4AIE24138 - M. V. Mukesh CB.SC.U4AIE24144 - P. Varshitha  CB.SC.U4AIE24165 -  U. V. K. Sudeepthi</vt:lpstr>
      <vt:lpstr>Problem Statement</vt:lpstr>
      <vt:lpstr>Introduction</vt:lpstr>
      <vt:lpstr>Objectives</vt:lpstr>
      <vt:lpstr>Components Required</vt:lpstr>
      <vt:lpstr>Literature Review</vt:lpstr>
      <vt:lpstr>Research Gap</vt:lpstr>
      <vt:lpstr>Block Diagram</vt:lpstr>
      <vt:lpstr>Methodology</vt:lpstr>
      <vt:lpstr>Results</vt:lpstr>
      <vt:lpstr>Slide 11</vt:lpstr>
      <vt:lpstr>Conclusion</vt:lpstr>
      <vt:lpstr>Future Scope</vt:lpstr>
      <vt:lpstr>References</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CB.SC.U4AIE24138 - M. V. Mukesh CB.SC.U4AIE24144 - P. Varshitha  CB.SC.U4AIE24165 -  U. V. K. Sudeepthi</dc:title>
  <dc:creator>Krishna Sudeepthi Udayagiri</dc:creator>
  <cp:lastModifiedBy>varshitha p</cp:lastModifiedBy>
  <cp:revision>3</cp:revision>
  <dcterms:created xsi:type="dcterms:W3CDTF">2025-04-23T00:57:28Z</dcterms:created>
  <dcterms:modified xsi:type="dcterms:W3CDTF">2025-04-23T08:40:47Z</dcterms:modified>
</cp:coreProperties>
</file>