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League Spartan" charset="1" panose="00000800000000000000"/>
      <p:regular r:id="rId24"/>
    </p:embeddedFont>
    <p:embeddedFont>
      <p:font typeface="Canva Sans Bold" charset="1" panose="020B0803030501040103"/>
      <p:regular r:id="rId25"/>
    </p:embeddedFont>
    <p:embeddedFont>
      <p:font typeface="Lilita One" charset="1" panose="02000000000000000000"/>
      <p:regular r:id="rId26"/>
    </p:embeddedFont>
    <p:embeddedFont>
      <p:font typeface="AC Diary Girl" charset="1" panose="02000603000000000000"/>
      <p:regular r:id="rId27"/>
    </p:embeddedFont>
    <p:embeddedFont>
      <p:font typeface="AC Diary Girl Bold" charset="1" panose="02000603000000000000"/>
      <p:regular r:id="rId28"/>
    </p:embeddedFont>
    <p:embeddedFont>
      <p:font typeface="Agrandir Bold" charset="1" panose="00000800000000000000"/>
      <p:regular r:id="rId29"/>
    </p:embeddedFont>
    <p:embeddedFont>
      <p:font typeface="Agrandir" charset="1" panose="00000500000000000000"/>
      <p:regular r:id="rId30"/>
    </p:embeddedFont>
    <p:embeddedFont>
      <p:font typeface="Canva Sans" charset="1" panose="020B0503030501040103"/>
      <p:regular r:id="rId31"/>
    </p:embeddedFont>
    <p:embeddedFont>
      <p:font typeface="Pagkaki" charset="1" panose="00000500000000000000"/>
      <p:regular r:id="rId32"/>
    </p:embeddedFont>
    <p:embeddedFont>
      <p:font typeface="Alice Bold" charset="1" panose="00000500000000000000"/>
      <p:regular r:id="rId33"/>
    </p:embeddedFont>
    <p:embeddedFont>
      <p:font typeface="Alice" charset="1" panose="00000500000000000000"/>
      <p:regular r:id="rId34"/>
    </p:embeddedFont>
    <p:embeddedFont>
      <p:font typeface="Lora" charset="1" panose="000005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3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19.png" Type="http://schemas.openxmlformats.org/officeDocument/2006/relationships/image"/><Relationship Id="rId2" Target="../media/image3.png" Type="http://schemas.openxmlformats.org/officeDocument/2006/relationships/image"/><Relationship Id="rId20" Target="../media/image20.svg" Type="http://schemas.openxmlformats.org/officeDocument/2006/relationships/image"/><Relationship Id="rId21" Target="../media/image21.png" Type="http://schemas.openxmlformats.org/officeDocument/2006/relationships/image"/><Relationship Id="rId22" Target="../media/image22.sv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6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000"/>
              </a:blip>
              <a:stretch>
                <a:fillRect l="0" t="0" r="-6690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831798" y="-1553294"/>
            <a:ext cx="20256397" cy="13698388"/>
            <a:chOff x="0" y="0"/>
            <a:chExt cx="27008529" cy="182645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000"/>
              </a:blip>
              <a:stretch>
                <a:fillRect l="0" t="0" r="-6690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67457" y="432057"/>
            <a:ext cx="17116018" cy="4431505"/>
            <a:chOff x="0" y="0"/>
            <a:chExt cx="4507923" cy="11671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7923" cy="1167145"/>
            </a:xfrm>
            <a:custGeom>
              <a:avLst/>
              <a:gdLst/>
              <a:ahLst/>
              <a:cxnLst/>
              <a:rect r="r" b="b" t="t" l="l"/>
              <a:pathLst>
                <a:path h="1167145" w="4507923">
                  <a:moveTo>
                    <a:pt x="0" y="0"/>
                  </a:moveTo>
                  <a:lnTo>
                    <a:pt x="4507923" y="0"/>
                  </a:lnTo>
                  <a:lnTo>
                    <a:pt x="4507923" y="1167145"/>
                  </a:lnTo>
                  <a:lnTo>
                    <a:pt x="0" y="1167145"/>
                  </a:lnTo>
                  <a:close/>
                </a:path>
              </a:pathLst>
            </a:custGeom>
            <a:solidFill>
              <a:srgbClr val="FDF9F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42875"/>
              <a:ext cx="4507923" cy="1310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639"/>
                </a:lnSpc>
              </a:pPr>
              <a:r>
                <a:rPr lang="en-US" sz="75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Elements Of Computing - 02 </a:t>
              </a:r>
            </a:p>
            <a:p>
              <a:pPr algn="ctr">
                <a:lnSpc>
                  <a:spcPts val="10639"/>
                </a:lnSpc>
              </a:pPr>
              <a:r>
                <a:rPr lang="en-US" sz="75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&amp;</a:t>
              </a:r>
            </a:p>
            <a:p>
              <a:pPr algn="ctr">
                <a:lnSpc>
                  <a:spcPts val="10639"/>
                </a:lnSpc>
              </a:pPr>
              <a:r>
                <a:rPr lang="en-US" sz="75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Mathematics For Computing - 02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066183" y="5124450"/>
            <a:ext cx="49776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SEM - 02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42761" y="7237179"/>
            <a:ext cx="1200105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NUMBER - 18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57582" y="-358193"/>
            <a:ext cx="17882818" cy="12062773"/>
          </a:xfrm>
          <a:custGeom>
            <a:avLst/>
            <a:gdLst/>
            <a:ahLst/>
            <a:cxnLst/>
            <a:rect r="r" b="b" t="t" l="l"/>
            <a:pathLst>
              <a:path h="12062773" w="17882818">
                <a:moveTo>
                  <a:pt x="0" y="0"/>
                </a:moveTo>
                <a:lnTo>
                  <a:pt x="17882818" y="0"/>
                </a:lnTo>
                <a:lnTo>
                  <a:pt x="17882818" y="12062773"/>
                </a:lnTo>
                <a:lnTo>
                  <a:pt x="0" y="12062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004413" y="-879239"/>
            <a:ext cx="1444393" cy="1758477"/>
            <a:chOff x="0" y="0"/>
            <a:chExt cx="1925857" cy="23446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194737" y="1908246"/>
              <a:ext cx="366078" cy="366078"/>
            </a:xfrm>
            <a:custGeom>
              <a:avLst/>
              <a:gdLst/>
              <a:ahLst/>
              <a:cxnLst/>
              <a:rect r="r" b="b" t="t" l="l"/>
              <a:pathLst>
                <a:path h="366078" w="366078">
                  <a:moveTo>
                    <a:pt x="0" y="0"/>
                  </a:moveTo>
                  <a:lnTo>
                    <a:pt x="366078" y="0"/>
                  </a:lnTo>
                  <a:lnTo>
                    <a:pt x="366078" y="366078"/>
                  </a:lnTo>
                  <a:lnTo>
                    <a:pt x="0" y="366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1281872" y="1995381"/>
              <a:ext cx="191808" cy="19180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364219">
              <a:off x="342599" y="161182"/>
              <a:ext cx="1240658" cy="2022273"/>
            </a:xfrm>
            <a:custGeom>
              <a:avLst/>
              <a:gdLst/>
              <a:ahLst/>
              <a:cxnLst/>
              <a:rect r="r" b="b" t="t" l="l"/>
              <a:pathLst>
                <a:path h="2022273" w="1240658">
                  <a:moveTo>
                    <a:pt x="0" y="0"/>
                  </a:moveTo>
                  <a:lnTo>
                    <a:pt x="1240659" y="0"/>
                  </a:lnTo>
                  <a:lnTo>
                    <a:pt x="1240659" y="2022273"/>
                  </a:lnTo>
                  <a:lnTo>
                    <a:pt x="0" y="2022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92988" y="857250"/>
            <a:ext cx="50261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 - CNN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3325" y="3426320"/>
            <a:ext cx="17404675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region proposals instead of sliding window.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Automatic Feature Extraction.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 :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Complex pipeline and each stage must be tuned independently.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Requires large amounts of data to proceed.</a:t>
            </a:r>
          </a:p>
          <a:p>
            <a:pPr algn="l">
              <a:lnSpc>
                <a:spcPts val="72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57582" y="2328544"/>
            <a:ext cx="50261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PROS 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8004413" y="-879239"/>
            <a:ext cx="1444393" cy="1758477"/>
            <a:chOff x="0" y="0"/>
            <a:chExt cx="1925857" cy="2344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194737" y="1908246"/>
              <a:ext cx="366078" cy="366078"/>
            </a:xfrm>
            <a:custGeom>
              <a:avLst/>
              <a:gdLst/>
              <a:ahLst/>
              <a:cxnLst/>
              <a:rect r="r" b="b" t="t" l="l"/>
              <a:pathLst>
                <a:path h="366078" w="366078">
                  <a:moveTo>
                    <a:pt x="0" y="0"/>
                  </a:moveTo>
                  <a:lnTo>
                    <a:pt x="366078" y="0"/>
                  </a:lnTo>
                  <a:lnTo>
                    <a:pt x="366078" y="366078"/>
                  </a:lnTo>
                  <a:lnTo>
                    <a:pt x="0" y="366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1281872" y="1995381"/>
              <a:ext cx="191808" cy="191808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-1364219">
              <a:off x="342599" y="161182"/>
              <a:ext cx="1240658" cy="2022273"/>
            </a:xfrm>
            <a:custGeom>
              <a:avLst/>
              <a:gdLst/>
              <a:ahLst/>
              <a:cxnLst/>
              <a:rect r="r" b="b" t="t" l="l"/>
              <a:pathLst>
                <a:path h="2022273" w="1240658">
                  <a:moveTo>
                    <a:pt x="0" y="0"/>
                  </a:moveTo>
                  <a:lnTo>
                    <a:pt x="1240659" y="0"/>
                  </a:lnTo>
                  <a:lnTo>
                    <a:pt x="1240659" y="2022273"/>
                  </a:lnTo>
                  <a:lnTo>
                    <a:pt x="0" y="2022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831798" y="-1553294"/>
            <a:ext cx="20256397" cy="13698388"/>
            <a:chOff x="0" y="0"/>
            <a:chExt cx="27008529" cy="182645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557582" y="-358193"/>
            <a:ext cx="17882818" cy="12062773"/>
          </a:xfrm>
          <a:custGeom>
            <a:avLst/>
            <a:gdLst/>
            <a:ahLst/>
            <a:cxnLst/>
            <a:rect r="r" b="b" t="t" l="l"/>
            <a:pathLst>
              <a:path h="12062773" w="17882818">
                <a:moveTo>
                  <a:pt x="0" y="0"/>
                </a:moveTo>
                <a:lnTo>
                  <a:pt x="17882818" y="0"/>
                </a:lnTo>
                <a:lnTo>
                  <a:pt x="17882818" y="12062773"/>
                </a:lnTo>
                <a:lnTo>
                  <a:pt x="0" y="120627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2932430"/>
            <a:ext cx="15957426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PROS </a:t>
            </a: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short it is also called “SSD”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Both localization and detection in a single shot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Anchor Boxes</a:t>
            </a:r>
          </a:p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</a:t>
            </a: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Speed and accuracy 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Small object detection.</a:t>
            </a:r>
          </a:p>
          <a:p>
            <a:pPr algn="l">
              <a:lnSpc>
                <a:spcPts val="727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03077" y="580410"/>
            <a:ext cx="1747614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 Shot multibox Detector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1418514">
            <a:off x="16826542" y="1863301"/>
            <a:ext cx="96589" cy="96589"/>
            <a:chOff x="0" y="0"/>
            <a:chExt cx="128785" cy="1287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785" cy="128785"/>
            </a:xfrm>
            <a:custGeom>
              <a:avLst/>
              <a:gdLst/>
              <a:ahLst/>
              <a:cxnLst/>
              <a:rect r="r" b="b" t="t" l="l"/>
              <a:pathLst>
                <a:path h="128785" w="128785">
                  <a:moveTo>
                    <a:pt x="0" y="0"/>
                  </a:moveTo>
                  <a:lnTo>
                    <a:pt x="128785" y="0"/>
                  </a:lnTo>
                  <a:lnTo>
                    <a:pt x="128785" y="128785"/>
                  </a:lnTo>
                  <a:lnTo>
                    <a:pt x="0" y="1287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30654" y="30654"/>
              <a:ext cx="67477" cy="67477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Freeform 11" id="11"/>
          <p:cNvSpPr/>
          <p:nvPr/>
        </p:nvSpPr>
        <p:spPr>
          <a:xfrm flipH="false" flipV="false" rot="-123809">
            <a:off x="3273921" y="355478"/>
            <a:ext cx="14409764" cy="10699250"/>
          </a:xfrm>
          <a:custGeom>
            <a:avLst/>
            <a:gdLst/>
            <a:ahLst/>
            <a:cxnLst/>
            <a:rect r="r" b="b" t="t" l="l"/>
            <a:pathLst>
              <a:path h="10699250" w="14409764">
                <a:moveTo>
                  <a:pt x="0" y="0"/>
                </a:moveTo>
                <a:lnTo>
                  <a:pt x="14409764" y="0"/>
                </a:lnTo>
                <a:lnTo>
                  <a:pt x="14409764" y="10699250"/>
                </a:lnTo>
                <a:lnTo>
                  <a:pt x="0" y="106992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2195">
            <a:off x="1311723" y="229081"/>
            <a:ext cx="8464065" cy="12069968"/>
          </a:xfrm>
          <a:custGeom>
            <a:avLst/>
            <a:gdLst/>
            <a:ahLst/>
            <a:cxnLst/>
            <a:rect r="r" b="b" t="t" l="l"/>
            <a:pathLst>
              <a:path h="12069968" w="8464065">
                <a:moveTo>
                  <a:pt x="0" y="0"/>
                </a:moveTo>
                <a:lnTo>
                  <a:pt x="8464065" y="0"/>
                </a:lnTo>
                <a:lnTo>
                  <a:pt x="8464065" y="12069968"/>
                </a:lnTo>
                <a:lnTo>
                  <a:pt x="0" y="120699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521508">
            <a:off x="1580424" y="3808099"/>
            <a:ext cx="7370182" cy="5273165"/>
            <a:chOff x="0" y="0"/>
            <a:chExt cx="2255168" cy="16135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55168" cy="1613511"/>
            </a:xfrm>
            <a:custGeom>
              <a:avLst/>
              <a:gdLst/>
              <a:ahLst/>
              <a:cxnLst/>
              <a:rect r="r" b="b" t="t" l="l"/>
              <a:pathLst>
                <a:path h="1613511" w="2255168">
                  <a:moveTo>
                    <a:pt x="53572" y="0"/>
                  </a:moveTo>
                  <a:lnTo>
                    <a:pt x="2201595" y="0"/>
                  </a:lnTo>
                  <a:cubicBezTo>
                    <a:pt x="2215804" y="0"/>
                    <a:pt x="2229430" y="5644"/>
                    <a:pt x="2239477" y="15691"/>
                  </a:cubicBezTo>
                  <a:cubicBezTo>
                    <a:pt x="2249523" y="25738"/>
                    <a:pt x="2255168" y="39364"/>
                    <a:pt x="2255168" y="53572"/>
                  </a:cubicBezTo>
                  <a:lnTo>
                    <a:pt x="2255168" y="1559939"/>
                  </a:lnTo>
                  <a:cubicBezTo>
                    <a:pt x="2255168" y="1574147"/>
                    <a:pt x="2249523" y="1587773"/>
                    <a:pt x="2239477" y="1597820"/>
                  </a:cubicBezTo>
                  <a:cubicBezTo>
                    <a:pt x="2229430" y="1607867"/>
                    <a:pt x="2215804" y="1613511"/>
                    <a:pt x="2201595" y="1613511"/>
                  </a:cubicBezTo>
                  <a:lnTo>
                    <a:pt x="53572" y="1613511"/>
                  </a:lnTo>
                  <a:cubicBezTo>
                    <a:pt x="39364" y="1613511"/>
                    <a:pt x="25738" y="1607867"/>
                    <a:pt x="15691" y="1597820"/>
                  </a:cubicBezTo>
                  <a:cubicBezTo>
                    <a:pt x="5644" y="1587773"/>
                    <a:pt x="0" y="1574147"/>
                    <a:pt x="0" y="1559939"/>
                  </a:cubicBezTo>
                  <a:lnTo>
                    <a:pt x="0" y="53572"/>
                  </a:lnTo>
                  <a:cubicBezTo>
                    <a:pt x="0" y="39364"/>
                    <a:pt x="5644" y="25738"/>
                    <a:pt x="15691" y="15691"/>
                  </a:cubicBezTo>
                  <a:cubicBezTo>
                    <a:pt x="25738" y="5644"/>
                    <a:pt x="39364" y="0"/>
                    <a:pt x="53572" y="0"/>
                  </a:cubicBezTo>
                  <a:close/>
                </a:path>
              </a:pathLst>
            </a:custGeom>
            <a:solidFill>
              <a:srgbClr val="FDF9F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14300"/>
              <a:ext cx="2255168" cy="1727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863599" indent="-431800" lvl="1">
                <a:lnSpc>
                  <a:spcPts val="5599"/>
                </a:lnSpc>
                <a:buAutoNum type="arabicPeriod" startAt="1"/>
              </a:pPr>
              <a:r>
                <a:rPr lang="en-US" b="true" sz="3999" spc="-63">
                  <a:solidFill>
                    <a:srgbClr val="000000"/>
                  </a:solidFill>
                  <a:latin typeface="AC Diary Girl Bold"/>
                  <a:ea typeface="AC Diary Girl Bold"/>
                  <a:cs typeface="AC Diary Girl Bold"/>
                  <a:sym typeface="AC Diary Girl Bold"/>
                </a:rPr>
                <a:t>Dual priorities: object classification and localization</a:t>
              </a:r>
            </a:p>
            <a:p>
              <a:pPr algn="ctr" marL="863599" indent="-431800" lvl="1">
                <a:lnSpc>
                  <a:spcPts val="5599"/>
                </a:lnSpc>
                <a:buAutoNum type="arabicPeriod" startAt="1"/>
              </a:pPr>
              <a:r>
                <a:rPr lang="en-US" b="true" sz="3999" spc="-63">
                  <a:solidFill>
                    <a:srgbClr val="000000"/>
                  </a:solidFill>
                  <a:latin typeface="AC Diary Girl Bold"/>
                  <a:ea typeface="AC Diary Girl Bold"/>
                  <a:cs typeface="AC Diary Girl Bold"/>
                  <a:sym typeface="AC Diary Girl Bold"/>
                </a:rPr>
                <a:t>Speed for real-time detection</a:t>
              </a:r>
            </a:p>
            <a:p>
              <a:pPr algn="ctr">
                <a:lnSpc>
                  <a:spcPts val="55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606211">
            <a:off x="893521" y="1393409"/>
            <a:ext cx="7370182" cy="2109695"/>
            <a:chOff x="0" y="0"/>
            <a:chExt cx="2255168" cy="6455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55168" cy="645536"/>
            </a:xfrm>
            <a:custGeom>
              <a:avLst/>
              <a:gdLst/>
              <a:ahLst/>
              <a:cxnLst/>
              <a:rect r="r" b="b" t="t" l="l"/>
              <a:pathLst>
                <a:path h="645536" w="2255168">
                  <a:moveTo>
                    <a:pt x="53572" y="0"/>
                  </a:moveTo>
                  <a:lnTo>
                    <a:pt x="2201595" y="0"/>
                  </a:lnTo>
                  <a:cubicBezTo>
                    <a:pt x="2215804" y="0"/>
                    <a:pt x="2229430" y="5644"/>
                    <a:pt x="2239477" y="15691"/>
                  </a:cubicBezTo>
                  <a:cubicBezTo>
                    <a:pt x="2249523" y="25738"/>
                    <a:pt x="2255168" y="39364"/>
                    <a:pt x="2255168" y="53572"/>
                  </a:cubicBezTo>
                  <a:lnTo>
                    <a:pt x="2255168" y="591963"/>
                  </a:lnTo>
                  <a:cubicBezTo>
                    <a:pt x="2255168" y="606172"/>
                    <a:pt x="2249523" y="619798"/>
                    <a:pt x="2239477" y="629845"/>
                  </a:cubicBezTo>
                  <a:cubicBezTo>
                    <a:pt x="2229430" y="639891"/>
                    <a:pt x="2215804" y="645536"/>
                    <a:pt x="2201595" y="645536"/>
                  </a:cubicBezTo>
                  <a:lnTo>
                    <a:pt x="53572" y="645536"/>
                  </a:lnTo>
                  <a:cubicBezTo>
                    <a:pt x="39364" y="645536"/>
                    <a:pt x="25738" y="639891"/>
                    <a:pt x="15691" y="629845"/>
                  </a:cubicBezTo>
                  <a:cubicBezTo>
                    <a:pt x="5644" y="619798"/>
                    <a:pt x="0" y="606172"/>
                    <a:pt x="0" y="591963"/>
                  </a:cubicBezTo>
                  <a:lnTo>
                    <a:pt x="0" y="53572"/>
                  </a:lnTo>
                  <a:cubicBezTo>
                    <a:pt x="0" y="39364"/>
                    <a:pt x="5644" y="25738"/>
                    <a:pt x="15691" y="15691"/>
                  </a:cubicBezTo>
                  <a:cubicBezTo>
                    <a:pt x="25738" y="5644"/>
                    <a:pt x="39364" y="0"/>
                    <a:pt x="53572" y="0"/>
                  </a:cubicBezTo>
                  <a:close/>
                </a:path>
              </a:pathLst>
            </a:custGeom>
            <a:solidFill>
              <a:srgbClr val="FDF9F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2255168" cy="712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44720">
            <a:off x="10794760" y="3406817"/>
            <a:ext cx="6082279" cy="6002483"/>
            <a:chOff x="0" y="0"/>
            <a:chExt cx="1861088" cy="183667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61088" cy="1836672"/>
            </a:xfrm>
            <a:custGeom>
              <a:avLst/>
              <a:gdLst/>
              <a:ahLst/>
              <a:cxnLst/>
              <a:rect r="r" b="b" t="t" l="l"/>
              <a:pathLst>
                <a:path h="1836672" w="1861088">
                  <a:moveTo>
                    <a:pt x="64916" y="0"/>
                  </a:moveTo>
                  <a:lnTo>
                    <a:pt x="1796172" y="0"/>
                  </a:lnTo>
                  <a:cubicBezTo>
                    <a:pt x="1813389" y="0"/>
                    <a:pt x="1829901" y="6839"/>
                    <a:pt x="1842075" y="19013"/>
                  </a:cubicBezTo>
                  <a:cubicBezTo>
                    <a:pt x="1854249" y="31188"/>
                    <a:pt x="1861088" y="47699"/>
                    <a:pt x="1861088" y="64916"/>
                  </a:cubicBezTo>
                  <a:lnTo>
                    <a:pt x="1861088" y="1771755"/>
                  </a:lnTo>
                  <a:cubicBezTo>
                    <a:pt x="1861088" y="1807608"/>
                    <a:pt x="1832024" y="1836672"/>
                    <a:pt x="1796172" y="1836672"/>
                  </a:cubicBezTo>
                  <a:lnTo>
                    <a:pt x="64916" y="1836672"/>
                  </a:lnTo>
                  <a:cubicBezTo>
                    <a:pt x="47699" y="1836672"/>
                    <a:pt x="31188" y="1829832"/>
                    <a:pt x="19013" y="1817658"/>
                  </a:cubicBezTo>
                  <a:cubicBezTo>
                    <a:pt x="6839" y="1805484"/>
                    <a:pt x="0" y="1788972"/>
                    <a:pt x="0" y="1771755"/>
                  </a:cubicBezTo>
                  <a:lnTo>
                    <a:pt x="0" y="64916"/>
                  </a:lnTo>
                  <a:cubicBezTo>
                    <a:pt x="0" y="29064"/>
                    <a:pt x="29064" y="0"/>
                    <a:pt x="64916" y="0"/>
                  </a:cubicBezTo>
                  <a:close/>
                </a:path>
              </a:pathLst>
            </a:custGeom>
            <a:solidFill>
              <a:srgbClr val="6D7F6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57175"/>
              <a:ext cx="1861088" cy="2093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19"/>
                </a:lnSpc>
              </a:pPr>
              <a:r>
                <a:rPr lang="en-US" b="true" sz="52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Object Detection Using YOLO Algorithm in Python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-597629">
            <a:off x="882066" y="2224963"/>
            <a:ext cx="7409569" cy="888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6477">
                <a:solidFill>
                  <a:srgbClr val="000000"/>
                </a:solidFill>
                <a:latin typeface="Pagkaki"/>
                <a:ea typeface="Pagkaki"/>
                <a:cs typeface="Pagkaki"/>
                <a:sym typeface="Pagkaki"/>
              </a:rPr>
              <a:t>PROBLEM STATEMENT</a:t>
            </a:r>
          </a:p>
        </p:txBody>
      </p:sp>
      <p:sp>
        <p:nvSpPr>
          <p:cNvPr name="TextBox 23" id="23"/>
          <p:cNvSpPr txBox="true"/>
          <p:nvPr/>
        </p:nvSpPr>
        <p:spPr>
          <a:xfrm rot="-105351">
            <a:off x="10368073" y="1503287"/>
            <a:ext cx="6560036" cy="77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1"/>
              </a:lnSpc>
            </a:pPr>
            <a:r>
              <a:rPr lang="en-US" sz="5686">
                <a:solidFill>
                  <a:srgbClr val="000000"/>
                </a:solidFill>
                <a:latin typeface="Pagkaki"/>
                <a:ea typeface="Pagkaki"/>
                <a:cs typeface="Pagkaki"/>
                <a:sym typeface="Pagkaki"/>
              </a:rPr>
              <a:t>PROPOSED METHOD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8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31094">
            <a:off x="-7066774" y="-9117635"/>
            <a:ext cx="17984943" cy="18351982"/>
          </a:xfrm>
          <a:custGeom>
            <a:avLst/>
            <a:gdLst/>
            <a:ahLst/>
            <a:cxnLst/>
            <a:rect r="r" b="b" t="t" l="l"/>
            <a:pathLst>
              <a:path h="18351982" w="17984943">
                <a:moveTo>
                  <a:pt x="0" y="0"/>
                </a:moveTo>
                <a:lnTo>
                  <a:pt x="17984943" y="0"/>
                </a:lnTo>
                <a:lnTo>
                  <a:pt x="17984943" y="18351983"/>
                </a:lnTo>
                <a:lnTo>
                  <a:pt x="0" y="183519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0689" y="2335604"/>
            <a:ext cx="14593945" cy="457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359" indent="-35168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Single Pass :</a:t>
            </a:r>
            <a:r>
              <a:rPr lang="en-US" sz="32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Unlike slide window pass, entire image is processed in a single pass.  </a:t>
            </a:r>
          </a:p>
          <a:p>
            <a:pPr algn="l" marL="703359" indent="-35168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G</a:t>
            </a:r>
            <a:r>
              <a:rPr lang="en-US" sz="325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rid Based Detection:</a:t>
            </a:r>
            <a:r>
              <a:rPr lang="en-US" sz="32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The photo is divided into n * n grids and then proceeded.</a:t>
            </a:r>
          </a:p>
          <a:p>
            <a:pPr algn="l" marL="703359" indent="-35168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Bo</a:t>
            </a:r>
            <a:r>
              <a:rPr lang="en-US" sz="325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unding Box Predictions :</a:t>
            </a:r>
            <a:r>
              <a:rPr lang="en-US" sz="32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Based on confident scores, the box’s accuracy is decided.</a:t>
            </a:r>
          </a:p>
          <a:p>
            <a:pPr algn="l" marL="703359" indent="-351680" lvl="1">
              <a:lnSpc>
                <a:spcPts val="4560"/>
              </a:lnSpc>
              <a:buFont typeface="Arial"/>
              <a:buChar char="•"/>
            </a:pPr>
            <a:r>
              <a:rPr lang="en-US" sz="325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</a:t>
            </a:r>
            <a:r>
              <a:rPr lang="en-US" sz="3257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lass Predictions : </a:t>
            </a:r>
            <a:r>
              <a:rPr lang="en-US" sz="32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It detects each object’s class it belongs to.</a:t>
            </a:r>
          </a:p>
          <a:p>
            <a:pPr algn="ctr">
              <a:lnSpc>
                <a:spcPts val="456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276443" y="6842289"/>
            <a:ext cx="18676071" cy="1698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struggles with small objects.</a:t>
            </a:r>
          </a:p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struggles with overlapping objects.</a:t>
            </a:r>
          </a:p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Fixed grid size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9478" y="405059"/>
            <a:ext cx="12139617" cy="112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28"/>
              </a:lnSpc>
            </a:pPr>
            <a:r>
              <a:rPr lang="en-US" sz="6592" b="true">
                <a:solidFill>
                  <a:srgbClr val="B293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 of YOLO Algorithm 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31094">
            <a:off x="-633472" y="-7638795"/>
            <a:ext cx="17984943" cy="18351982"/>
          </a:xfrm>
          <a:custGeom>
            <a:avLst/>
            <a:gdLst/>
            <a:ahLst/>
            <a:cxnLst/>
            <a:rect r="r" b="b" t="t" l="l"/>
            <a:pathLst>
              <a:path h="18351982" w="17984943">
                <a:moveTo>
                  <a:pt x="0" y="0"/>
                </a:moveTo>
                <a:lnTo>
                  <a:pt x="17984943" y="0"/>
                </a:lnTo>
                <a:lnTo>
                  <a:pt x="17984943" y="18351982"/>
                </a:lnTo>
                <a:lnTo>
                  <a:pt x="0" y="183519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361039">
            <a:off x="1097642" y="5243356"/>
            <a:ext cx="5626493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354254" y="5305108"/>
            <a:ext cx="557949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20044" y="390385"/>
            <a:ext cx="9868421" cy="1146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</a:pPr>
            <a:r>
              <a:rPr lang="en-US" sz="6599">
                <a:solidFill>
                  <a:srgbClr val="B39470"/>
                </a:solidFill>
                <a:latin typeface="Lilita One"/>
                <a:ea typeface="Lilita One"/>
                <a:cs typeface="Lilita One"/>
                <a:sym typeface="Lilita One"/>
              </a:rPr>
              <a:t>ADVANCED APPLICATIONS</a:t>
            </a:r>
          </a:p>
        </p:txBody>
      </p:sp>
      <p:sp>
        <p:nvSpPr>
          <p:cNvPr name="TextBox 10" id="10"/>
          <p:cNvSpPr txBox="true"/>
          <p:nvPr/>
        </p:nvSpPr>
        <p:spPr>
          <a:xfrm rot="-198946">
            <a:off x="4140485" y="2434043"/>
            <a:ext cx="11274941" cy="366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11299" indent="-755650" lvl="1">
              <a:lnSpc>
                <a:spcPts val="9799"/>
              </a:lnSpc>
              <a:buAutoNum type="arabicPeriod" startAt="1"/>
            </a:pPr>
            <a:r>
              <a:rPr lang="en-US" sz="6999">
                <a:solidFill>
                  <a:srgbClr val="000001"/>
                </a:solidFill>
                <a:latin typeface="Lora"/>
                <a:ea typeface="Lora"/>
                <a:cs typeface="Lora"/>
                <a:sym typeface="Lora"/>
              </a:rPr>
              <a:t>Surveillance</a:t>
            </a:r>
          </a:p>
          <a:p>
            <a:pPr algn="l" marL="1511299" indent="-755650" lvl="1">
              <a:lnSpc>
                <a:spcPts val="9799"/>
              </a:lnSpc>
              <a:buAutoNum type="arabicPeriod" startAt="1"/>
            </a:pPr>
            <a:r>
              <a:rPr lang="en-US" sz="6999">
                <a:solidFill>
                  <a:srgbClr val="000001"/>
                </a:solidFill>
                <a:latin typeface="Lora"/>
                <a:ea typeface="Lora"/>
                <a:cs typeface="Lora"/>
                <a:sym typeface="Lora"/>
              </a:rPr>
              <a:t>Medical Imaging</a:t>
            </a:r>
          </a:p>
          <a:p>
            <a:pPr algn="l" marL="1511299" indent="-755650" lvl="1">
              <a:lnSpc>
                <a:spcPts val="9799"/>
              </a:lnSpc>
              <a:buAutoNum type="arabicPeriod" startAt="1"/>
            </a:pPr>
            <a:r>
              <a:rPr lang="en-US" sz="6999">
                <a:solidFill>
                  <a:srgbClr val="000001"/>
                </a:solidFill>
                <a:latin typeface="Lora"/>
                <a:ea typeface="Lora"/>
                <a:cs typeface="Lora"/>
                <a:sym typeface="Lora"/>
              </a:rPr>
              <a:t>Sports Analysis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465058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18552">
            <a:off x="-12820770" y="-1036943"/>
            <a:ext cx="22830832" cy="6378969"/>
          </a:xfrm>
          <a:custGeom>
            <a:avLst/>
            <a:gdLst/>
            <a:ahLst/>
            <a:cxnLst/>
            <a:rect r="r" b="b" t="t" l="l"/>
            <a:pathLst>
              <a:path h="6378969" w="22830832">
                <a:moveTo>
                  <a:pt x="0" y="0"/>
                </a:moveTo>
                <a:lnTo>
                  <a:pt x="22830832" y="0"/>
                </a:lnTo>
                <a:lnTo>
                  <a:pt x="22830832" y="6378969"/>
                </a:lnTo>
                <a:lnTo>
                  <a:pt x="0" y="6378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9491" b="-274138"/>
            </a:stretch>
          </a:blipFill>
        </p:spPr>
      </p:sp>
      <p:grpSp>
        <p:nvGrpSpPr>
          <p:cNvPr name="Group 7" id="7"/>
          <p:cNvGrpSpPr/>
          <p:nvPr/>
        </p:nvGrpSpPr>
        <p:grpSpPr>
          <a:xfrm rot="1418514">
            <a:off x="16062744" y="1711794"/>
            <a:ext cx="88735" cy="88735"/>
            <a:chOff x="0" y="0"/>
            <a:chExt cx="118313" cy="1183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8313" cy="118313"/>
            </a:xfrm>
            <a:custGeom>
              <a:avLst/>
              <a:gdLst/>
              <a:ahLst/>
              <a:cxnLst/>
              <a:rect r="r" b="b" t="t" l="l"/>
              <a:pathLst>
                <a:path h="118313" w="118313">
                  <a:moveTo>
                    <a:pt x="0" y="0"/>
                  </a:moveTo>
                  <a:lnTo>
                    <a:pt x="118313" y="0"/>
                  </a:lnTo>
                  <a:lnTo>
                    <a:pt x="118313" y="118313"/>
                  </a:lnTo>
                  <a:lnTo>
                    <a:pt x="0" y="118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8161" y="28161"/>
              <a:ext cx="61991" cy="6199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405182" y="0"/>
            <a:ext cx="17477635" cy="11789459"/>
          </a:xfrm>
          <a:custGeom>
            <a:avLst/>
            <a:gdLst/>
            <a:ahLst/>
            <a:cxnLst/>
            <a:rect r="r" b="b" t="t" l="l"/>
            <a:pathLst>
              <a:path h="11789459" w="17477635">
                <a:moveTo>
                  <a:pt x="0" y="0"/>
                </a:moveTo>
                <a:lnTo>
                  <a:pt x="17477636" y="0"/>
                </a:lnTo>
                <a:lnTo>
                  <a:pt x="17477636" y="11789459"/>
                </a:lnTo>
                <a:lnTo>
                  <a:pt x="0" y="117894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004413" y="-879239"/>
            <a:ext cx="1444393" cy="1758477"/>
            <a:chOff x="0" y="0"/>
            <a:chExt cx="1925857" cy="23446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194737" y="1908246"/>
              <a:ext cx="366078" cy="366078"/>
            </a:xfrm>
            <a:custGeom>
              <a:avLst/>
              <a:gdLst/>
              <a:ahLst/>
              <a:cxnLst/>
              <a:rect r="r" b="b" t="t" l="l"/>
              <a:pathLst>
                <a:path h="366078" w="366078">
                  <a:moveTo>
                    <a:pt x="0" y="0"/>
                  </a:moveTo>
                  <a:lnTo>
                    <a:pt x="366078" y="0"/>
                  </a:lnTo>
                  <a:lnTo>
                    <a:pt x="366078" y="366078"/>
                  </a:lnTo>
                  <a:lnTo>
                    <a:pt x="0" y="366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1281872" y="1995381"/>
              <a:ext cx="191808" cy="191808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-1364219">
              <a:off x="342599" y="161182"/>
              <a:ext cx="1240658" cy="2022273"/>
            </a:xfrm>
            <a:custGeom>
              <a:avLst/>
              <a:gdLst/>
              <a:ahLst/>
              <a:cxnLst/>
              <a:rect r="r" b="b" t="t" l="l"/>
              <a:pathLst>
                <a:path h="2022273" w="1240658">
                  <a:moveTo>
                    <a:pt x="0" y="0"/>
                  </a:moveTo>
                  <a:lnTo>
                    <a:pt x="1240659" y="0"/>
                  </a:lnTo>
                  <a:lnTo>
                    <a:pt x="1240659" y="2022273"/>
                  </a:lnTo>
                  <a:lnTo>
                    <a:pt x="0" y="2022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713361" y="885825"/>
            <a:ext cx="6026497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E1A060"/>
                </a:solidFill>
                <a:latin typeface="Lilita One"/>
                <a:ea typeface="Lilita One"/>
                <a:cs typeface="Lilita One"/>
                <a:sym typeface="Lilita One"/>
              </a:rPr>
              <a:t>RESEARCH GAP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2840" y="3349059"/>
            <a:ext cx="15392474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Detecting small sized objects.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Avoiding overlapping problem.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 class detection when they’re very near.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Increasing real time performance.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31094">
            <a:off x="-633472" y="-7638795"/>
            <a:ext cx="17984943" cy="18351982"/>
          </a:xfrm>
          <a:custGeom>
            <a:avLst/>
            <a:gdLst/>
            <a:ahLst/>
            <a:cxnLst/>
            <a:rect r="r" b="b" t="t" l="l"/>
            <a:pathLst>
              <a:path h="18351982" w="17984943">
                <a:moveTo>
                  <a:pt x="0" y="0"/>
                </a:moveTo>
                <a:lnTo>
                  <a:pt x="17984943" y="0"/>
                </a:lnTo>
                <a:lnTo>
                  <a:pt x="17984943" y="18351982"/>
                </a:lnTo>
                <a:lnTo>
                  <a:pt x="0" y="183519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-171450"/>
            <a:ext cx="593206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B2936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04222" y="2580816"/>
            <a:ext cx="14185627" cy="363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6"/>
              </a:lnSpc>
            </a:pPr>
            <a:r>
              <a:rPr lang="en-US" sz="299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High-Resolution Diversity </a:t>
            </a:r>
            <a:r>
              <a:rPr lang="en-US" sz="2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Captures aerial imagery from drones and</a:t>
            </a:r>
          </a:p>
          <a:p>
            <a:pPr algn="just">
              <a:lnSpc>
                <a:spcPts val="4196"/>
              </a:lnSpc>
            </a:pPr>
            <a:r>
              <a:rPr lang="en-US" sz="2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satellites, featuring varied terrains, urban layouts, and</a:t>
            </a:r>
          </a:p>
          <a:p>
            <a:pPr algn="just">
              <a:lnSpc>
                <a:spcPts val="4196"/>
              </a:lnSpc>
            </a:pPr>
            <a:r>
              <a:rPr lang="en-US" sz="2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environmental conditions.</a:t>
            </a:r>
          </a:p>
          <a:p>
            <a:pPr algn="just" marL="647229" indent="-323614" lvl="1">
              <a:lnSpc>
                <a:spcPts val="4196"/>
              </a:lnSpc>
              <a:buFont typeface="Arial"/>
              <a:buChar char="•"/>
            </a:pPr>
            <a:r>
              <a:rPr lang="en-US" b="true" sz="29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Multi-Class Annotations</a:t>
            </a:r>
            <a:r>
              <a:rPr lang="en-US" sz="2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Includes labeled objects like vehicles, buildings</a:t>
            </a:r>
          </a:p>
          <a:p>
            <a:pPr algn="just">
              <a:lnSpc>
                <a:spcPts val="4196"/>
              </a:lnSpc>
            </a:pPr>
            <a:r>
              <a:rPr lang="en-US" sz="2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natural elements with precise bounding boxes, masks, or keypoints.</a:t>
            </a:r>
          </a:p>
          <a:p>
            <a:pPr algn="just" marL="647229" indent="-323614" lvl="1">
              <a:lnSpc>
                <a:spcPts val="4196"/>
              </a:lnSpc>
              <a:buFont typeface="Arial"/>
              <a:buChar char="•"/>
            </a:pPr>
            <a:r>
              <a:rPr lang="en-US" b="true" sz="29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Challenging Perspectives</a:t>
            </a:r>
            <a:r>
              <a:rPr lang="en-US" sz="2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Accounts for occlusions, scale variations and </a:t>
            </a:r>
          </a:p>
          <a:p>
            <a:pPr algn="just">
              <a:lnSpc>
                <a:spcPts val="4196"/>
              </a:lnSpc>
            </a:pPr>
            <a:r>
              <a:rPr lang="en-US" sz="29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angle distortions, making it ideal for real-world AI applications.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4198" y="-1705694"/>
            <a:ext cx="20256397" cy="13698388"/>
          </a:xfrm>
          <a:custGeom>
            <a:avLst/>
            <a:gdLst/>
            <a:ahLst/>
            <a:cxnLst/>
            <a:rect r="r" b="b" t="t" l="l"/>
            <a:pathLst>
              <a:path h="13698388" w="20256397">
                <a:moveTo>
                  <a:pt x="0" y="0"/>
                </a:moveTo>
                <a:lnTo>
                  <a:pt x="20256396" y="0"/>
                </a:lnTo>
                <a:lnTo>
                  <a:pt x="20256396" y="13698388"/>
                </a:lnTo>
                <a:lnTo>
                  <a:pt x="0" y="13698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6278" y="-1054477"/>
            <a:ext cx="11707100" cy="11707100"/>
          </a:xfrm>
          <a:custGeom>
            <a:avLst/>
            <a:gdLst/>
            <a:ahLst/>
            <a:cxnLst/>
            <a:rect r="r" b="b" t="t" l="l"/>
            <a:pathLst>
              <a:path h="11707100" w="11707100">
                <a:moveTo>
                  <a:pt x="0" y="0"/>
                </a:moveTo>
                <a:lnTo>
                  <a:pt x="11707099" y="0"/>
                </a:lnTo>
                <a:lnTo>
                  <a:pt x="11707099" y="11707100"/>
                </a:lnTo>
                <a:lnTo>
                  <a:pt x="0" y="11707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07898" y="-1054477"/>
            <a:ext cx="7014176" cy="11707100"/>
          </a:xfrm>
          <a:custGeom>
            <a:avLst/>
            <a:gdLst/>
            <a:ahLst/>
            <a:cxnLst/>
            <a:rect r="r" b="b" t="t" l="l"/>
            <a:pathLst>
              <a:path h="11707100" w="7014176">
                <a:moveTo>
                  <a:pt x="0" y="0"/>
                </a:moveTo>
                <a:lnTo>
                  <a:pt x="7014176" y="0"/>
                </a:lnTo>
                <a:lnTo>
                  <a:pt x="7014176" y="11707100"/>
                </a:lnTo>
                <a:lnTo>
                  <a:pt x="0" y="11707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000"/>
            </a:blip>
            <a:stretch>
              <a:fillRect l="0" t="0" r="-6690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360869">
            <a:off x="-3152024" y="2982385"/>
            <a:ext cx="22830832" cy="6378969"/>
          </a:xfrm>
          <a:custGeom>
            <a:avLst/>
            <a:gdLst/>
            <a:ahLst/>
            <a:cxnLst/>
            <a:rect r="r" b="b" t="t" l="l"/>
            <a:pathLst>
              <a:path h="6378969" w="22830832">
                <a:moveTo>
                  <a:pt x="0" y="0"/>
                </a:moveTo>
                <a:lnTo>
                  <a:pt x="22830832" y="0"/>
                </a:lnTo>
                <a:lnTo>
                  <a:pt x="22830832" y="6378969"/>
                </a:lnTo>
                <a:lnTo>
                  <a:pt x="0" y="6378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9491" b="-27413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5772" y="557892"/>
            <a:ext cx="13596142" cy="9171216"/>
          </a:xfrm>
          <a:custGeom>
            <a:avLst/>
            <a:gdLst/>
            <a:ahLst/>
            <a:cxnLst/>
            <a:rect r="r" b="b" t="t" l="l"/>
            <a:pathLst>
              <a:path h="9171216" w="13596142">
                <a:moveTo>
                  <a:pt x="0" y="0"/>
                </a:moveTo>
                <a:lnTo>
                  <a:pt x="13596142" y="0"/>
                </a:lnTo>
                <a:lnTo>
                  <a:pt x="13596142" y="9171216"/>
                </a:lnTo>
                <a:lnTo>
                  <a:pt x="0" y="91712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264461" y="4155618"/>
          <a:ext cx="13118764" cy="4686300"/>
        </p:xfrm>
        <a:graphic>
          <a:graphicData uri="http://schemas.openxmlformats.org/drawingml/2006/table">
            <a:tbl>
              <a:tblPr/>
              <a:tblGrid>
                <a:gridCol w="6641088"/>
                <a:gridCol w="6477677"/>
              </a:tblGrid>
              <a:tr h="11715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CB.SC.U4AIE24118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K. Iniya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5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CB.SC.U4AIE24138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M.V. Mukesh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5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CB.SC.U4AIE24144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P. Varshitha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5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CB.SC.U4AIE24165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Alice Bold"/>
                          <a:ea typeface="Alice Bold"/>
                          <a:cs typeface="Alice Bold"/>
                          <a:sym typeface="Alice Bold"/>
                        </a:rPr>
                        <a:t>U.V. Krishna Sudeepthi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3149636" y="2224579"/>
            <a:ext cx="4420046" cy="91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47"/>
              </a:lnSpc>
            </a:pPr>
            <a:r>
              <a:rPr lang="en-US" sz="5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Project by 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8827" y="-1932767"/>
            <a:ext cx="21557990" cy="14578591"/>
            <a:chOff x="0" y="0"/>
            <a:chExt cx="28743987" cy="19438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43987" cy="19438121"/>
            </a:xfrm>
            <a:custGeom>
              <a:avLst/>
              <a:gdLst/>
              <a:ahLst/>
              <a:cxnLst/>
              <a:rect r="r" b="b" t="t" l="l"/>
              <a:pathLst>
                <a:path h="19438121" w="28743987">
                  <a:moveTo>
                    <a:pt x="0" y="0"/>
                  </a:moveTo>
                  <a:lnTo>
                    <a:pt x="28743987" y="0"/>
                  </a:lnTo>
                  <a:lnTo>
                    <a:pt x="28743987" y="19438121"/>
                  </a:lnTo>
                  <a:lnTo>
                    <a:pt x="0" y="19438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54747" y="924082"/>
              <a:ext cx="16612467" cy="16612467"/>
            </a:xfrm>
            <a:custGeom>
              <a:avLst/>
              <a:gdLst/>
              <a:ahLst/>
              <a:cxnLst/>
              <a:rect r="r" b="b" t="t" l="l"/>
              <a:pathLst>
                <a:path h="16612467" w="16612467">
                  <a:moveTo>
                    <a:pt x="0" y="0"/>
                  </a:moveTo>
                  <a:lnTo>
                    <a:pt x="16612467" y="0"/>
                  </a:lnTo>
                  <a:lnTo>
                    <a:pt x="16612467" y="16612468"/>
                  </a:lnTo>
                  <a:lnTo>
                    <a:pt x="0" y="166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01577" y="924082"/>
              <a:ext cx="9953171" cy="16612467"/>
            </a:xfrm>
            <a:custGeom>
              <a:avLst/>
              <a:gdLst/>
              <a:ahLst/>
              <a:cxnLst/>
              <a:rect r="r" b="b" t="t" l="l"/>
              <a:pathLst>
                <a:path h="16612467" w="9953171">
                  <a:moveTo>
                    <a:pt x="0" y="0"/>
                  </a:moveTo>
                  <a:lnTo>
                    <a:pt x="9953170" y="0"/>
                  </a:lnTo>
                  <a:lnTo>
                    <a:pt x="9953170" y="16612468"/>
                  </a:lnTo>
                  <a:lnTo>
                    <a:pt x="0" y="166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1360869">
            <a:off x="-3152024" y="2982385"/>
            <a:ext cx="22830832" cy="6378969"/>
          </a:xfrm>
          <a:custGeom>
            <a:avLst/>
            <a:gdLst/>
            <a:ahLst/>
            <a:cxnLst/>
            <a:rect r="r" b="b" t="t" l="l"/>
            <a:pathLst>
              <a:path h="6378969" w="22830832">
                <a:moveTo>
                  <a:pt x="0" y="0"/>
                </a:moveTo>
                <a:lnTo>
                  <a:pt x="22830832" y="0"/>
                </a:lnTo>
                <a:lnTo>
                  <a:pt x="22830832" y="6378969"/>
                </a:lnTo>
                <a:lnTo>
                  <a:pt x="0" y="6378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9491" b="-274138"/>
            </a:stretch>
          </a:blipFill>
        </p:spPr>
      </p:sp>
      <p:grpSp>
        <p:nvGrpSpPr>
          <p:cNvPr name="Group 7" id="7"/>
          <p:cNvGrpSpPr/>
          <p:nvPr/>
        </p:nvGrpSpPr>
        <p:grpSpPr>
          <a:xfrm rot="1418514">
            <a:off x="16062744" y="1711794"/>
            <a:ext cx="88735" cy="88735"/>
            <a:chOff x="0" y="0"/>
            <a:chExt cx="118313" cy="1183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8313" cy="118313"/>
            </a:xfrm>
            <a:custGeom>
              <a:avLst/>
              <a:gdLst/>
              <a:ahLst/>
              <a:cxnLst/>
              <a:rect r="r" b="b" t="t" l="l"/>
              <a:pathLst>
                <a:path h="118313" w="118313">
                  <a:moveTo>
                    <a:pt x="0" y="0"/>
                  </a:moveTo>
                  <a:lnTo>
                    <a:pt x="118313" y="0"/>
                  </a:lnTo>
                  <a:lnTo>
                    <a:pt x="118313" y="118313"/>
                  </a:lnTo>
                  <a:lnTo>
                    <a:pt x="0" y="118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8161" y="28161"/>
              <a:ext cx="61991" cy="6199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4144908" y="521437"/>
            <a:ext cx="13596142" cy="9171216"/>
          </a:xfrm>
          <a:custGeom>
            <a:avLst/>
            <a:gdLst/>
            <a:ahLst/>
            <a:cxnLst/>
            <a:rect r="r" b="b" t="t" l="l"/>
            <a:pathLst>
              <a:path h="9171216" w="13596142">
                <a:moveTo>
                  <a:pt x="0" y="0"/>
                </a:moveTo>
                <a:lnTo>
                  <a:pt x="13596142" y="0"/>
                </a:lnTo>
                <a:lnTo>
                  <a:pt x="13596142" y="9171215"/>
                </a:lnTo>
                <a:lnTo>
                  <a:pt x="0" y="91712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6047570">
            <a:off x="-231466" y="-2234458"/>
            <a:ext cx="13664142" cy="16252690"/>
          </a:xfrm>
          <a:custGeom>
            <a:avLst/>
            <a:gdLst/>
            <a:ahLst/>
            <a:cxnLst/>
            <a:rect r="r" b="b" t="t" l="l"/>
            <a:pathLst>
              <a:path h="16252690" w="13664142">
                <a:moveTo>
                  <a:pt x="0" y="0"/>
                </a:moveTo>
                <a:lnTo>
                  <a:pt x="13664142" y="0"/>
                </a:lnTo>
                <a:lnTo>
                  <a:pt x="13664142" y="16252690"/>
                </a:lnTo>
                <a:lnTo>
                  <a:pt x="0" y="162526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31752" y="3767755"/>
            <a:ext cx="7131025" cy="174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  <a:spcBef>
                <a:spcPct val="0"/>
              </a:spcBef>
            </a:pPr>
            <a:r>
              <a:rPr lang="en-US" b="true" sz="9699">
                <a:solidFill>
                  <a:srgbClr val="000000"/>
                </a:solidFill>
                <a:latin typeface="AC Diary Girl Bold"/>
                <a:ea typeface="AC Diary Girl Bold"/>
                <a:cs typeface="AC Diary Girl Bold"/>
                <a:sym typeface="AC Diary Girl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98827" y="-1932767"/>
            <a:ext cx="21557990" cy="14578591"/>
            <a:chOff x="0" y="0"/>
            <a:chExt cx="28743987" cy="19438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43987" cy="19438121"/>
            </a:xfrm>
            <a:custGeom>
              <a:avLst/>
              <a:gdLst/>
              <a:ahLst/>
              <a:cxnLst/>
              <a:rect r="r" b="b" t="t" l="l"/>
              <a:pathLst>
                <a:path h="19438121" w="28743987">
                  <a:moveTo>
                    <a:pt x="0" y="0"/>
                  </a:moveTo>
                  <a:lnTo>
                    <a:pt x="28743987" y="0"/>
                  </a:lnTo>
                  <a:lnTo>
                    <a:pt x="28743987" y="19438121"/>
                  </a:lnTo>
                  <a:lnTo>
                    <a:pt x="0" y="19438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54747" y="924082"/>
              <a:ext cx="16612467" cy="16612467"/>
            </a:xfrm>
            <a:custGeom>
              <a:avLst/>
              <a:gdLst/>
              <a:ahLst/>
              <a:cxnLst/>
              <a:rect r="r" b="b" t="t" l="l"/>
              <a:pathLst>
                <a:path h="16612467" w="16612467">
                  <a:moveTo>
                    <a:pt x="0" y="0"/>
                  </a:moveTo>
                  <a:lnTo>
                    <a:pt x="16612467" y="0"/>
                  </a:lnTo>
                  <a:lnTo>
                    <a:pt x="16612467" y="16612468"/>
                  </a:lnTo>
                  <a:lnTo>
                    <a:pt x="0" y="166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01577" y="924082"/>
              <a:ext cx="9953171" cy="16612467"/>
            </a:xfrm>
            <a:custGeom>
              <a:avLst/>
              <a:gdLst/>
              <a:ahLst/>
              <a:cxnLst/>
              <a:rect r="r" b="b" t="t" l="l"/>
              <a:pathLst>
                <a:path h="16612467" w="9953171">
                  <a:moveTo>
                    <a:pt x="0" y="0"/>
                  </a:moveTo>
                  <a:lnTo>
                    <a:pt x="9953170" y="0"/>
                  </a:lnTo>
                  <a:lnTo>
                    <a:pt x="9953170" y="16612468"/>
                  </a:lnTo>
                  <a:lnTo>
                    <a:pt x="0" y="16612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true" flipV="false" rot="-1184806">
            <a:off x="7967949" y="747994"/>
            <a:ext cx="8115595" cy="2267510"/>
          </a:xfrm>
          <a:custGeom>
            <a:avLst/>
            <a:gdLst/>
            <a:ahLst/>
            <a:cxnLst/>
            <a:rect r="r" b="b" t="t" l="l"/>
            <a:pathLst>
              <a:path h="2267510" w="8115595">
                <a:moveTo>
                  <a:pt x="8115595" y="0"/>
                </a:moveTo>
                <a:lnTo>
                  <a:pt x="0" y="0"/>
                </a:lnTo>
                <a:lnTo>
                  <a:pt x="0" y="2267510"/>
                </a:lnTo>
                <a:lnTo>
                  <a:pt x="8115595" y="2267510"/>
                </a:lnTo>
                <a:lnTo>
                  <a:pt x="8115595" y="0"/>
                </a:lnTo>
                <a:close/>
              </a:path>
            </a:pathLst>
          </a:custGeom>
          <a:blipFill>
            <a:blip r:embed="rId5">
              <a:alphaModFix amt="8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9491" b="-27413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616277">
            <a:off x="10430044" y="5697560"/>
            <a:ext cx="8115595" cy="2267510"/>
          </a:xfrm>
          <a:custGeom>
            <a:avLst/>
            <a:gdLst/>
            <a:ahLst/>
            <a:cxnLst/>
            <a:rect r="r" b="b" t="t" l="l"/>
            <a:pathLst>
              <a:path h="2267510" w="8115595">
                <a:moveTo>
                  <a:pt x="0" y="0"/>
                </a:moveTo>
                <a:lnTo>
                  <a:pt x="8115595" y="0"/>
                </a:lnTo>
                <a:lnTo>
                  <a:pt x="8115595" y="2267509"/>
                </a:lnTo>
                <a:lnTo>
                  <a:pt x="0" y="22675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84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9491" b="-27413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308422">
            <a:off x="7851745" y="1222626"/>
            <a:ext cx="3690607" cy="3765926"/>
          </a:xfrm>
          <a:custGeom>
            <a:avLst/>
            <a:gdLst/>
            <a:ahLst/>
            <a:cxnLst/>
            <a:rect r="r" b="b" t="t" l="l"/>
            <a:pathLst>
              <a:path h="3765926" w="3690607">
                <a:moveTo>
                  <a:pt x="0" y="0"/>
                </a:moveTo>
                <a:lnTo>
                  <a:pt x="3690607" y="0"/>
                </a:lnTo>
                <a:lnTo>
                  <a:pt x="3690607" y="3765926"/>
                </a:lnTo>
                <a:lnTo>
                  <a:pt x="0" y="37659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05944">
            <a:off x="7680177" y="8124585"/>
            <a:ext cx="2399982" cy="4391655"/>
          </a:xfrm>
          <a:custGeom>
            <a:avLst/>
            <a:gdLst/>
            <a:ahLst/>
            <a:cxnLst/>
            <a:rect r="r" b="b" t="t" l="l"/>
            <a:pathLst>
              <a:path h="4391655" w="2399982">
                <a:moveTo>
                  <a:pt x="0" y="0"/>
                </a:moveTo>
                <a:lnTo>
                  <a:pt x="2399982" y="0"/>
                </a:lnTo>
                <a:lnTo>
                  <a:pt x="2399982" y="4391655"/>
                </a:lnTo>
                <a:lnTo>
                  <a:pt x="0" y="43916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83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277150" t="-56615" r="-1281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56497">
            <a:off x="14749199" y="827086"/>
            <a:ext cx="3690607" cy="3765926"/>
          </a:xfrm>
          <a:custGeom>
            <a:avLst/>
            <a:gdLst/>
            <a:ahLst/>
            <a:cxnLst/>
            <a:rect r="r" b="b" t="t" l="l"/>
            <a:pathLst>
              <a:path h="3765926" w="3690607">
                <a:moveTo>
                  <a:pt x="0" y="0"/>
                </a:moveTo>
                <a:lnTo>
                  <a:pt x="3690607" y="0"/>
                </a:lnTo>
                <a:lnTo>
                  <a:pt x="3690607" y="3765926"/>
                </a:lnTo>
                <a:lnTo>
                  <a:pt x="0" y="37659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201736">
            <a:off x="15021142" y="7964957"/>
            <a:ext cx="3690607" cy="3765926"/>
          </a:xfrm>
          <a:custGeom>
            <a:avLst/>
            <a:gdLst/>
            <a:ahLst/>
            <a:cxnLst/>
            <a:rect r="r" b="b" t="t" l="l"/>
            <a:pathLst>
              <a:path h="3765926" w="3690607">
                <a:moveTo>
                  <a:pt x="0" y="0"/>
                </a:moveTo>
                <a:lnTo>
                  <a:pt x="3690607" y="0"/>
                </a:lnTo>
                <a:lnTo>
                  <a:pt x="3690607" y="3765925"/>
                </a:lnTo>
                <a:lnTo>
                  <a:pt x="0" y="37659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080303" y="1236324"/>
            <a:ext cx="616745" cy="750857"/>
            <a:chOff x="0" y="0"/>
            <a:chExt cx="822327" cy="10011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10144" y="814807"/>
              <a:ext cx="156313" cy="156313"/>
            </a:xfrm>
            <a:custGeom>
              <a:avLst/>
              <a:gdLst/>
              <a:ahLst/>
              <a:cxnLst/>
              <a:rect r="r" b="b" t="t" l="l"/>
              <a:pathLst>
                <a:path h="156313" w="156313">
                  <a:moveTo>
                    <a:pt x="0" y="0"/>
                  </a:moveTo>
                  <a:lnTo>
                    <a:pt x="156313" y="0"/>
                  </a:lnTo>
                  <a:lnTo>
                    <a:pt x="156313" y="156313"/>
                  </a:lnTo>
                  <a:lnTo>
                    <a:pt x="0" y="156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547350" y="852013"/>
              <a:ext cx="81900" cy="81900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-1364219">
              <a:off x="146287" y="68823"/>
              <a:ext cx="529752" cy="863496"/>
            </a:xfrm>
            <a:custGeom>
              <a:avLst/>
              <a:gdLst/>
              <a:ahLst/>
              <a:cxnLst/>
              <a:rect r="r" b="b" t="t" l="l"/>
              <a:pathLst>
                <a:path h="863496" w="529752">
                  <a:moveTo>
                    <a:pt x="0" y="0"/>
                  </a:moveTo>
                  <a:lnTo>
                    <a:pt x="529753" y="0"/>
                  </a:lnTo>
                  <a:lnTo>
                    <a:pt x="529753" y="863496"/>
                  </a:lnTo>
                  <a:lnTo>
                    <a:pt x="0" y="863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2603062">
            <a:off x="16060096" y="734263"/>
            <a:ext cx="629219" cy="766043"/>
            <a:chOff x="0" y="0"/>
            <a:chExt cx="838959" cy="10213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20462" y="831287"/>
              <a:ext cx="159474" cy="159474"/>
            </a:xfrm>
            <a:custGeom>
              <a:avLst/>
              <a:gdLst/>
              <a:ahLst/>
              <a:cxnLst/>
              <a:rect r="r" b="b" t="t" l="l"/>
              <a:pathLst>
                <a:path h="159474" w="159474">
                  <a:moveTo>
                    <a:pt x="0" y="0"/>
                  </a:moveTo>
                  <a:lnTo>
                    <a:pt x="159474" y="0"/>
                  </a:lnTo>
                  <a:lnTo>
                    <a:pt x="159474" y="159474"/>
                  </a:lnTo>
                  <a:lnTo>
                    <a:pt x="0" y="159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0" id="20"/>
            <p:cNvGrpSpPr/>
            <p:nvPr/>
          </p:nvGrpSpPr>
          <p:grpSpPr>
            <a:xfrm rot="0">
              <a:off x="558420" y="869245"/>
              <a:ext cx="83557" cy="83557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00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-1364219">
              <a:off x="149246" y="70215"/>
              <a:ext cx="540467" cy="880960"/>
            </a:xfrm>
            <a:custGeom>
              <a:avLst/>
              <a:gdLst/>
              <a:ahLst/>
              <a:cxnLst/>
              <a:rect r="r" b="b" t="t" l="l"/>
              <a:pathLst>
                <a:path h="880960" w="540467">
                  <a:moveTo>
                    <a:pt x="0" y="0"/>
                  </a:moveTo>
                  <a:lnTo>
                    <a:pt x="540467" y="0"/>
                  </a:lnTo>
                  <a:lnTo>
                    <a:pt x="540467" y="880961"/>
                  </a:lnTo>
                  <a:lnTo>
                    <a:pt x="0" y="8809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189493" y="8016933"/>
            <a:ext cx="770873" cy="724057"/>
            <a:chOff x="0" y="0"/>
            <a:chExt cx="1027830" cy="965410"/>
          </a:xfrm>
        </p:grpSpPr>
        <p:sp>
          <p:nvSpPr>
            <p:cNvPr name="Freeform 25" id="25"/>
            <p:cNvSpPr/>
            <p:nvPr/>
          </p:nvSpPr>
          <p:spPr>
            <a:xfrm flipH="false" flipV="false" rot="2603062">
              <a:off x="74067" y="662383"/>
              <a:ext cx="159474" cy="159474"/>
            </a:xfrm>
            <a:custGeom>
              <a:avLst/>
              <a:gdLst/>
              <a:ahLst/>
              <a:cxnLst/>
              <a:rect r="r" b="b" t="t" l="l"/>
              <a:pathLst>
                <a:path h="159474" w="159474">
                  <a:moveTo>
                    <a:pt x="0" y="0"/>
                  </a:moveTo>
                  <a:lnTo>
                    <a:pt x="159474" y="0"/>
                  </a:lnTo>
                  <a:lnTo>
                    <a:pt x="159474" y="159474"/>
                  </a:lnTo>
                  <a:lnTo>
                    <a:pt x="0" y="159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6" id="26"/>
            <p:cNvGrpSpPr/>
            <p:nvPr/>
          </p:nvGrpSpPr>
          <p:grpSpPr>
            <a:xfrm rot="2603062">
              <a:off x="112026" y="700342"/>
              <a:ext cx="83557" cy="83557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10175" lIns="10175" bIns="10175" rIns="10175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true" flipV="false" rot="3146889">
              <a:off x="243682" y="42225"/>
              <a:ext cx="540467" cy="880960"/>
            </a:xfrm>
            <a:custGeom>
              <a:avLst/>
              <a:gdLst/>
              <a:ahLst/>
              <a:cxnLst/>
              <a:rect r="r" b="b" t="t" l="l"/>
              <a:pathLst>
                <a:path h="880960" w="540467">
                  <a:moveTo>
                    <a:pt x="540466" y="0"/>
                  </a:moveTo>
                  <a:lnTo>
                    <a:pt x="0" y="0"/>
                  </a:lnTo>
                  <a:lnTo>
                    <a:pt x="0" y="880960"/>
                  </a:lnTo>
                  <a:lnTo>
                    <a:pt x="540466" y="880960"/>
                  </a:lnTo>
                  <a:lnTo>
                    <a:pt x="540466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-1867186">
            <a:off x="11753658" y="6753600"/>
            <a:ext cx="770873" cy="724057"/>
            <a:chOff x="0" y="0"/>
            <a:chExt cx="1027830" cy="965410"/>
          </a:xfrm>
        </p:grpSpPr>
        <p:sp>
          <p:nvSpPr>
            <p:cNvPr name="Freeform 31" id="31"/>
            <p:cNvSpPr/>
            <p:nvPr/>
          </p:nvSpPr>
          <p:spPr>
            <a:xfrm flipH="false" flipV="false" rot="2603062">
              <a:off x="74067" y="662383"/>
              <a:ext cx="159474" cy="159474"/>
            </a:xfrm>
            <a:custGeom>
              <a:avLst/>
              <a:gdLst/>
              <a:ahLst/>
              <a:cxnLst/>
              <a:rect r="r" b="b" t="t" l="l"/>
              <a:pathLst>
                <a:path h="159474" w="159474">
                  <a:moveTo>
                    <a:pt x="0" y="0"/>
                  </a:moveTo>
                  <a:lnTo>
                    <a:pt x="159474" y="0"/>
                  </a:lnTo>
                  <a:lnTo>
                    <a:pt x="159474" y="159474"/>
                  </a:lnTo>
                  <a:lnTo>
                    <a:pt x="0" y="1594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2" id="32"/>
            <p:cNvGrpSpPr/>
            <p:nvPr/>
          </p:nvGrpSpPr>
          <p:grpSpPr>
            <a:xfrm rot="2603062">
              <a:off x="112026" y="700342"/>
              <a:ext cx="83557" cy="83557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10175" lIns="10175" bIns="10175" rIns="10175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true" flipV="false" rot="3146889">
              <a:off x="243682" y="42225"/>
              <a:ext cx="540467" cy="880960"/>
            </a:xfrm>
            <a:custGeom>
              <a:avLst/>
              <a:gdLst/>
              <a:ahLst/>
              <a:cxnLst/>
              <a:rect r="r" b="b" t="t" l="l"/>
              <a:pathLst>
                <a:path h="880960" w="540467">
                  <a:moveTo>
                    <a:pt x="540466" y="0"/>
                  </a:moveTo>
                  <a:lnTo>
                    <a:pt x="0" y="0"/>
                  </a:lnTo>
                  <a:lnTo>
                    <a:pt x="0" y="880960"/>
                  </a:lnTo>
                  <a:lnTo>
                    <a:pt x="540466" y="880960"/>
                  </a:lnTo>
                  <a:lnTo>
                    <a:pt x="540466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6" id="36"/>
          <p:cNvSpPr/>
          <p:nvPr/>
        </p:nvSpPr>
        <p:spPr>
          <a:xfrm flipH="false" flipV="false" rot="899951">
            <a:off x="12867939" y="4702536"/>
            <a:ext cx="3809834" cy="2569906"/>
          </a:xfrm>
          <a:custGeom>
            <a:avLst/>
            <a:gdLst/>
            <a:ahLst/>
            <a:cxnLst/>
            <a:rect r="r" b="b" t="t" l="l"/>
            <a:pathLst>
              <a:path h="2569906" w="3809834">
                <a:moveTo>
                  <a:pt x="0" y="0"/>
                </a:moveTo>
                <a:lnTo>
                  <a:pt x="3809834" y="0"/>
                </a:lnTo>
                <a:lnTo>
                  <a:pt x="3809834" y="2569907"/>
                </a:lnTo>
                <a:lnTo>
                  <a:pt x="0" y="256990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4885767" y="4485292"/>
            <a:ext cx="657961" cy="618003"/>
            <a:chOff x="0" y="0"/>
            <a:chExt cx="877282" cy="824004"/>
          </a:xfrm>
        </p:grpSpPr>
        <p:sp>
          <p:nvSpPr>
            <p:cNvPr name="Freeform 38" id="38"/>
            <p:cNvSpPr/>
            <p:nvPr/>
          </p:nvSpPr>
          <p:spPr>
            <a:xfrm flipH="false" flipV="false" rot="2603062">
              <a:off x="63218" y="565362"/>
              <a:ext cx="136116" cy="136116"/>
            </a:xfrm>
            <a:custGeom>
              <a:avLst/>
              <a:gdLst/>
              <a:ahLst/>
              <a:cxnLst/>
              <a:rect r="r" b="b" t="t" l="l"/>
              <a:pathLst>
                <a:path h="136116" w="136116">
                  <a:moveTo>
                    <a:pt x="0" y="0"/>
                  </a:moveTo>
                  <a:lnTo>
                    <a:pt x="136116" y="0"/>
                  </a:lnTo>
                  <a:lnTo>
                    <a:pt x="136116" y="136116"/>
                  </a:lnTo>
                  <a:lnTo>
                    <a:pt x="0" y="136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9" id="39"/>
            <p:cNvGrpSpPr/>
            <p:nvPr/>
          </p:nvGrpSpPr>
          <p:grpSpPr>
            <a:xfrm rot="2603062">
              <a:off x="95617" y="597761"/>
              <a:ext cx="71318" cy="71318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10175" lIns="10175" bIns="10175" rIns="10175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true" flipV="false" rot="3146889">
              <a:off x="207989" y="36040"/>
              <a:ext cx="461303" cy="751924"/>
            </a:xfrm>
            <a:custGeom>
              <a:avLst/>
              <a:gdLst/>
              <a:ahLst/>
              <a:cxnLst/>
              <a:rect r="r" b="b" t="t" l="l"/>
              <a:pathLst>
                <a:path h="751924" w="461303">
                  <a:moveTo>
                    <a:pt x="461303" y="0"/>
                  </a:moveTo>
                  <a:lnTo>
                    <a:pt x="0" y="0"/>
                  </a:lnTo>
                  <a:lnTo>
                    <a:pt x="0" y="751924"/>
                  </a:lnTo>
                  <a:lnTo>
                    <a:pt x="461303" y="751924"/>
                  </a:lnTo>
                  <a:lnTo>
                    <a:pt x="461303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43" id="43"/>
          <p:cNvSpPr/>
          <p:nvPr/>
        </p:nvSpPr>
        <p:spPr>
          <a:xfrm flipH="false" flipV="false" rot="0">
            <a:off x="825785" y="2147644"/>
            <a:ext cx="10189610" cy="6873355"/>
          </a:xfrm>
          <a:custGeom>
            <a:avLst/>
            <a:gdLst/>
            <a:ahLst/>
            <a:cxnLst/>
            <a:rect r="r" b="b" t="t" l="l"/>
            <a:pathLst>
              <a:path h="6873355" w="10189610">
                <a:moveTo>
                  <a:pt x="0" y="0"/>
                </a:moveTo>
                <a:lnTo>
                  <a:pt x="10189610" y="0"/>
                </a:lnTo>
                <a:lnTo>
                  <a:pt x="10189610" y="6873355"/>
                </a:lnTo>
                <a:lnTo>
                  <a:pt x="0" y="687335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511856">
            <a:off x="2580577" y="2706595"/>
            <a:ext cx="7591221" cy="9029309"/>
          </a:xfrm>
          <a:custGeom>
            <a:avLst/>
            <a:gdLst/>
            <a:ahLst/>
            <a:cxnLst/>
            <a:rect r="r" b="b" t="t" l="l"/>
            <a:pathLst>
              <a:path h="9029309" w="7591221">
                <a:moveTo>
                  <a:pt x="0" y="0"/>
                </a:moveTo>
                <a:lnTo>
                  <a:pt x="7591220" y="0"/>
                </a:lnTo>
                <a:lnTo>
                  <a:pt x="7591220" y="9029309"/>
                </a:lnTo>
                <a:lnTo>
                  <a:pt x="0" y="902930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-1004219">
            <a:off x="927427" y="4203269"/>
            <a:ext cx="8336742" cy="252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36"/>
              </a:lnSpc>
            </a:pPr>
            <a:r>
              <a:rPr lang="en-US" sz="724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</a:t>
            </a:r>
          </a:p>
          <a:p>
            <a:pPr algn="ctr">
              <a:lnSpc>
                <a:spcPts val="10136"/>
              </a:lnSpc>
            </a:pPr>
            <a:r>
              <a:rPr lang="en-US" sz="724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Detection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1360869">
            <a:off x="-3152024" y="2982385"/>
            <a:ext cx="22830832" cy="6378969"/>
          </a:xfrm>
          <a:custGeom>
            <a:avLst/>
            <a:gdLst/>
            <a:ahLst/>
            <a:cxnLst/>
            <a:rect r="r" b="b" t="t" l="l"/>
            <a:pathLst>
              <a:path h="6378969" w="22830832">
                <a:moveTo>
                  <a:pt x="0" y="0"/>
                </a:moveTo>
                <a:lnTo>
                  <a:pt x="22830832" y="0"/>
                </a:lnTo>
                <a:lnTo>
                  <a:pt x="22830832" y="6378969"/>
                </a:lnTo>
                <a:lnTo>
                  <a:pt x="0" y="6378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9491" b="-274138"/>
            </a:stretch>
          </a:blipFill>
        </p:spPr>
      </p:sp>
      <p:grpSp>
        <p:nvGrpSpPr>
          <p:cNvPr name="Group 7" id="7"/>
          <p:cNvGrpSpPr/>
          <p:nvPr/>
        </p:nvGrpSpPr>
        <p:grpSpPr>
          <a:xfrm rot="1418514">
            <a:off x="16062744" y="1711794"/>
            <a:ext cx="88735" cy="88735"/>
            <a:chOff x="0" y="0"/>
            <a:chExt cx="118313" cy="1183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8313" cy="118313"/>
            </a:xfrm>
            <a:custGeom>
              <a:avLst/>
              <a:gdLst/>
              <a:ahLst/>
              <a:cxnLst/>
              <a:rect r="r" b="b" t="t" l="l"/>
              <a:pathLst>
                <a:path h="118313" w="118313">
                  <a:moveTo>
                    <a:pt x="0" y="0"/>
                  </a:moveTo>
                  <a:lnTo>
                    <a:pt x="118313" y="0"/>
                  </a:lnTo>
                  <a:lnTo>
                    <a:pt x="118313" y="118313"/>
                  </a:lnTo>
                  <a:lnTo>
                    <a:pt x="0" y="118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8161" y="28161"/>
              <a:ext cx="61991" cy="6199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2588455" y="557892"/>
            <a:ext cx="13903316" cy="9378419"/>
          </a:xfrm>
          <a:custGeom>
            <a:avLst/>
            <a:gdLst/>
            <a:ahLst/>
            <a:cxnLst/>
            <a:rect r="r" b="b" t="t" l="l"/>
            <a:pathLst>
              <a:path h="9378419" w="13903316">
                <a:moveTo>
                  <a:pt x="0" y="0"/>
                </a:moveTo>
                <a:lnTo>
                  <a:pt x="13903316" y="0"/>
                </a:lnTo>
                <a:lnTo>
                  <a:pt x="13903316" y="9378419"/>
                </a:lnTo>
                <a:lnTo>
                  <a:pt x="0" y="9378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827431" y="-379573"/>
            <a:ext cx="1540045" cy="1874929"/>
            <a:chOff x="0" y="0"/>
            <a:chExt cx="2053394" cy="249990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3856" y="2034616"/>
              <a:ext cx="390321" cy="390321"/>
            </a:xfrm>
            <a:custGeom>
              <a:avLst/>
              <a:gdLst/>
              <a:ahLst/>
              <a:cxnLst/>
              <a:rect r="r" b="b" t="t" l="l"/>
              <a:pathLst>
                <a:path h="390321" w="390321">
                  <a:moveTo>
                    <a:pt x="0" y="0"/>
                  </a:moveTo>
                  <a:lnTo>
                    <a:pt x="390321" y="0"/>
                  </a:lnTo>
                  <a:lnTo>
                    <a:pt x="390321" y="390321"/>
                  </a:lnTo>
                  <a:lnTo>
                    <a:pt x="0" y="390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1366762" y="2127522"/>
              <a:ext cx="204510" cy="204510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-1364219">
              <a:off x="365287" y="171856"/>
              <a:ext cx="1322819" cy="2156195"/>
            </a:xfrm>
            <a:custGeom>
              <a:avLst/>
              <a:gdLst/>
              <a:ahLst/>
              <a:cxnLst/>
              <a:rect r="r" b="b" t="t" l="l"/>
              <a:pathLst>
                <a:path h="2156195" w="1322819">
                  <a:moveTo>
                    <a:pt x="0" y="0"/>
                  </a:moveTo>
                  <a:lnTo>
                    <a:pt x="1322819" y="0"/>
                  </a:lnTo>
                  <a:lnTo>
                    <a:pt x="1322819" y="2156194"/>
                  </a:lnTo>
                  <a:lnTo>
                    <a:pt x="0" y="2156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3210487" y="1633623"/>
            <a:ext cx="6477595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E1A060"/>
                </a:solidFill>
                <a:latin typeface="Lilita One"/>
                <a:ea typeface="Lilita One"/>
                <a:cs typeface="Lilita One"/>
                <a:sym typeface="Lilita One"/>
              </a:rPr>
              <a:t>OBJECTIVE :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97508" y="3362092"/>
            <a:ext cx="10647273" cy="544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23237" indent="-661618" lvl="1">
              <a:lnSpc>
                <a:spcPts val="8580"/>
              </a:lnSpc>
              <a:buAutoNum type="arabicPeriod" startAt="1"/>
            </a:pPr>
            <a:r>
              <a:rPr lang="en-US" sz="6128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Identifying Objects. </a:t>
            </a:r>
          </a:p>
          <a:p>
            <a:pPr algn="l" marL="1323237" indent="-661618" lvl="1">
              <a:lnSpc>
                <a:spcPts val="8580"/>
              </a:lnSpc>
              <a:buAutoNum type="arabicPeriod" startAt="1"/>
            </a:pPr>
            <a:r>
              <a:rPr lang="en-US" sz="6128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Locating Objects.</a:t>
            </a:r>
          </a:p>
          <a:p>
            <a:pPr algn="l" marL="1323237" indent="-661618" lvl="1">
              <a:lnSpc>
                <a:spcPts val="8580"/>
              </a:lnSpc>
              <a:buAutoNum type="arabicPeriod" startAt="1"/>
            </a:pPr>
            <a:r>
              <a:rPr lang="en-US" sz="6128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Real Time Performance.</a:t>
            </a:r>
          </a:p>
          <a:p>
            <a:pPr algn="l" marL="1323237" indent="-661618" lvl="1">
              <a:lnSpc>
                <a:spcPts val="8580"/>
              </a:lnSpc>
              <a:spcBef>
                <a:spcPct val="0"/>
              </a:spcBef>
              <a:buAutoNum type="arabicPeriod" startAt="1"/>
            </a:pPr>
            <a:r>
              <a:rPr lang="en-US" sz="6128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Understanding the context.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8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1360869">
            <a:off x="-2999624" y="3134785"/>
            <a:ext cx="22830832" cy="6378969"/>
          </a:xfrm>
          <a:custGeom>
            <a:avLst/>
            <a:gdLst/>
            <a:ahLst/>
            <a:cxnLst/>
            <a:rect r="r" b="b" t="t" l="l"/>
            <a:pathLst>
              <a:path h="6378969" w="22830832">
                <a:moveTo>
                  <a:pt x="0" y="0"/>
                </a:moveTo>
                <a:lnTo>
                  <a:pt x="22830832" y="0"/>
                </a:lnTo>
                <a:lnTo>
                  <a:pt x="22830832" y="6378969"/>
                </a:lnTo>
                <a:lnTo>
                  <a:pt x="0" y="6378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9491" b="-274138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7627" y="-155944"/>
            <a:ext cx="15187494" cy="10244655"/>
          </a:xfrm>
          <a:custGeom>
            <a:avLst/>
            <a:gdLst/>
            <a:ahLst/>
            <a:cxnLst/>
            <a:rect r="r" b="b" t="t" l="l"/>
            <a:pathLst>
              <a:path h="10244655" w="15187494">
                <a:moveTo>
                  <a:pt x="0" y="0"/>
                </a:moveTo>
                <a:lnTo>
                  <a:pt x="15187494" y="0"/>
                </a:lnTo>
                <a:lnTo>
                  <a:pt x="15187494" y="10244655"/>
                </a:lnTo>
                <a:lnTo>
                  <a:pt x="0" y="102446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133418" y="0"/>
            <a:ext cx="1540045" cy="1874929"/>
            <a:chOff x="0" y="0"/>
            <a:chExt cx="2053394" cy="24999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3856" y="2034616"/>
              <a:ext cx="390321" cy="390321"/>
            </a:xfrm>
            <a:custGeom>
              <a:avLst/>
              <a:gdLst/>
              <a:ahLst/>
              <a:cxnLst/>
              <a:rect r="r" b="b" t="t" l="l"/>
              <a:pathLst>
                <a:path h="390321" w="390321">
                  <a:moveTo>
                    <a:pt x="0" y="0"/>
                  </a:moveTo>
                  <a:lnTo>
                    <a:pt x="390321" y="0"/>
                  </a:lnTo>
                  <a:lnTo>
                    <a:pt x="390321" y="390321"/>
                  </a:lnTo>
                  <a:lnTo>
                    <a:pt x="0" y="3903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1366762" y="2127522"/>
              <a:ext cx="204510" cy="20451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-1364219">
              <a:off x="365287" y="171856"/>
              <a:ext cx="1322819" cy="2156195"/>
            </a:xfrm>
            <a:custGeom>
              <a:avLst/>
              <a:gdLst/>
              <a:ahLst/>
              <a:cxnLst/>
              <a:rect r="r" b="b" t="t" l="l"/>
              <a:pathLst>
                <a:path h="2156195" w="1322819">
                  <a:moveTo>
                    <a:pt x="0" y="0"/>
                  </a:moveTo>
                  <a:lnTo>
                    <a:pt x="1322819" y="0"/>
                  </a:lnTo>
                  <a:lnTo>
                    <a:pt x="1322819" y="2156194"/>
                  </a:lnTo>
                  <a:lnTo>
                    <a:pt x="0" y="2156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37627" y="1819888"/>
            <a:ext cx="11657522" cy="176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08"/>
              </a:lnSpc>
            </a:pPr>
            <a:r>
              <a:rPr lang="en-US" sz="10220">
                <a:solidFill>
                  <a:srgbClr val="D2A26B"/>
                </a:solidFill>
                <a:latin typeface="Lilita One"/>
                <a:ea typeface="Lilita One"/>
                <a:cs typeface="Lilita One"/>
                <a:sym typeface="Lilita One"/>
              </a:rPr>
              <a:t>INTRODUCTION: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48266" y="4185953"/>
            <a:ext cx="14976855" cy="467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35582" indent="-567791" lvl="1">
              <a:lnSpc>
                <a:spcPts val="7363"/>
              </a:lnSpc>
              <a:buAutoNum type="arabicPeriod" startAt="1"/>
            </a:pPr>
            <a:r>
              <a:rPr lang="en-US" sz="5259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From Face Recognition to Processing a Live Action</a:t>
            </a:r>
          </a:p>
          <a:p>
            <a:pPr algn="l" marL="1135582" indent="-567791" lvl="1">
              <a:lnSpc>
                <a:spcPts val="7363"/>
              </a:lnSpc>
              <a:buAutoNum type="arabicPeriod" startAt="1"/>
            </a:pPr>
            <a:r>
              <a:rPr lang="en-US" sz="5259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Just like a Jigsaw Puzzle</a:t>
            </a:r>
          </a:p>
          <a:p>
            <a:pPr algn="l" marL="1135582" indent="-567791" lvl="1">
              <a:lnSpc>
                <a:spcPts val="7363"/>
              </a:lnSpc>
              <a:buAutoNum type="arabicPeriod" startAt="1"/>
            </a:pPr>
            <a:r>
              <a:rPr lang="en-US" b="true" sz="5259">
                <a:solidFill>
                  <a:srgbClr val="000000"/>
                </a:solidFill>
                <a:latin typeface="AC Diary Girl Bold"/>
                <a:ea typeface="AC Diary Girl Bold"/>
                <a:cs typeface="AC Diary Girl Bold"/>
                <a:sym typeface="AC Diary Girl Bold"/>
              </a:rPr>
              <a:t>A</a:t>
            </a:r>
            <a:r>
              <a:rPr lang="en-US" sz="5259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cquiring </a:t>
            </a:r>
            <a:r>
              <a:rPr lang="en-US" b="true" sz="5259">
                <a:solidFill>
                  <a:srgbClr val="000000"/>
                </a:solidFill>
                <a:latin typeface="AC Diary Girl Bold"/>
                <a:ea typeface="AC Diary Girl Bold"/>
                <a:cs typeface="AC Diary Girl Bold"/>
                <a:sym typeface="AC Diary Girl Bold"/>
              </a:rPr>
              <a:t>P</a:t>
            </a:r>
            <a:r>
              <a:rPr lang="en-US" sz="5259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rocessing and </a:t>
            </a:r>
            <a:r>
              <a:rPr lang="en-US" b="true" sz="5259">
                <a:solidFill>
                  <a:srgbClr val="000000"/>
                </a:solidFill>
                <a:latin typeface="AC Diary Girl Bold"/>
                <a:ea typeface="AC Diary Girl Bold"/>
                <a:cs typeface="AC Diary Girl Bold"/>
                <a:sym typeface="AC Diary Girl Bold"/>
              </a:rPr>
              <a:t>U</a:t>
            </a:r>
            <a:r>
              <a:rPr lang="en-US" sz="5259">
                <a:solidFill>
                  <a:srgbClr val="000000"/>
                </a:solidFill>
                <a:latin typeface="AC Diary Girl"/>
                <a:ea typeface="AC Diary Girl"/>
                <a:cs typeface="AC Diary Girl"/>
                <a:sym typeface="AC Diary Girl"/>
              </a:rPr>
              <a:t>nderstanding Image.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18552">
            <a:off x="6872584" y="-4740965"/>
            <a:ext cx="22830832" cy="6378969"/>
          </a:xfrm>
          <a:custGeom>
            <a:avLst/>
            <a:gdLst/>
            <a:ahLst/>
            <a:cxnLst/>
            <a:rect r="r" b="b" t="t" l="l"/>
            <a:pathLst>
              <a:path h="6378969" w="22830832">
                <a:moveTo>
                  <a:pt x="0" y="0"/>
                </a:moveTo>
                <a:lnTo>
                  <a:pt x="22830832" y="0"/>
                </a:lnTo>
                <a:lnTo>
                  <a:pt x="22830832" y="6378969"/>
                </a:lnTo>
                <a:lnTo>
                  <a:pt x="0" y="6378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9491" b="-274138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6436" y="376724"/>
            <a:ext cx="17820559" cy="11922039"/>
            <a:chOff x="0" y="0"/>
            <a:chExt cx="4693481" cy="31399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93481" cy="3139961"/>
            </a:xfrm>
            <a:custGeom>
              <a:avLst/>
              <a:gdLst/>
              <a:ahLst/>
              <a:cxnLst/>
              <a:rect r="r" b="b" t="t" l="l"/>
              <a:pathLst>
                <a:path h="3139961" w="4693481">
                  <a:moveTo>
                    <a:pt x="0" y="0"/>
                  </a:moveTo>
                  <a:lnTo>
                    <a:pt x="4693481" y="0"/>
                  </a:lnTo>
                  <a:lnTo>
                    <a:pt x="4693481" y="3139961"/>
                  </a:lnTo>
                  <a:lnTo>
                    <a:pt x="0" y="3139961"/>
                  </a:lnTo>
                  <a:close/>
                </a:path>
              </a:pathLst>
            </a:custGeom>
            <a:solidFill>
              <a:srgbClr val="CBC2A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4693481" cy="320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85991" y="1282136"/>
            <a:ext cx="17116018" cy="1652001"/>
            <a:chOff x="0" y="0"/>
            <a:chExt cx="4507923" cy="4350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07923" cy="435095"/>
            </a:xfrm>
            <a:custGeom>
              <a:avLst/>
              <a:gdLst/>
              <a:ahLst/>
              <a:cxnLst/>
              <a:rect r="r" b="b" t="t" l="l"/>
              <a:pathLst>
                <a:path h="435095" w="4507923">
                  <a:moveTo>
                    <a:pt x="0" y="0"/>
                  </a:moveTo>
                  <a:lnTo>
                    <a:pt x="4507923" y="0"/>
                  </a:lnTo>
                  <a:lnTo>
                    <a:pt x="4507923" y="435095"/>
                  </a:lnTo>
                  <a:lnTo>
                    <a:pt x="0" y="435095"/>
                  </a:lnTo>
                  <a:close/>
                </a:path>
              </a:pathLst>
            </a:custGeom>
            <a:solidFill>
              <a:srgbClr val="FDF9F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4507923" cy="501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5991" y="8060225"/>
            <a:ext cx="17116018" cy="2265426"/>
            <a:chOff x="0" y="0"/>
            <a:chExt cx="4507923" cy="5966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07923" cy="596655"/>
            </a:xfrm>
            <a:custGeom>
              <a:avLst/>
              <a:gdLst/>
              <a:ahLst/>
              <a:cxnLst/>
              <a:rect r="r" b="b" t="t" l="l"/>
              <a:pathLst>
                <a:path h="596655" w="4507923">
                  <a:moveTo>
                    <a:pt x="0" y="0"/>
                  </a:moveTo>
                  <a:lnTo>
                    <a:pt x="4507923" y="0"/>
                  </a:lnTo>
                  <a:lnTo>
                    <a:pt x="4507923" y="596655"/>
                  </a:lnTo>
                  <a:lnTo>
                    <a:pt x="0" y="596655"/>
                  </a:lnTo>
                  <a:close/>
                </a:path>
              </a:pathLst>
            </a:custGeom>
            <a:solidFill>
              <a:srgbClr val="FDF9F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0"/>
              <a:ext cx="4507923" cy="787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u="sng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Video Editing</a:t>
              </a:r>
              <a:r>
                <a:rPr lang="en-US" b="true" sz="39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:</a:t>
              </a:r>
              <a:r>
                <a:rPr lang="en-US" sz="3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 It can quickly identify and extract specific objects or people from the footage, making the editing process faster and more efficient.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85991" y="3248462"/>
            <a:ext cx="17116018" cy="1937766"/>
            <a:chOff x="0" y="0"/>
            <a:chExt cx="4507923" cy="5103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507923" cy="510358"/>
            </a:xfrm>
            <a:custGeom>
              <a:avLst/>
              <a:gdLst/>
              <a:ahLst/>
              <a:cxnLst/>
              <a:rect r="r" b="b" t="t" l="l"/>
              <a:pathLst>
                <a:path h="510358" w="4507923">
                  <a:moveTo>
                    <a:pt x="0" y="0"/>
                  </a:moveTo>
                  <a:lnTo>
                    <a:pt x="4507923" y="0"/>
                  </a:lnTo>
                  <a:lnTo>
                    <a:pt x="4507923" y="510358"/>
                  </a:lnTo>
                  <a:lnTo>
                    <a:pt x="0" y="510358"/>
                  </a:lnTo>
                  <a:close/>
                </a:path>
              </a:pathLst>
            </a:custGeom>
            <a:solidFill>
              <a:srgbClr val="FDF9F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0"/>
              <a:ext cx="4507923" cy="700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u="sng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Surveillance</a:t>
              </a:r>
              <a:r>
                <a:rPr lang="en-US" sz="3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: Object detection helps to identify individuals, vehicles, and other objects in a given environment.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85991" y="5438640"/>
            <a:ext cx="17116018" cy="2306759"/>
            <a:chOff x="0" y="0"/>
            <a:chExt cx="4507923" cy="60754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507923" cy="607542"/>
            </a:xfrm>
            <a:custGeom>
              <a:avLst/>
              <a:gdLst/>
              <a:ahLst/>
              <a:cxnLst/>
              <a:rect r="r" b="b" t="t" l="l"/>
              <a:pathLst>
                <a:path h="607542" w="4507923">
                  <a:moveTo>
                    <a:pt x="0" y="0"/>
                  </a:moveTo>
                  <a:lnTo>
                    <a:pt x="4507923" y="0"/>
                  </a:lnTo>
                  <a:lnTo>
                    <a:pt x="4507923" y="607542"/>
                  </a:lnTo>
                  <a:lnTo>
                    <a:pt x="0" y="607542"/>
                  </a:lnTo>
                  <a:close/>
                </a:path>
              </a:pathLst>
            </a:custGeom>
            <a:solidFill>
              <a:srgbClr val="FDF9F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0"/>
              <a:ext cx="4507923" cy="798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 </a:t>
              </a:r>
              <a:r>
                <a:rPr lang="en-US" b="true" sz="3999" u="sng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Health Care</a:t>
              </a:r>
              <a:r>
                <a:rPr lang="en-US" sz="3999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: Radiologists and surgeons can quickly spot and diagnose patient issues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423667" y="-404047"/>
            <a:ext cx="1440666" cy="1561542"/>
            <a:chOff x="0" y="0"/>
            <a:chExt cx="1920888" cy="2082056"/>
          </a:xfrm>
        </p:grpSpPr>
        <p:sp>
          <p:nvSpPr>
            <p:cNvPr name="Freeform 23" id="23"/>
            <p:cNvSpPr/>
            <p:nvPr/>
          </p:nvSpPr>
          <p:spPr>
            <a:xfrm flipH="false" flipV="false" rot="1583709">
              <a:off x="277274" y="1616691"/>
              <a:ext cx="278634" cy="278634"/>
            </a:xfrm>
            <a:custGeom>
              <a:avLst/>
              <a:gdLst/>
              <a:ahLst/>
              <a:cxnLst/>
              <a:rect r="r" b="b" t="t" l="l"/>
              <a:pathLst>
                <a:path h="278634" w="278634">
                  <a:moveTo>
                    <a:pt x="0" y="0"/>
                  </a:moveTo>
                  <a:lnTo>
                    <a:pt x="278634" y="0"/>
                  </a:lnTo>
                  <a:lnTo>
                    <a:pt x="278634" y="278634"/>
                  </a:lnTo>
                  <a:lnTo>
                    <a:pt x="0" y="2786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4" id="24"/>
            <p:cNvGrpSpPr/>
            <p:nvPr/>
          </p:nvGrpSpPr>
          <p:grpSpPr>
            <a:xfrm rot="1583709">
              <a:off x="343596" y="1683013"/>
              <a:ext cx="145991" cy="145991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46236" lIns="46236" bIns="46236" rIns="46236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true" flipV="false" rot="2127535">
              <a:off x="414776" y="151590"/>
              <a:ext cx="1091335" cy="1778877"/>
            </a:xfrm>
            <a:custGeom>
              <a:avLst/>
              <a:gdLst/>
              <a:ahLst/>
              <a:cxnLst/>
              <a:rect r="r" b="b" t="t" l="l"/>
              <a:pathLst>
                <a:path h="1778877" w="1091335">
                  <a:moveTo>
                    <a:pt x="1091336" y="0"/>
                  </a:moveTo>
                  <a:lnTo>
                    <a:pt x="0" y="0"/>
                  </a:lnTo>
                  <a:lnTo>
                    <a:pt x="0" y="1778876"/>
                  </a:lnTo>
                  <a:lnTo>
                    <a:pt x="1091336" y="1778876"/>
                  </a:lnTo>
                  <a:lnTo>
                    <a:pt x="1091336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344023" y="1578864"/>
            <a:ext cx="15253193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E1A060"/>
                </a:solidFill>
                <a:latin typeface="Lilita One"/>
                <a:ea typeface="Lilita One"/>
                <a:cs typeface="Lilita One"/>
                <a:sym typeface="Lilita One"/>
              </a:rPr>
              <a:t>RELEVANCE OF TOPIC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8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31094">
            <a:off x="-452497" y="-7486395"/>
            <a:ext cx="17984943" cy="18351982"/>
          </a:xfrm>
          <a:custGeom>
            <a:avLst/>
            <a:gdLst/>
            <a:ahLst/>
            <a:cxnLst/>
            <a:rect r="r" b="b" t="t" l="l"/>
            <a:pathLst>
              <a:path h="18351982" w="17984943">
                <a:moveTo>
                  <a:pt x="0" y="0"/>
                </a:moveTo>
                <a:lnTo>
                  <a:pt x="17984943" y="0"/>
                </a:lnTo>
                <a:lnTo>
                  <a:pt x="17984943" y="18351982"/>
                </a:lnTo>
                <a:lnTo>
                  <a:pt x="0" y="183519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143748">
            <a:off x="3333708" y="1958693"/>
            <a:ext cx="10721942" cy="6083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40281" indent="-620140" lvl="1">
              <a:lnSpc>
                <a:spcPts val="8042"/>
              </a:lnSpc>
              <a:buAutoNum type="arabicPeriod" startAt="1"/>
            </a:pPr>
            <a:r>
              <a:rPr lang="en-US" sz="57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Image Input</a:t>
            </a:r>
          </a:p>
          <a:p>
            <a:pPr algn="l" marL="1240281" indent="-620140" lvl="1">
              <a:lnSpc>
                <a:spcPts val="8042"/>
              </a:lnSpc>
              <a:buAutoNum type="arabicPeriod" startAt="1"/>
            </a:pPr>
            <a:r>
              <a:rPr lang="en-US" sz="57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Extraction</a:t>
            </a:r>
          </a:p>
          <a:p>
            <a:pPr algn="l" marL="1240281" indent="-620140" lvl="1">
              <a:lnSpc>
                <a:spcPts val="8042"/>
              </a:lnSpc>
              <a:buAutoNum type="arabicPeriod" startAt="1"/>
            </a:pPr>
            <a:r>
              <a:rPr lang="en-US" sz="57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Region Proposal</a:t>
            </a:r>
          </a:p>
          <a:p>
            <a:pPr algn="l" marL="1240281" indent="-620140" lvl="1">
              <a:lnSpc>
                <a:spcPts val="8042"/>
              </a:lnSpc>
              <a:buAutoNum type="arabicPeriod" startAt="1"/>
            </a:pPr>
            <a:r>
              <a:rPr lang="en-US" sz="57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Classification</a:t>
            </a:r>
          </a:p>
          <a:p>
            <a:pPr algn="l">
              <a:lnSpc>
                <a:spcPts val="8042"/>
              </a:lnSpc>
            </a:pPr>
            <a:r>
              <a:rPr lang="en-US" sz="57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and Localization</a:t>
            </a:r>
          </a:p>
          <a:p>
            <a:pPr algn="l">
              <a:lnSpc>
                <a:spcPts val="8042"/>
              </a:lnSpc>
            </a:pPr>
            <a:r>
              <a:rPr lang="en-US" sz="57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5.</a:t>
            </a:r>
            <a:r>
              <a:rPr lang="en-US" sz="57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Non-Max Suppression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9029" y="150178"/>
            <a:ext cx="12497098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B9575"/>
                </a:solidFill>
                <a:latin typeface="Lilita One"/>
                <a:ea typeface="Lilita One"/>
                <a:cs typeface="Lilita One"/>
                <a:sym typeface="Lilita One"/>
              </a:rPr>
              <a:t>Description Of The Steps: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465058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418552">
            <a:off x="-12820770" y="-1036943"/>
            <a:ext cx="22830832" cy="6378969"/>
          </a:xfrm>
          <a:custGeom>
            <a:avLst/>
            <a:gdLst/>
            <a:ahLst/>
            <a:cxnLst/>
            <a:rect r="r" b="b" t="t" l="l"/>
            <a:pathLst>
              <a:path h="6378969" w="22830832">
                <a:moveTo>
                  <a:pt x="0" y="0"/>
                </a:moveTo>
                <a:lnTo>
                  <a:pt x="22830832" y="0"/>
                </a:lnTo>
                <a:lnTo>
                  <a:pt x="22830832" y="6378969"/>
                </a:lnTo>
                <a:lnTo>
                  <a:pt x="0" y="6378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4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9491" b="-274138"/>
            </a:stretch>
          </a:blipFill>
        </p:spPr>
      </p:sp>
      <p:grpSp>
        <p:nvGrpSpPr>
          <p:cNvPr name="Group 7" id="7"/>
          <p:cNvGrpSpPr/>
          <p:nvPr/>
        </p:nvGrpSpPr>
        <p:grpSpPr>
          <a:xfrm rot="1418514">
            <a:off x="16062744" y="1711794"/>
            <a:ext cx="88735" cy="88735"/>
            <a:chOff x="0" y="0"/>
            <a:chExt cx="118313" cy="1183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8313" cy="118313"/>
            </a:xfrm>
            <a:custGeom>
              <a:avLst/>
              <a:gdLst/>
              <a:ahLst/>
              <a:cxnLst/>
              <a:rect r="r" b="b" t="t" l="l"/>
              <a:pathLst>
                <a:path h="118313" w="118313">
                  <a:moveTo>
                    <a:pt x="0" y="0"/>
                  </a:moveTo>
                  <a:lnTo>
                    <a:pt x="118313" y="0"/>
                  </a:lnTo>
                  <a:lnTo>
                    <a:pt x="118313" y="118313"/>
                  </a:lnTo>
                  <a:lnTo>
                    <a:pt x="0" y="118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28161" y="28161"/>
              <a:ext cx="61991" cy="6199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202591" y="-408234"/>
            <a:ext cx="17882818" cy="12062773"/>
          </a:xfrm>
          <a:custGeom>
            <a:avLst/>
            <a:gdLst/>
            <a:ahLst/>
            <a:cxnLst/>
            <a:rect r="r" b="b" t="t" l="l"/>
            <a:pathLst>
              <a:path h="12062773" w="17882818">
                <a:moveTo>
                  <a:pt x="0" y="0"/>
                </a:moveTo>
                <a:lnTo>
                  <a:pt x="17882818" y="0"/>
                </a:lnTo>
                <a:lnTo>
                  <a:pt x="17882818" y="12062773"/>
                </a:lnTo>
                <a:lnTo>
                  <a:pt x="0" y="120627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291983"/>
            <a:ext cx="18288000" cy="26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99"/>
              </a:lnSpc>
            </a:pPr>
            <a:r>
              <a:rPr lang="en-US" sz="15499">
                <a:solidFill>
                  <a:srgbClr val="E1A060"/>
                </a:solidFill>
                <a:latin typeface="Lilita One"/>
                <a:ea typeface="Lilita One"/>
                <a:cs typeface="Lilita One"/>
                <a:sym typeface="Lilita One"/>
              </a:rPr>
              <a:t>LITERATURE REVIEW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95777" y="3224705"/>
            <a:ext cx="2901628" cy="266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00"/>
              </a:lnSpc>
            </a:pPr>
            <a:r>
              <a:rPr lang="en-US" sz="15500">
                <a:solidFill>
                  <a:srgbClr val="E1A060"/>
                </a:solidFill>
                <a:latin typeface="Lilita One"/>
                <a:ea typeface="Lilita One"/>
                <a:cs typeface="Lilita One"/>
                <a:sym typeface="Lilita One"/>
              </a:rPr>
              <a:t>OR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11009" y="6174279"/>
            <a:ext cx="14491990" cy="266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00"/>
              </a:lnSpc>
            </a:pPr>
            <a:r>
              <a:rPr lang="en-US" sz="15500">
                <a:solidFill>
                  <a:srgbClr val="E1A060"/>
                </a:solidFill>
                <a:latin typeface="Lilita One"/>
                <a:ea typeface="Lilita One"/>
                <a:cs typeface="Lilita One"/>
                <a:sym typeface="Lilita One"/>
              </a:rPr>
              <a:t>RELATED WORKS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05182" y="-510593"/>
            <a:ext cx="17882818" cy="12062773"/>
          </a:xfrm>
          <a:custGeom>
            <a:avLst/>
            <a:gdLst/>
            <a:ahLst/>
            <a:cxnLst/>
            <a:rect r="r" b="b" t="t" l="l"/>
            <a:pathLst>
              <a:path h="12062773" w="17882818">
                <a:moveTo>
                  <a:pt x="0" y="0"/>
                </a:moveTo>
                <a:lnTo>
                  <a:pt x="17882818" y="0"/>
                </a:lnTo>
                <a:lnTo>
                  <a:pt x="17882818" y="12062773"/>
                </a:lnTo>
                <a:lnTo>
                  <a:pt x="0" y="12062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004413" y="-879239"/>
            <a:ext cx="1444393" cy="1758477"/>
            <a:chOff x="0" y="0"/>
            <a:chExt cx="1925857" cy="23446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194737" y="1908246"/>
              <a:ext cx="366078" cy="366078"/>
            </a:xfrm>
            <a:custGeom>
              <a:avLst/>
              <a:gdLst/>
              <a:ahLst/>
              <a:cxnLst/>
              <a:rect r="r" b="b" t="t" l="l"/>
              <a:pathLst>
                <a:path h="366078" w="366078">
                  <a:moveTo>
                    <a:pt x="0" y="0"/>
                  </a:moveTo>
                  <a:lnTo>
                    <a:pt x="366078" y="0"/>
                  </a:lnTo>
                  <a:lnTo>
                    <a:pt x="366078" y="366078"/>
                  </a:lnTo>
                  <a:lnTo>
                    <a:pt x="0" y="366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1281872" y="1995381"/>
              <a:ext cx="191808" cy="19180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364219">
              <a:off x="342599" y="161182"/>
              <a:ext cx="1240658" cy="2022273"/>
            </a:xfrm>
            <a:custGeom>
              <a:avLst/>
              <a:gdLst/>
              <a:ahLst/>
              <a:cxnLst/>
              <a:rect r="r" b="b" t="t" l="l"/>
              <a:pathLst>
                <a:path h="2022273" w="1240658">
                  <a:moveTo>
                    <a:pt x="0" y="0"/>
                  </a:moveTo>
                  <a:lnTo>
                    <a:pt x="1240659" y="0"/>
                  </a:lnTo>
                  <a:lnTo>
                    <a:pt x="1240659" y="2022273"/>
                  </a:lnTo>
                  <a:lnTo>
                    <a:pt x="0" y="2022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13282" y="346461"/>
            <a:ext cx="1513143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Deformable Parts Models :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05182" y="3728402"/>
            <a:ext cx="13598723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Detects Objects in different poses. 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Detected parts can be easily explained.</a:t>
            </a:r>
          </a:p>
          <a:p>
            <a:pPr algn="l">
              <a:lnSpc>
                <a:spcPts val="72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4149917" y="2654685"/>
            <a:ext cx="135987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PROS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4252132" y="5972175"/>
            <a:ext cx="135987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5182" y="6906600"/>
            <a:ext cx="17477635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Very slow.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Uses disjoint pipeline to extract the features and detect them.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C2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4198" y="-1705694"/>
            <a:ext cx="20256397" cy="13698388"/>
            <a:chOff x="0" y="0"/>
            <a:chExt cx="27008529" cy="18264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08529" cy="18264518"/>
            </a:xfrm>
            <a:custGeom>
              <a:avLst/>
              <a:gdLst/>
              <a:ahLst/>
              <a:cxnLst/>
              <a:rect r="r" b="b" t="t" l="l"/>
              <a:pathLst>
                <a:path h="18264518" w="27008529">
                  <a:moveTo>
                    <a:pt x="0" y="0"/>
                  </a:moveTo>
                  <a:lnTo>
                    <a:pt x="27008529" y="0"/>
                  </a:lnTo>
                  <a:lnTo>
                    <a:pt x="27008529" y="18264518"/>
                  </a:lnTo>
                  <a:lnTo>
                    <a:pt x="0" y="182645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387301" y="868290"/>
              <a:ext cx="15609466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15609466">
                  <a:moveTo>
                    <a:pt x="0" y="0"/>
                  </a:moveTo>
                  <a:lnTo>
                    <a:pt x="15609467" y="0"/>
                  </a:lnTo>
                  <a:lnTo>
                    <a:pt x="15609467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35067" y="868290"/>
              <a:ext cx="9352234" cy="15609466"/>
            </a:xfrm>
            <a:custGeom>
              <a:avLst/>
              <a:gdLst/>
              <a:ahLst/>
              <a:cxnLst/>
              <a:rect r="r" b="b" t="t" l="l"/>
              <a:pathLst>
                <a:path h="15609466" w="9352234">
                  <a:moveTo>
                    <a:pt x="0" y="0"/>
                  </a:moveTo>
                  <a:lnTo>
                    <a:pt x="9352234" y="0"/>
                  </a:lnTo>
                  <a:lnTo>
                    <a:pt x="9352234" y="15609466"/>
                  </a:lnTo>
                  <a:lnTo>
                    <a:pt x="0" y="15609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79000"/>
              </a:blip>
              <a:stretch>
                <a:fillRect l="0" t="0" r="-66906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57582" y="-358193"/>
            <a:ext cx="17882818" cy="12062773"/>
          </a:xfrm>
          <a:custGeom>
            <a:avLst/>
            <a:gdLst/>
            <a:ahLst/>
            <a:cxnLst/>
            <a:rect r="r" b="b" t="t" l="l"/>
            <a:pathLst>
              <a:path h="12062773" w="17882818">
                <a:moveTo>
                  <a:pt x="0" y="0"/>
                </a:moveTo>
                <a:lnTo>
                  <a:pt x="17882818" y="0"/>
                </a:lnTo>
                <a:lnTo>
                  <a:pt x="17882818" y="12062773"/>
                </a:lnTo>
                <a:lnTo>
                  <a:pt x="0" y="12062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004413" y="-879239"/>
            <a:ext cx="1444393" cy="1758477"/>
            <a:chOff x="0" y="0"/>
            <a:chExt cx="1925857" cy="234463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194737" y="1908246"/>
              <a:ext cx="366078" cy="366078"/>
            </a:xfrm>
            <a:custGeom>
              <a:avLst/>
              <a:gdLst/>
              <a:ahLst/>
              <a:cxnLst/>
              <a:rect r="r" b="b" t="t" l="l"/>
              <a:pathLst>
                <a:path h="366078" w="366078">
                  <a:moveTo>
                    <a:pt x="0" y="0"/>
                  </a:moveTo>
                  <a:lnTo>
                    <a:pt x="366078" y="0"/>
                  </a:lnTo>
                  <a:lnTo>
                    <a:pt x="366078" y="366078"/>
                  </a:lnTo>
                  <a:lnTo>
                    <a:pt x="0" y="366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1281872" y="1995381"/>
              <a:ext cx="191808" cy="19180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364219">
              <a:off x="342599" y="161182"/>
              <a:ext cx="1240658" cy="2022273"/>
            </a:xfrm>
            <a:custGeom>
              <a:avLst/>
              <a:gdLst/>
              <a:ahLst/>
              <a:cxnLst/>
              <a:rect r="r" b="b" t="t" l="l"/>
              <a:pathLst>
                <a:path h="2022273" w="1240658">
                  <a:moveTo>
                    <a:pt x="0" y="0"/>
                  </a:moveTo>
                  <a:lnTo>
                    <a:pt x="1240659" y="0"/>
                  </a:lnTo>
                  <a:lnTo>
                    <a:pt x="1240659" y="2022273"/>
                  </a:lnTo>
                  <a:lnTo>
                    <a:pt x="0" y="2022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857250"/>
            <a:ext cx="587164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OverFeat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84913" y="2635347"/>
            <a:ext cx="21281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PROS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84913" y="5577943"/>
            <a:ext cx="21281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7582" y="3595886"/>
            <a:ext cx="922087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Optimizes</a:t>
            </a: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localization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Integrated Framework</a:t>
            </a:r>
          </a:p>
          <a:p>
            <a:pPr algn="l">
              <a:lnSpc>
                <a:spcPts val="727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57582" y="6631504"/>
            <a:ext cx="162306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Cannot reason about global context thus requires significant pre-processing. 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not much useful in object detection.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DAGdfTlxjhg</dc:identifier>
  <dcterms:modified xsi:type="dcterms:W3CDTF">2011-08-01T06:04:30Z</dcterms:modified>
  <cp:revision>1</cp:revision>
  <dc:title>Author Reason and Evidence Education Presentation in Brown Playful Style</dc:title>
</cp:coreProperties>
</file>