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7"/>
  </p:notesMasterIdLst>
  <p:handoutMasterIdLst>
    <p:handoutMasterId r:id="rId28"/>
  </p:handoutMasterIdLst>
  <p:sldIdLst>
    <p:sldId id="404" r:id="rId2"/>
    <p:sldId id="339" r:id="rId3"/>
    <p:sldId id="341" r:id="rId4"/>
    <p:sldId id="380" r:id="rId5"/>
    <p:sldId id="381" r:id="rId6"/>
    <p:sldId id="382" r:id="rId7"/>
    <p:sldId id="387" r:id="rId8"/>
    <p:sldId id="388" r:id="rId9"/>
    <p:sldId id="385" r:id="rId10"/>
    <p:sldId id="384" r:id="rId11"/>
    <p:sldId id="383" r:id="rId12"/>
    <p:sldId id="391" r:id="rId13"/>
    <p:sldId id="390" r:id="rId14"/>
    <p:sldId id="389" r:id="rId15"/>
    <p:sldId id="395" r:id="rId16"/>
    <p:sldId id="394" r:id="rId17"/>
    <p:sldId id="393" r:id="rId18"/>
    <p:sldId id="392" r:id="rId19"/>
    <p:sldId id="399" r:id="rId20"/>
    <p:sldId id="398" r:id="rId21"/>
    <p:sldId id="397" r:id="rId22"/>
    <p:sldId id="396" r:id="rId23"/>
    <p:sldId id="400" r:id="rId24"/>
    <p:sldId id="403" r:id="rId25"/>
    <p:sldId id="402" r:id="rId26"/>
  </p:sldIdLst>
  <p:sldSz cx="12188825"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6600"/>
    <a:srgbClr val="FFFFFF"/>
    <a:srgbClr val="F4B10A"/>
    <a:srgbClr val="F0932C"/>
    <a:srgbClr val="E05F2C"/>
    <a:srgbClr val="E4A60A"/>
    <a:srgbClr val="828282"/>
    <a:srgbClr val="6E90FE"/>
    <a:srgbClr val="8086FC"/>
    <a:srgbClr val="6D6DF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73" d="100"/>
          <a:sy n="73" d="100"/>
        </p:scale>
        <p:origin x="-624" y="-10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1T22:25:38.745" idx="1">
    <p:pos x="10" y="10"/>
    <p:text/>
    <p:extLst>
      <p:ext uri="{C676402C-5697-4E1C-873F-D02D1690AC5C}">
        <p15:threadingInfo xmlns=""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pPr/>
              <a:t>11/5/2022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pPr/>
              <a:t>‹#›</a:t>
            </a:fld>
            <a:endParaRPr lang="en-US"/>
          </a:p>
        </p:txBody>
      </p:sp>
    </p:spTree>
    <p:extLst>
      <p:ext uri="{BB962C8B-B14F-4D97-AF65-F5344CB8AC3E}">
        <p14:creationId xmlns=""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pPr/>
              <a:t>11/5/2022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pPr/>
              <a:t>‹#›</a:t>
            </a:fld>
            <a:endParaRPr lang="en-US"/>
          </a:p>
        </p:txBody>
      </p:sp>
    </p:spTree>
    <p:extLst>
      <p:ext uri="{BB962C8B-B14F-4D97-AF65-F5344CB8AC3E}">
        <p14:creationId xmlns=""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198275"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162" y="1752602"/>
            <a:ext cx="1036050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162" y="3611607"/>
            <a:ext cx="10360501"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8" y="4953000"/>
            <a:ext cx="12193844"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61BEF0D-F0BB-DE4B-95CE-6DB70DBA9567}" type="datetimeFigureOut">
              <a:rPr lang="en-US" smtClean="0"/>
              <a:pPr/>
              <a:t>11/5/2022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grpSp>
        <p:nvGrpSpPr>
          <p:cNvPr id="13" name="Group 12">
            <a:extLst>
              <a:ext uri="{FF2B5EF4-FFF2-40B4-BE49-F238E27FC236}">
                <a16:creationId xmlns="" xmlns:a16="http://schemas.microsoft.com/office/drawing/2014/main" id="{2A721E04-0305-44D9-B614-D3C0912686B1}"/>
              </a:ext>
            </a:extLst>
          </p:cNvPr>
          <p:cNvGrpSpPr/>
          <p:nvPr userDrawn="1"/>
        </p:nvGrpSpPr>
        <p:grpSpPr>
          <a:xfrm>
            <a:off x="7923213" y="0"/>
            <a:ext cx="4265612" cy="6858000"/>
            <a:chOff x="7923213" y="0"/>
            <a:chExt cx="4265612" cy="6858000"/>
          </a:xfrm>
        </p:grpSpPr>
        <p:pic>
          <p:nvPicPr>
            <p:cNvPr id="14" name="Picture 13">
              <a:extLst>
                <a:ext uri="{FF2B5EF4-FFF2-40B4-BE49-F238E27FC236}">
                  <a16:creationId xmlns="" xmlns:a16="http://schemas.microsoft.com/office/drawing/2014/main" id="{7B0182F0-2ABC-4F60-ABAD-DB90DF0539F9}"/>
                </a:ext>
              </a:extLst>
            </p:cNvPr>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p:blipFill>
          <p:spPr>
            <a:xfrm>
              <a:off x="7923213" y="0"/>
              <a:ext cx="4265612" cy="6858000"/>
            </a:xfrm>
            <a:prstGeom prst="rect">
              <a:avLst/>
            </a:prstGeom>
          </p:spPr>
        </p:pic>
        <p:sp>
          <p:nvSpPr>
            <p:cNvPr id="15" name="Rectangle 14">
              <a:extLst>
                <a:ext uri="{FF2B5EF4-FFF2-40B4-BE49-F238E27FC236}">
                  <a16:creationId xmlns="" xmlns:a16="http://schemas.microsoft.com/office/drawing/2014/main" id="{B971277B-C83D-4E9F-8C03-9A0A8622BA7C}"/>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1481330"/>
            <a:ext cx="10969943"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pPr/>
              <a:t>11/5/2022</a:t>
            </a:fld>
            <a:endParaRPr lang="en-US"/>
          </a:p>
        </p:txBody>
      </p:sp>
      <p:sp>
        <p:nvSpPr>
          <p:cNvPr id="5" name="Footer Placeholder 4"/>
          <p:cNvSpPr>
            <a:spLocks noGrp="1"/>
          </p:cNvSpPr>
          <p:nvPr>
            <p:ph type="ftr" sz="quarter" idx="11"/>
          </p:nvPr>
        </p:nvSpPr>
        <p:spPr/>
        <p:txBody>
          <a:bodyPr/>
          <a:lstStyle>
            <a:extLst/>
          </a:lstStyle>
          <a:p>
            <a:r>
              <a:rPr lang="en-US" smtClean="0"/>
              <a:t>Add a footer</a:t>
            </a:r>
            <a:endParaRPr lang="en-US" dirty="0"/>
          </a:p>
        </p:txBody>
      </p:sp>
      <p:sp>
        <p:nvSpPr>
          <p:cNvPr id="6" name="Slide Number Placeholder 5"/>
          <p:cNvSpPr>
            <a:spLocks noGrp="1"/>
          </p:cNvSpPr>
          <p:nvPr>
            <p:ph type="sldNum" sz="quarter" idx="12"/>
          </p:nvPr>
        </p:nvSpPr>
        <p:spPr/>
        <p:txBody>
          <a:bodyPr/>
          <a:lstStyle>
            <a:extLst/>
          </a:lstStyle>
          <a:p>
            <a:fld id="{2A013F82-EE5E-44EE-A61D-E31C6657F26F}" type="slidenum">
              <a:rPr lang="en-IN" smtClean="0"/>
              <a:pPr/>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2974" y="274641"/>
            <a:ext cx="2369343"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274641"/>
            <a:ext cx="8430604"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pPr/>
              <a:t>11/5/2022</a:t>
            </a:fld>
            <a:endParaRPr lang="en-US"/>
          </a:p>
        </p:txBody>
      </p:sp>
      <p:sp>
        <p:nvSpPr>
          <p:cNvPr id="5" name="Footer Placeholder 4"/>
          <p:cNvSpPr>
            <a:spLocks noGrp="1"/>
          </p:cNvSpPr>
          <p:nvPr>
            <p:ph type="ftr" sz="quarter" idx="11"/>
          </p:nvPr>
        </p:nvSpPr>
        <p:spPr/>
        <p:txBody>
          <a:bodyPr/>
          <a:lstStyle>
            <a:extLst/>
          </a:lstStyle>
          <a:p>
            <a:r>
              <a:rPr lang="en-US" smtClean="0"/>
              <a:t>Add a footer</a:t>
            </a:r>
            <a:endParaRPr lang="en-US" dirty="0"/>
          </a:p>
        </p:txBody>
      </p:sp>
      <p:sp>
        <p:nvSpPr>
          <p:cNvPr id="6" name="Slide Number Placeholder 5"/>
          <p:cNvSpPr>
            <a:spLocks noGrp="1"/>
          </p:cNvSpPr>
          <p:nvPr>
            <p:ph type="sldNum" sz="quarter" idx="12"/>
          </p:nvPr>
        </p:nvSpPr>
        <p:spPr/>
        <p:txBody>
          <a:bodyPr/>
          <a:lstStyle>
            <a:extLst/>
          </a:lstStyle>
          <a:p>
            <a:fld id="{2A013F82-EE5E-44EE-A61D-E31C6657F26F}" type="slidenum">
              <a:rPr lang="en-IN" smtClean="0"/>
              <a:pPr/>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pPr/>
              <a:t>11/5/2022</a:t>
            </a:fld>
            <a:endParaRPr lang="en-US"/>
          </a:p>
        </p:txBody>
      </p:sp>
      <p:sp>
        <p:nvSpPr>
          <p:cNvPr id="5" name="Footer Placeholder 4"/>
          <p:cNvSpPr>
            <a:spLocks noGrp="1"/>
          </p:cNvSpPr>
          <p:nvPr>
            <p:ph type="ftr" sz="quarter" idx="11"/>
          </p:nvPr>
        </p:nvSpPr>
        <p:spPr/>
        <p:txBody>
          <a:bodyPr/>
          <a:lstStyle>
            <a:extLst/>
          </a:lstStyle>
          <a:p>
            <a:r>
              <a:rPr lang="en-US" smtClean="0"/>
              <a:t>Add a footer</a:t>
            </a:r>
            <a:endParaRPr lang="en-US" dirty="0"/>
          </a:p>
        </p:txBody>
      </p:sp>
      <p:sp>
        <p:nvSpPr>
          <p:cNvPr id="6" name="Slide Number Placeholder 5"/>
          <p:cNvSpPr>
            <a:spLocks noGrp="1"/>
          </p:cNvSpPr>
          <p:nvPr>
            <p:ph type="sldNum" sz="quarter" idx="12"/>
          </p:nvPr>
        </p:nvSpPr>
        <p:spPr/>
        <p:txBody>
          <a:bodyPr/>
          <a:lstStyle>
            <a:extLst/>
          </a:lstStyle>
          <a:p>
            <a:fld id="{2A013F82-EE5E-44EE-A61D-E31C6657F26F}"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2917" y="1059712"/>
            <a:ext cx="10360501"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28922" y="2931712"/>
            <a:ext cx="6094413"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pPr/>
              <a:t>11/5/2022</a:t>
            </a:fld>
            <a:endParaRPr lang="en-US"/>
          </a:p>
        </p:txBody>
      </p:sp>
      <p:sp>
        <p:nvSpPr>
          <p:cNvPr id="5" name="Footer Placeholder 4"/>
          <p:cNvSpPr>
            <a:spLocks noGrp="1"/>
          </p:cNvSpPr>
          <p:nvPr>
            <p:ph type="ftr" sz="quarter" idx="11"/>
          </p:nvPr>
        </p:nvSpPr>
        <p:spPr/>
        <p:txBody>
          <a:bodyPr/>
          <a:lstStyle>
            <a:extLst/>
          </a:lstStyle>
          <a:p>
            <a:r>
              <a:rPr lang="en-US" smtClean="0"/>
              <a:t>Add a footer</a:t>
            </a:r>
            <a:endParaRPr lang="en-US" dirty="0"/>
          </a:p>
        </p:txBody>
      </p:sp>
      <p:sp>
        <p:nvSpPr>
          <p:cNvPr id="6" name="Slide Number Placeholder 5"/>
          <p:cNvSpPr>
            <a:spLocks noGrp="1"/>
          </p:cNvSpPr>
          <p:nvPr>
            <p:ph type="sldNum" sz="quarter" idx="12"/>
          </p:nvPr>
        </p:nvSpPr>
        <p:spPr/>
        <p:txBody>
          <a:bodyPr/>
          <a:lstStyle>
            <a:extLst/>
          </a:lstStyle>
          <a:p>
            <a:fld id="{2A013F82-EE5E-44EE-A61D-E31C6657F26F}" type="slidenum">
              <a:rPr lang="en-IN" smtClean="0"/>
              <a:pPr/>
              <a:t>‹#›</a:t>
            </a:fld>
            <a:endParaRPr lang="en-IN"/>
          </a:p>
        </p:txBody>
      </p:sp>
      <p:sp>
        <p:nvSpPr>
          <p:cNvPr id="7" name="Chevron 6"/>
          <p:cNvSpPr/>
          <p:nvPr/>
        </p:nvSpPr>
        <p:spPr>
          <a:xfrm>
            <a:off x="4847644" y="3005472"/>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599154" y="3005472"/>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grpSp>
        <p:nvGrpSpPr>
          <p:cNvPr id="9" name="Group 8">
            <a:extLst>
              <a:ext uri="{FF2B5EF4-FFF2-40B4-BE49-F238E27FC236}">
                <a16:creationId xmlns="" xmlns:a16="http://schemas.microsoft.com/office/drawing/2014/main" id="{4248480E-D3B5-4EF4-ACFB-302B5B714A86}"/>
              </a:ext>
            </a:extLst>
          </p:cNvPr>
          <p:cNvGrpSpPr/>
          <p:nvPr userDrawn="1"/>
        </p:nvGrpSpPr>
        <p:grpSpPr>
          <a:xfrm>
            <a:off x="11123611" y="0"/>
            <a:ext cx="1065214" cy="6868886"/>
            <a:chOff x="11123611" y="0"/>
            <a:chExt cx="1065214" cy="6868886"/>
          </a:xfrm>
        </p:grpSpPr>
        <p:pic>
          <p:nvPicPr>
            <p:cNvPr id="10" name="Picture 9">
              <a:extLst>
                <a:ext uri="{FF2B5EF4-FFF2-40B4-BE49-F238E27FC236}">
                  <a16:creationId xmlns="" xmlns:a16="http://schemas.microsoft.com/office/drawing/2014/main" id="{9ED370B4-BB16-4356-B2F5-9926E89FB682}"/>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11123611" y="0"/>
              <a:ext cx="1065213" cy="6858000"/>
            </a:xfrm>
            <a:prstGeom prst="rect">
              <a:avLst/>
            </a:prstGeom>
          </p:spPr>
        </p:pic>
        <p:sp>
          <p:nvSpPr>
            <p:cNvPr id="11" name="Rectangle 10">
              <a:extLst>
                <a:ext uri="{FF2B5EF4-FFF2-40B4-BE49-F238E27FC236}">
                  <a16:creationId xmlns="" xmlns:a16="http://schemas.microsoft.com/office/drawing/2014/main" id="{3EBBA9ED-E1AE-404B-93AE-F6BF8AF29FAC}"/>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481329"/>
            <a:ext cx="5383398"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5986" y="1481329"/>
            <a:ext cx="5383398"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3F41C87-7AD9-4845-A077-840E4A0F3F06}" type="datetimeFigureOut">
              <a:rPr lang="en-US" smtClean="0"/>
              <a:pPr/>
              <a:t>11/5/2022</a:t>
            </a:fld>
            <a:endParaRPr lang="en-US"/>
          </a:p>
        </p:txBody>
      </p:sp>
      <p:sp>
        <p:nvSpPr>
          <p:cNvPr id="6" name="Footer Placeholder 5"/>
          <p:cNvSpPr>
            <a:spLocks noGrp="1"/>
          </p:cNvSpPr>
          <p:nvPr>
            <p:ph type="ftr" sz="quarter" idx="11"/>
          </p:nvPr>
        </p:nvSpPr>
        <p:spPr/>
        <p:txBody>
          <a:bodyPr/>
          <a:lstStyle>
            <a:extLst/>
          </a:lstStyle>
          <a:p>
            <a:r>
              <a:rPr lang="en-US" smtClean="0"/>
              <a:t>Add a footer</a:t>
            </a:r>
            <a:endParaRPr lang="en-US" dirty="0"/>
          </a:p>
        </p:txBody>
      </p:sp>
      <p:sp>
        <p:nvSpPr>
          <p:cNvPr id="7" name="Slide Number Placeholder 6"/>
          <p:cNvSpPr>
            <a:spLocks noGrp="1"/>
          </p:cNvSpPr>
          <p:nvPr>
            <p:ph type="sldNum" sz="quarter" idx="12"/>
          </p:nvPr>
        </p:nvSpPr>
        <p:spPr/>
        <p:txBody>
          <a:bodyPr/>
          <a:lstStyle>
            <a:extLst/>
          </a:lstStyle>
          <a:p>
            <a:fld id="{2A013F82-EE5E-44EE-A61D-E31C6657F26F}"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3050"/>
            <a:ext cx="10969943"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441" y="5410200"/>
            <a:ext cx="5385514"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1756" y="5410200"/>
            <a:ext cx="5387630"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441" y="1444295"/>
            <a:ext cx="5385514"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1754" y="1444295"/>
            <a:ext cx="5387630"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3F41C87-7AD9-4845-A077-840E4A0F3F06}" type="datetimeFigureOut">
              <a:rPr lang="en-US" smtClean="0"/>
              <a:pPr/>
              <a:t>11/5/2022</a:t>
            </a:fld>
            <a:endParaRPr lang="en-US"/>
          </a:p>
        </p:txBody>
      </p:sp>
      <p:sp>
        <p:nvSpPr>
          <p:cNvPr id="8" name="Footer Placeholder 7"/>
          <p:cNvSpPr>
            <a:spLocks noGrp="1"/>
          </p:cNvSpPr>
          <p:nvPr>
            <p:ph type="ftr" sz="quarter" idx="11"/>
          </p:nvPr>
        </p:nvSpPr>
        <p:spPr/>
        <p:txBody>
          <a:bodyPr/>
          <a:lstStyle>
            <a:extLst/>
          </a:lstStyle>
          <a:p>
            <a:r>
              <a:rPr lang="en-US" smtClean="0"/>
              <a:t>Add a footer</a:t>
            </a:r>
            <a:endParaRPr lang="en-US" dirty="0"/>
          </a:p>
        </p:txBody>
      </p:sp>
      <p:sp>
        <p:nvSpPr>
          <p:cNvPr id="9" name="Slide Number Placeholder 8"/>
          <p:cNvSpPr>
            <a:spLocks noGrp="1"/>
          </p:cNvSpPr>
          <p:nvPr>
            <p:ph type="sldNum" sz="quarter" idx="12"/>
          </p:nvPr>
        </p:nvSpPr>
        <p:spPr/>
        <p:txBody>
          <a:bodyPr/>
          <a:lstStyle>
            <a:extLst/>
          </a:lstStyle>
          <a:p>
            <a:fld id="{2A013F82-EE5E-44EE-A61D-E31C6657F26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3F41C87-7AD9-4845-A077-840E4A0F3F06}" type="datetimeFigureOut">
              <a:rPr lang="en-US" smtClean="0"/>
              <a:pPr/>
              <a:t>11/5/2022</a:t>
            </a:fld>
            <a:endParaRPr lang="en-US"/>
          </a:p>
        </p:txBody>
      </p:sp>
      <p:sp>
        <p:nvSpPr>
          <p:cNvPr id="4" name="Footer Placeholder 3"/>
          <p:cNvSpPr>
            <a:spLocks noGrp="1"/>
          </p:cNvSpPr>
          <p:nvPr>
            <p:ph type="ftr" sz="quarter" idx="11"/>
          </p:nvPr>
        </p:nvSpPr>
        <p:spPr/>
        <p:txBody>
          <a:bodyPr/>
          <a:lstStyle>
            <a:extLst/>
          </a:lstStyle>
          <a:p>
            <a:r>
              <a:rPr lang="en-US" smtClean="0"/>
              <a:t>Add a footer</a:t>
            </a:r>
            <a:endParaRPr lang="en-US" dirty="0"/>
          </a:p>
        </p:txBody>
      </p:sp>
      <p:sp>
        <p:nvSpPr>
          <p:cNvPr id="5" name="Slide Number Placeholder 4"/>
          <p:cNvSpPr>
            <a:spLocks noGrp="1"/>
          </p:cNvSpPr>
          <p:nvPr>
            <p:ph type="sldNum" sz="quarter" idx="12"/>
          </p:nvPr>
        </p:nvSpPr>
        <p:spPr/>
        <p:txBody>
          <a:bodyPr/>
          <a:lstStyle>
            <a:extLst/>
          </a:lstStyle>
          <a:p>
            <a:fld id="{2A013F82-EE5E-44EE-A61D-E31C6657F26F}"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3F41C87-7AD9-4845-A077-840E4A0F3F06}" type="datetimeFigureOut">
              <a:rPr lang="en-US" smtClean="0"/>
              <a:pPr/>
              <a:t>11/5/2022</a:t>
            </a:fld>
            <a:endParaRPr lang="en-US"/>
          </a:p>
        </p:txBody>
      </p:sp>
      <p:sp>
        <p:nvSpPr>
          <p:cNvPr id="3" name="Footer Placeholder 2"/>
          <p:cNvSpPr>
            <a:spLocks noGrp="1"/>
          </p:cNvSpPr>
          <p:nvPr>
            <p:ph type="ftr" sz="quarter" idx="11"/>
          </p:nvPr>
        </p:nvSpPr>
        <p:spPr/>
        <p:txBody>
          <a:bodyPr/>
          <a:lstStyle>
            <a:extLst/>
          </a:lstStyle>
          <a:p>
            <a:r>
              <a:rPr lang="en-US" smtClean="0"/>
              <a:t>Add a footer</a:t>
            </a:r>
            <a:endParaRPr lang="en-US" dirty="0"/>
          </a:p>
        </p:txBody>
      </p:sp>
      <p:sp>
        <p:nvSpPr>
          <p:cNvPr id="4" name="Slide Number Placeholder 3"/>
          <p:cNvSpPr>
            <a:spLocks noGrp="1"/>
          </p:cNvSpPr>
          <p:nvPr>
            <p:ph type="sldNum" sz="quarter" idx="12"/>
          </p:nvPr>
        </p:nvSpPr>
        <p:spPr/>
        <p:txBody>
          <a:bodyPr/>
          <a:lstStyle>
            <a:extLst/>
          </a:lstStyle>
          <a:p>
            <a:fld id="{2A013F82-EE5E-44EE-A61D-E31C6657F26F}" type="slidenum">
              <a:rPr lang="en-IN" smtClean="0"/>
              <a:pPr/>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8883" y="4876800"/>
            <a:ext cx="9973103"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1265" y="5355102"/>
            <a:ext cx="529807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8882" y="274320"/>
            <a:ext cx="9970459"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7040" y="6407944"/>
            <a:ext cx="2559653" cy="365760"/>
          </a:xfrm>
        </p:spPr>
        <p:txBody>
          <a:bodyPr/>
          <a:lstStyle>
            <a:extLst/>
          </a:lstStyle>
          <a:p>
            <a:fld id="{03F41C87-7AD9-4845-A077-840E4A0F3F06}" type="datetimeFigureOut">
              <a:rPr lang="en-US" smtClean="0"/>
              <a:pPr/>
              <a:t>11/5/2022</a:t>
            </a:fld>
            <a:endParaRPr lang="en-US"/>
          </a:p>
        </p:txBody>
      </p:sp>
      <p:sp>
        <p:nvSpPr>
          <p:cNvPr id="6" name="Footer Placeholder 5"/>
          <p:cNvSpPr>
            <a:spLocks noGrp="1"/>
          </p:cNvSpPr>
          <p:nvPr>
            <p:ph type="ftr" sz="quarter" idx="11"/>
          </p:nvPr>
        </p:nvSpPr>
        <p:spPr/>
        <p:txBody>
          <a:bodyPr/>
          <a:lstStyle>
            <a:extLst/>
          </a:lstStyle>
          <a:p>
            <a:r>
              <a:rPr lang="en-US" smtClean="0"/>
              <a:t>Add a footer</a:t>
            </a:r>
            <a:endParaRPr lang="en-US" dirty="0"/>
          </a:p>
        </p:txBody>
      </p:sp>
      <p:sp>
        <p:nvSpPr>
          <p:cNvPr id="7" name="Slide Number Placeholder 6"/>
          <p:cNvSpPr>
            <a:spLocks noGrp="1"/>
          </p:cNvSpPr>
          <p:nvPr>
            <p:ph type="sldNum" sz="quarter" idx="12"/>
          </p:nvPr>
        </p:nvSpPr>
        <p:spPr/>
        <p:txBody>
          <a:bodyPr/>
          <a:lstStyle>
            <a:extLst/>
          </a:lstStyle>
          <a:p>
            <a:fld id="{2A013F82-EE5E-44EE-A61D-E31C6657F26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246" y="5443402"/>
            <a:ext cx="9547913"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721" y="189968"/>
            <a:ext cx="11579384"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61BEF0D-F0BB-DE4B-95CE-6DB70DBA9567}" type="datetimeFigureOut">
              <a:rPr lang="en-US" smtClean="0"/>
              <a:pPr/>
              <a:t>11/5/2022</a:t>
            </a:fld>
            <a:endParaRPr lang="en-US" dirty="0"/>
          </a:p>
        </p:txBody>
      </p:sp>
      <p:sp>
        <p:nvSpPr>
          <p:cNvPr id="6" name="Footer Placeholder 5"/>
          <p:cNvSpPr>
            <a:spLocks noGrp="1"/>
          </p:cNvSpPr>
          <p:nvPr>
            <p:ph type="ftr" sz="quarter" idx="11"/>
          </p:nvPr>
        </p:nvSpPr>
        <p:spPr>
          <a:xfrm>
            <a:off x="5838576" y="6407945"/>
            <a:ext cx="3133425"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720" y="4865122"/>
            <a:ext cx="10764439"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524" y="5944936"/>
            <a:ext cx="658578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455" y="5939011"/>
            <a:ext cx="4919320"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4" y="5791253"/>
            <a:ext cx="4535237"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2" y="5787739"/>
            <a:ext cx="4539496"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49141" y="4988440"/>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0651" y="4988440"/>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524" y="5944936"/>
            <a:ext cx="658578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455" y="5939011"/>
            <a:ext cx="4919320"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4" y="5791253"/>
            <a:ext cx="4535237"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2" y="5787739"/>
            <a:ext cx="4539496"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441" y="274638"/>
            <a:ext cx="10969943"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441" y="1481329"/>
            <a:ext cx="10969943"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7040" y="6407944"/>
            <a:ext cx="2559653" cy="365760"/>
          </a:xfrm>
          <a:prstGeom prst="rect">
            <a:avLst/>
          </a:prstGeom>
        </p:spPr>
        <p:txBody>
          <a:bodyPr vert="horz" anchor="b"/>
          <a:lstStyle>
            <a:lvl1pPr algn="l" eaLnBrk="1" latinLnBrk="0" hangingPunct="1">
              <a:defRPr kumimoji="0" sz="1000">
                <a:solidFill>
                  <a:schemeClr val="tx1"/>
                </a:solidFill>
              </a:defRPr>
            </a:lvl1pPr>
            <a:extLst/>
          </a:lstStyle>
          <a:p>
            <a:fld id="{03F41C87-7AD9-4845-A077-840E4A0F3F06}" type="datetimeFigureOut">
              <a:rPr lang="en-US" smtClean="0"/>
              <a:pPr/>
              <a:t>11/5/2022</a:t>
            </a:fld>
            <a:endParaRPr lang="en-US"/>
          </a:p>
        </p:txBody>
      </p:sp>
      <p:sp>
        <p:nvSpPr>
          <p:cNvPr id="22" name="Footer Placeholder 21"/>
          <p:cNvSpPr>
            <a:spLocks noGrp="1"/>
          </p:cNvSpPr>
          <p:nvPr>
            <p:ph type="ftr" sz="quarter" idx="3"/>
          </p:nvPr>
        </p:nvSpPr>
        <p:spPr>
          <a:xfrm>
            <a:off x="5838576" y="6407945"/>
            <a:ext cx="3133425"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Add a footer</a:t>
            </a:r>
            <a:endParaRPr lang="en-US" dirty="0"/>
          </a:p>
        </p:txBody>
      </p:sp>
      <p:sp>
        <p:nvSpPr>
          <p:cNvPr id="18" name="Slide Number Placeholder 17"/>
          <p:cNvSpPr>
            <a:spLocks noGrp="1"/>
          </p:cNvSpPr>
          <p:nvPr>
            <p:ph type="sldNum" sz="quarter" idx="4"/>
          </p:nvPr>
        </p:nvSpPr>
        <p:spPr>
          <a:xfrm>
            <a:off x="11526693" y="6407945"/>
            <a:ext cx="487553" cy="365125"/>
          </a:xfrm>
          <a:prstGeom prst="rect">
            <a:avLst/>
          </a:prstGeom>
        </p:spPr>
        <p:txBody>
          <a:bodyPr vert="horz" anchor="b"/>
          <a:lstStyle>
            <a:lvl1pPr algn="r" eaLnBrk="1" latinLnBrk="0" hangingPunct="1">
              <a:defRPr kumimoji="0" sz="1000" b="0">
                <a:solidFill>
                  <a:schemeClr val="tx1"/>
                </a:solidFill>
              </a:defRPr>
            </a:lvl1pPr>
            <a:extLst/>
          </a:lstStyle>
          <a:p>
            <a:fld id="{2A013F82-EE5E-44EE-A61D-E31C6657F2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9796" y="2276872"/>
            <a:ext cx="10969943" cy="1143000"/>
          </a:xfrm>
        </p:spPr>
        <p:txBody>
          <a:bodyPr>
            <a:normAutofit fontScale="90000"/>
          </a:bodyPr>
          <a:lstStyle/>
          <a:p>
            <a:pPr algn="ctr"/>
            <a:r>
              <a:rPr lang="en-US" dirty="0" smtClean="0"/>
              <a:t/>
            </a:r>
            <a:br>
              <a:rPr lang="en-US" dirty="0" smtClean="0"/>
            </a:br>
            <a:r>
              <a:rPr lang="en-US" dirty="0" smtClean="0"/>
              <a:t> </a:t>
            </a:r>
            <a:r>
              <a:rPr lang="en-IN" dirty="0" smtClean="0">
                <a:ln w="12700" cmpd="sng">
                  <a:solidFill>
                    <a:schemeClr val="accent4"/>
                  </a:solidFill>
                  <a:prstDash val="solid"/>
                </a:ln>
                <a:solidFill>
                  <a:schemeClr val="accent4"/>
                </a:solidFill>
                <a:latin typeface="Bahnschrift" panose="020B0502040204020203" pitchFamily="34" charset="0"/>
              </a:rPr>
              <a:t>PRESENTATION ON MICRO-CREDIT DEFAULTER PREDICATION USING MACHINE LEARNING</a:t>
            </a:r>
            <a:endParaRPr lang="en-US" dirty="0">
              <a:solidFill>
                <a:schemeClr val="accent4"/>
              </a:solidFill>
            </a:endParaRPr>
          </a:p>
        </p:txBody>
      </p:sp>
      <p:pic>
        <p:nvPicPr>
          <p:cNvPr id="5" name="Picture 4"/>
          <p:cNvPicPr>
            <a:picLocks noChangeAspect="1"/>
          </p:cNvPicPr>
          <p:nvPr/>
        </p:nvPicPr>
        <p:blipFill>
          <a:blip r:embed="rId2" cstate="print">
            <a:extLst>
              <a:ext uri="{28A0092B-C50C-407E-A947-70E740481C1C}">
                <a14:useLocalDpi xmlns="" xmlns:lc="http://schemas.openxmlformats.org/drawingml/2006/lockedCanvas" xmlns:a14="http://schemas.microsoft.com/office/drawing/2010/main" val="0"/>
              </a:ext>
            </a:extLst>
          </a:blip>
          <a:srcRect/>
          <a:stretch>
            <a:fillRect/>
          </a:stretch>
        </p:blipFill>
        <p:spPr bwMode="auto">
          <a:xfrm>
            <a:off x="4366220" y="188640"/>
            <a:ext cx="3048913" cy="197247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1989956" y="4077072"/>
            <a:ext cx="8568952" cy="1200329"/>
          </a:xfrm>
          <a:prstGeom prst="rect">
            <a:avLst/>
          </a:prstGeom>
          <a:noFill/>
        </p:spPr>
        <p:txBody>
          <a:bodyPr wrap="square" rtlCol="0">
            <a:spAutoFit/>
          </a:bodyPr>
          <a:lstStyle/>
          <a:p>
            <a:r>
              <a:rPr lang="en-US" sz="2400" dirty="0" smtClean="0">
                <a:solidFill>
                  <a:srgbClr val="FFFF00"/>
                </a:solidFill>
                <a:latin typeface="Algerian" pitchFamily="82" charset="0"/>
              </a:rPr>
              <a:t>By Mr. Krishna teja dinavahi</a:t>
            </a:r>
          </a:p>
          <a:p>
            <a:r>
              <a:rPr lang="en-US" sz="2400" dirty="0" smtClean="0">
                <a:solidFill>
                  <a:srgbClr val="FFFF00"/>
                </a:solidFill>
                <a:latin typeface="Algerian" pitchFamily="82" charset="0"/>
              </a:rPr>
              <a:t>Fliprobo – Internship 31</a:t>
            </a:r>
          </a:p>
          <a:p>
            <a:r>
              <a:rPr lang="en-US" sz="2400" dirty="0" smtClean="0">
                <a:solidFill>
                  <a:srgbClr val="FFFF00"/>
                </a:solidFill>
                <a:latin typeface="Algerian" pitchFamily="82" charset="0"/>
              </a:rPr>
              <a:t> FLIPROBO SME:   Ms. Gulshana Chaudhary</a:t>
            </a:r>
            <a:endParaRPr lang="en-US" sz="2400" dirty="0">
              <a:solidFill>
                <a:srgbClr val="FFFF00"/>
              </a:solidFill>
              <a:latin typeface="Algerian" pitchFamily="82"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 xmlns:a16="http://schemas.microsoft.com/office/drawing/2014/main" id="{0DFEB2AB-6F09-49F8-AEF7-DD40C355200B}"/>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609600" y="1780541"/>
            <a:ext cx="5383213" cy="3927155"/>
          </a:xfrm>
          <a:effectLst>
            <a:glow rad="228600">
              <a:schemeClr val="accent5">
                <a:satMod val="175000"/>
                <a:alpha val="40000"/>
              </a:schemeClr>
            </a:glow>
          </a:effectLst>
        </p:spPr>
      </p:pic>
      <p:sp>
        <p:nvSpPr>
          <p:cNvPr id="5" name="Content Placeholder 4">
            <a:extLst>
              <a:ext uri="{FF2B5EF4-FFF2-40B4-BE49-F238E27FC236}">
                <a16:creationId xmlns="" xmlns:a16="http://schemas.microsoft.com/office/drawing/2014/main" id="{59C198A8-43F6-491B-AED0-CD3FAB291D00}"/>
              </a:ext>
            </a:extLst>
          </p:cNvPr>
          <p:cNvSpPr>
            <a:spLocks noGrp="1"/>
          </p:cNvSpPr>
          <p:nvPr>
            <p:ph sz="half" idx="2"/>
          </p:nvPr>
        </p:nvSpPr>
        <p:spPr>
          <a:xfrm>
            <a:off x="7102524" y="2060849"/>
            <a:ext cx="4505261" cy="4067493"/>
          </a:xfrm>
        </p:spPr>
        <p:txBody>
          <a:bodyPr>
            <a:normAutofit/>
          </a:bodyPr>
          <a:lstStyle/>
          <a:p>
            <a:r>
              <a:rPr lang="en-US" sz="2000" dirty="0"/>
              <a:t>In 30 &amp; 90 days, maximum number of people had taken 6Rs as the loan amount.</a:t>
            </a:r>
          </a:p>
          <a:p>
            <a:r>
              <a:rPr lang="en-US" sz="2000" dirty="0"/>
              <a:t>Customers have less tendency to take loan in amount of 12.</a:t>
            </a:r>
          </a:p>
          <a:p>
            <a:r>
              <a:rPr lang="en-US" sz="2000" dirty="0"/>
              <a:t>There are very few people who do not taken loan.</a:t>
            </a:r>
            <a:endParaRPr lang="en-IN" sz="2000" dirty="0"/>
          </a:p>
        </p:txBody>
      </p:sp>
      <p:sp>
        <p:nvSpPr>
          <p:cNvPr id="2" name="Title 1">
            <a:extLst>
              <a:ext uri="{FF2B5EF4-FFF2-40B4-BE49-F238E27FC236}">
                <a16:creationId xmlns="" xmlns:a16="http://schemas.microsoft.com/office/drawing/2014/main" id="{DBD5C376-BE98-4DC8-8A3C-E6DF03251965}"/>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amount of loan taken by customers</a:t>
            </a:r>
            <a:endParaRPr lang="en-IN" sz="2400" dirty="0"/>
          </a:p>
        </p:txBody>
      </p:sp>
    </p:spTree>
    <p:extLst>
      <p:ext uri="{BB962C8B-B14F-4D97-AF65-F5344CB8AC3E}">
        <p14:creationId xmlns="" xmlns:p14="http://schemas.microsoft.com/office/powerpoint/2010/main" val="31535320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 xmlns:a16="http://schemas.microsoft.com/office/drawing/2014/main" id="{A9AC847E-8289-4A9F-AB76-B9CD6D75548B}"/>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609600" y="2550744"/>
            <a:ext cx="5383213" cy="2386749"/>
          </a:xfrm>
          <a:effectLst>
            <a:glow rad="228600">
              <a:schemeClr val="accent5">
                <a:satMod val="175000"/>
                <a:alpha val="40000"/>
              </a:schemeClr>
            </a:glow>
          </a:effectLst>
        </p:spPr>
      </p:pic>
      <p:sp>
        <p:nvSpPr>
          <p:cNvPr id="5" name="Content Placeholder 4">
            <a:extLst>
              <a:ext uri="{FF2B5EF4-FFF2-40B4-BE49-F238E27FC236}">
                <a16:creationId xmlns="" xmlns:a16="http://schemas.microsoft.com/office/drawing/2014/main" id="{02DF360E-538A-4B8B-845F-07E5EB191F48}"/>
              </a:ext>
            </a:extLst>
          </p:cNvPr>
          <p:cNvSpPr>
            <a:spLocks noGrp="1"/>
          </p:cNvSpPr>
          <p:nvPr>
            <p:ph sz="half" idx="2"/>
          </p:nvPr>
        </p:nvSpPr>
        <p:spPr>
          <a:xfrm>
            <a:off x="8398667" y="2261604"/>
            <a:ext cx="3209117" cy="3633047"/>
          </a:xfrm>
        </p:spPr>
        <p:txBody>
          <a:bodyPr>
            <a:normAutofit/>
          </a:bodyPr>
          <a:lstStyle/>
          <a:p>
            <a:r>
              <a:rPr lang="en-US" sz="2000" dirty="0"/>
              <a:t>Maximum number of times loans taken by the people is 50 and the Average loan amount is equivalent to 300</a:t>
            </a:r>
            <a:endParaRPr lang="en-IN" sz="2000" dirty="0"/>
          </a:p>
        </p:txBody>
      </p:sp>
      <p:sp>
        <p:nvSpPr>
          <p:cNvPr id="2" name="Title 1">
            <a:extLst>
              <a:ext uri="{FF2B5EF4-FFF2-40B4-BE49-F238E27FC236}">
                <a16:creationId xmlns="" xmlns:a16="http://schemas.microsoft.com/office/drawing/2014/main" id="{3EF9F559-7E37-4A96-AB6F-21D0ADAEF5DE}"/>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Number of loan taken by customers in 30 days vs Amount of loan taken in 30 days</a:t>
            </a:r>
            <a:endParaRPr lang="en-IN" sz="2000" dirty="0"/>
          </a:p>
        </p:txBody>
      </p:sp>
    </p:spTree>
    <p:extLst>
      <p:ext uri="{BB962C8B-B14F-4D97-AF65-F5344CB8AC3E}">
        <p14:creationId xmlns="" xmlns:p14="http://schemas.microsoft.com/office/powerpoint/2010/main" val="34098528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B584223C-57E6-4DB1-A4CC-A661A84AF40B}"/>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609600" y="2571925"/>
            <a:ext cx="5383213" cy="2344387"/>
          </a:xfrm>
          <a:effectLst>
            <a:glow rad="228600">
              <a:schemeClr val="accent5">
                <a:satMod val="175000"/>
                <a:alpha val="40000"/>
              </a:schemeClr>
            </a:glow>
          </a:effectLst>
        </p:spPr>
      </p:pic>
      <p:sp>
        <p:nvSpPr>
          <p:cNvPr id="4" name="Content Placeholder 3">
            <a:extLst>
              <a:ext uri="{FF2B5EF4-FFF2-40B4-BE49-F238E27FC236}">
                <a16:creationId xmlns="" xmlns:a16="http://schemas.microsoft.com/office/drawing/2014/main" id="{93C188C8-F2F5-4287-8F7C-40ED41D8B4B8}"/>
              </a:ext>
            </a:extLst>
          </p:cNvPr>
          <p:cNvSpPr>
            <a:spLocks noGrp="1"/>
          </p:cNvSpPr>
          <p:nvPr>
            <p:ph sz="half" idx="2"/>
          </p:nvPr>
        </p:nvSpPr>
        <p:spPr>
          <a:xfrm>
            <a:off x="8614692" y="2228004"/>
            <a:ext cx="2993092" cy="3633047"/>
          </a:xfrm>
        </p:spPr>
        <p:txBody>
          <a:bodyPr>
            <a:normAutofit/>
          </a:bodyPr>
          <a:lstStyle/>
          <a:p>
            <a:r>
              <a:rPr lang="en-US" sz="2000" dirty="0"/>
              <a:t>Average payback time over last 30 days is higher for people who had taken loan 2 times. </a:t>
            </a:r>
            <a:endParaRPr lang="en-IN" sz="2000" dirty="0"/>
          </a:p>
        </p:txBody>
      </p:sp>
      <p:sp>
        <p:nvSpPr>
          <p:cNvPr id="2" name="Title 1">
            <a:extLst>
              <a:ext uri="{FF2B5EF4-FFF2-40B4-BE49-F238E27FC236}">
                <a16:creationId xmlns="" xmlns:a16="http://schemas.microsoft.com/office/drawing/2014/main" id="{38AE5145-0795-4C20-B4D9-EFE9D57D36A8}"/>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Number of loan taken VS Average payback time in last 30 days</a:t>
            </a:r>
            <a:endParaRPr lang="en-IN" sz="2400" dirty="0"/>
          </a:p>
        </p:txBody>
      </p:sp>
    </p:spTree>
    <p:extLst>
      <p:ext uri="{BB962C8B-B14F-4D97-AF65-F5344CB8AC3E}">
        <p14:creationId xmlns="" xmlns:p14="http://schemas.microsoft.com/office/powerpoint/2010/main" val="37743218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1191DAD6-2DC6-4D56-8405-25F16743200E}"/>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609600" y="2142502"/>
            <a:ext cx="5383213" cy="3203234"/>
          </a:xfrm>
          <a:effectLst>
            <a:glow rad="228600">
              <a:schemeClr val="accent5">
                <a:satMod val="175000"/>
                <a:alpha val="40000"/>
              </a:schemeClr>
            </a:glow>
          </a:effectLst>
        </p:spPr>
      </p:pic>
      <p:sp>
        <p:nvSpPr>
          <p:cNvPr id="4" name="Content Placeholder 3">
            <a:extLst>
              <a:ext uri="{FF2B5EF4-FFF2-40B4-BE49-F238E27FC236}">
                <a16:creationId xmlns="" xmlns:a16="http://schemas.microsoft.com/office/drawing/2014/main" id="{255FA097-905A-4E7E-8B6C-36FAE7A15026}"/>
              </a:ext>
            </a:extLst>
          </p:cNvPr>
          <p:cNvSpPr>
            <a:spLocks noGrp="1"/>
          </p:cNvSpPr>
          <p:nvPr>
            <p:ph sz="half" idx="2"/>
          </p:nvPr>
        </p:nvSpPr>
        <p:spPr>
          <a:xfrm>
            <a:off x="8254652" y="2228004"/>
            <a:ext cx="3353133" cy="3900338"/>
          </a:xfrm>
        </p:spPr>
        <p:txBody>
          <a:bodyPr/>
          <a:lstStyle/>
          <a:p>
            <a:pPr>
              <a:buFont typeface="Wingdings" panose="05000000000000000000" pitchFamily="2" charset="2"/>
              <a:buChar char="§"/>
            </a:pPr>
            <a:r>
              <a:rPr lang="en-IN" sz="2000" dirty="0">
                <a:effectLst/>
                <a:latin typeface="Bahnschrift SemiLight" panose="020B0502040204020203" pitchFamily="34" charset="0"/>
                <a:ea typeface="Calibri" panose="020F0502020204030204" pitchFamily="34" charset="0"/>
                <a:cs typeface="Mangal" panose="02040503050203030202" pitchFamily="18" charset="0"/>
              </a:rPr>
              <a:t>Very few defaulters in case of customers who have taken loan in amount of 12.</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2" name="Title 1">
            <a:extLst>
              <a:ext uri="{FF2B5EF4-FFF2-40B4-BE49-F238E27FC236}">
                <a16:creationId xmlns="" xmlns:a16="http://schemas.microsoft.com/office/drawing/2014/main" id="{488B0BC7-4CAB-4C3C-830F-9C4D44F5E98D}"/>
              </a:ext>
            </a:extLst>
          </p:cNvPr>
          <p:cNvSpPr>
            <a:spLocks noGrp="1"/>
          </p:cNvSpPr>
          <p:nvPr>
            <p:ph type="title"/>
          </p:nvPr>
        </p:nvSpPr>
        <p:spPr/>
        <p:txBody>
          <a:bodyPr>
            <a:normAutofit/>
          </a:bodyPr>
          <a:lstStyle/>
          <a:p>
            <a:r>
              <a:rPr lang="en-IN" dirty="0"/>
              <a:t>Exploratory Data Analysis</a:t>
            </a:r>
            <a:br>
              <a:rPr lang="en-IN" dirty="0"/>
            </a:br>
            <a:r>
              <a:rPr lang="en-IN" sz="2200" dirty="0">
                <a:solidFill>
                  <a:srgbClr val="FFFF00"/>
                </a:solidFill>
              </a:rPr>
              <a:t>Number of loan taken by customers in 30 days</a:t>
            </a:r>
            <a:endParaRPr lang="en-IN" sz="2200" dirty="0"/>
          </a:p>
        </p:txBody>
      </p:sp>
    </p:spTree>
    <p:extLst>
      <p:ext uri="{BB962C8B-B14F-4D97-AF65-F5344CB8AC3E}">
        <p14:creationId xmlns="" xmlns:p14="http://schemas.microsoft.com/office/powerpoint/2010/main" val="22692437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695FB668-8D9B-4BD8-B7E0-205BC98E50C1}"/>
              </a:ext>
            </a:extLst>
          </p:cNvPr>
          <p:cNvSpPr>
            <a:spLocks noGrp="1"/>
          </p:cNvSpPr>
          <p:nvPr>
            <p:ph idx="1"/>
          </p:nvPr>
        </p:nvSpPr>
        <p:spPr/>
        <p:txBody>
          <a:bodyPr>
            <a:normAutofit/>
          </a:bodyPr>
          <a:lstStyle/>
          <a:p>
            <a:r>
              <a:rPr lang="en-IN" sz="2400" dirty="0">
                <a:latin typeface="Bahnschrift SemiLight" panose="020B0502040204020203" pitchFamily="34" charset="0"/>
                <a:ea typeface="Calibri" panose="020F0502020204030204" pitchFamily="34" charset="0"/>
                <a:cs typeface="Mangal" panose="02040503050203030202" pitchFamily="18" charset="0"/>
              </a:rPr>
              <a:t>O</a:t>
            </a:r>
            <a:r>
              <a:rPr lang="en-IN" sz="2400" dirty="0">
                <a:effectLst/>
                <a:latin typeface="Bahnschrift SemiLight" panose="020B0502040204020203" pitchFamily="34" charset="0"/>
                <a:ea typeface="Calibri" panose="020F0502020204030204" pitchFamily="34" charset="0"/>
                <a:cs typeface="Mangal" panose="02040503050203030202" pitchFamily="18" charset="0"/>
              </a:rPr>
              <a:t>utliers do not exist in lower bound but outliers exist in upper bound of features. </a:t>
            </a:r>
            <a:endParaRPr lang="en-US" sz="2400" dirty="0"/>
          </a:p>
          <a:p>
            <a:r>
              <a:rPr lang="en-US" sz="2400" dirty="0"/>
              <a:t>Z-score method results in huge data loss of 23.42 %, which we cannot afford.</a:t>
            </a:r>
          </a:p>
          <a:p>
            <a:r>
              <a:rPr lang="en-US" sz="2400" b="1" dirty="0">
                <a:solidFill>
                  <a:schemeClr val="tx1"/>
                </a:solidFill>
              </a:rPr>
              <a:t>Quantile-based Flooring- Capping Method </a:t>
            </a:r>
            <a:r>
              <a:rPr lang="en-US" sz="2400" dirty="0"/>
              <a:t>employed for outliers removal.</a:t>
            </a:r>
          </a:p>
          <a:p>
            <a:r>
              <a:rPr lang="en-US" sz="2400" u="sng" dirty="0">
                <a:solidFill>
                  <a:schemeClr val="tx1"/>
                </a:solidFill>
              </a:rPr>
              <a:t>Flooring is performed at 0th percentile for lower bound and capping perform at 99th percentile for upper bound.</a:t>
            </a:r>
          </a:p>
          <a:p>
            <a:r>
              <a:rPr lang="en-US" sz="2400" b="1" dirty="0">
                <a:solidFill>
                  <a:schemeClr val="tx1"/>
                </a:solidFill>
              </a:rPr>
              <a:t>Data Loss </a:t>
            </a:r>
            <a:r>
              <a:rPr lang="en-US" sz="2400" dirty="0"/>
              <a:t>: 5.44 % which is acceptable.</a:t>
            </a:r>
          </a:p>
          <a:p>
            <a:endParaRPr lang="en-IN" sz="2400" dirty="0"/>
          </a:p>
        </p:txBody>
      </p:sp>
      <p:sp>
        <p:nvSpPr>
          <p:cNvPr id="5" name="Title 4">
            <a:extLst>
              <a:ext uri="{FF2B5EF4-FFF2-40B4-BE49-F238E27FC236}">
                <a16:creationId xmlns="" xmlns:a16="http://schemas.microsoft.com/office/drawing/2014/main" id="{350488E9-6A2C-4FBD-BEC3-ED468863A534}"/>
              </a:ext>
            </a:extLst>
          </p:cNvPr>
          <p:cNvSpPr>
            <a:spLocks noGrp="1"/>
          </p:cNvSpPr>
          <p:nvPr>
            <p:ph type="title"/>
          </p:nvPr>
        </p:nvSpPr>
        <p:spPr/>
        <p:txBody>
          <a:bodyPr>
            <a:normAutofit fontScale="90000"/>
          </a:bodyPr>
          <a:lstStyle/>
          <a:p>
            <a:pPr>
              <a:lnSpc>
                <a:spcPct val="150000"/>
              </a:lnSpc>
            </a:pPr>
            <a:r>
              <a:rPr lang="en-IN" dirty="0"/>
              <a:t>Feature Engineering</a:t>
            </a:r>
            <a:br>
              <a:rPr lang="en-IN" dirty="0"/>
            </a:br>
            <a:r>
              <a:rPr lang="en-IN" sz="2000" dirty="0">
                <a:solidFill>
                  <a:srgbClr val="FFFF00"/>
                </a:solidFill>
              </a:rPr>
              <a:t>Outliers detection &amp; removal</a:t>
            </a:r>
            <a:endParaRPr lang="en-IN" dirty="0">
              <a:solidFill>
                <a:srgbClr val="FFFF00"/>
              </a:solidFill>
            </a:endParaRPr>
          </a:p>
        </p:txBody>
      </p:sp>
    </p:spTree>
    <p:extLst>
      <p:ext uri="{BB962C8B-B14F-4D97-AF65-F5344CB8AC3E}">
        <p14:creationId xmlns="" xmlns:p14="http://schemas.microsoft.com/office/powerpoint/2010/main" val="24271435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 xmlns:a16="http://schemas.microsoft.com/office/drawing/2014/main" id="{956C70A5-54FA-4667-8791-F4E50953575B}"/>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701924" y="3429000"/>
            <a:ext cx="8811855" cy="2200582"/>
          </a:xfrm>
          <a:prstGeom prst="rect">
            <a:avLst/>
          </a:prstGeom>
          <a:ln w="12700">
            <a:solidFill>
              <a:schemeClr val="tx1"/>
            </a:solidFill>
          </a:ln>
        </p:spPr>
      </p:pic>
      <p:sp>
        <p:nvSpPr>
          <p:cNvPr id="5" name="Title 4">
            <a:extLst>
              <a:ext uri="{FF2B5EF4-FFF2-40B4-BE49-F238E27FC236}">
                <a16:creationId xmlns="" xmlns:a16="http://schemas.microsoft.com/office/drawing/2014/main" id="{C54EB2FD-EBBA-4343-9689-91EC71483E9F}"/>
              </a:ext>
            </a:extLst>
          </p:cNvPr>
          <p:cNvSpPr>
            <a:spLocks noGrp="1"/>
          </p:cNvSpPr>
          <p:nvPr>
            <p:ph type="title"/>
          </p:nvPr>
        </p:nvSpPr>
        <p:spPr/>
        <p:txBody>
          <a:bodyPr>
            <a:normAutofit fontScale="90000"/>
          </a:bodyPr>
          <a:lstStyle/>
          <a:p>
            <a:pPr>
              <a:lnSpc>
                <a:spcPct val="150000"/>
              </a:lnSpc>
            </a:pPr>
            <a:r>
              <a:rPr lang="en-IN" dirty="0"/>
              <a:t>Feature Engineering</a:t>
            </a:r>
            <a:br>
              <a:rPr lang="en-IN" dirty="0"/>
            </a:br>
            <a:r>
              <a:rPr lang="en-IN" sz="2200" dirty="0">
                <a:solidFill>
                  <a:srgbClr val="FFFF00"/>
                </a:solidFill>
              </a:rPr>
              <a:t>Skewness detection &amp; transformation</a:t>
            </a:r>
            <a:endParaRPr lang="en-IN" sz="2200" dirty="0"/>
          </a:p>
        </p:txBody>
      </p:sp>
      <p:sp>
        <p:nvSpPr>
          <p:cNvPr id="9" name="Rectangle: Rounded Corners 8">
            <a:extLst>
              <a:ext uri="{FF2B5EF4-FFF2-40B4-BE49-F238E27FC236}">
                <a16:creationId xmlns="" xmlns:a16="http://schemas.microsoft.com/office/drawing/2014/main" id="{BE9F0336-0728-4122-BDAC-2FC2869674B7}"/>
              </a:ext>
            </a:extLst>
          </p:cNvPr>
          <p:cNvSpPr/>
          <p:nvPr/>
        </p:nvSpPr>
        <p:spPr>
          <a:xfrm>
            <a:off x="833035" y="1988840"/>
            <a:ext cx="10522754" cy="13256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lgn="ctr">
              <a:buFont typeface="Arial" panose="020B0604020202020204" pitchFamily="34" charset="0"/>
              <a:buChar char="•"/>
            </a:pPr>
            <a:r>
              <a:rPr lang="en-IN" sz="2200" dirty="0"/>
              <a:t>Considerable amount of skewness exist in different features.</a:t>
            </a:r>
          </a:p>
          <a:p>
            <a:pPr marL="342900" indent="-342900" algn="ctr">
              <a:buFont typeface="Arial" panose="020B0604020202020204" pitchFamily="34" charset="0"/>
              <a:buChar char="•"/>
            </a:pPr>
            <a:r>
              <a:rPr lang="en-IN" sz="2200" dirty="0"/>
              <a:t>Yeo-Johnson Power Transformation used to reduce skewness.</a:t>
            </a:r>
          </a:p>
        </p:txBody>
      </p:sp>
    </p:spTree>
    <p:extLst>
      <p:ext uri="{BB962C8B-B14F-4D97-AF65-F5344CB8AC3E}">
        <p14:creationId xmlns="" xmlns:p14="http://schemas.microsoft.com/office/powerpoint/2010/main" val="8184568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 xmlns:a16="http://schemas.microsoft.com/office/drawing/2014/main" id="{C941B553-E6D3-4DDA-B3A7-FCA139E1A69F}"/>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609600" y="2539279"/>
            <a:ext cx="5383213" cy="2409680"/>
          </a:xfrm>
          <a:effectLst>
            <a:glow rad="228600">
              <a:schemeClr val="accent5">
                <a:satMod val="175000"/>
                <a:alpha val="40000"/>
              </a:schemeClr>
            </a:glow>
          </a:effectLst>
        </p:spPr>
      </p:pic>
      <p:sp>
        <p:nvSpPr>
          <p:cNvPr id="11" name="Content Placeholder 10">
            <a:extLst>
              <a:ext uri="{FF2B5EF4-FFF2-40B4-BE49-F238E27FC236}">
                <a16:creationId xmlns="" xmlns:a16="http://schemas.microsoft.com/office/drawing/2014/main" id="{110180CC-D354-413C-8D97-59C210B05F1B}"/>
              </a:ext>
            </a:extLst>
          </p:cNvPr>
          <p:cNvSpPr>
            <a:spLocks noGrp="1"/>
          </p:cNvSpPr>
          <p:nvPr>
            <p:ph sz="half" idx="2"/>
          </p:nvPr>
        </p:nvSpPr>
        <p:spPr>
          <a:xfrm>
            <a:off x="8686700" y="2228004"/>
            <a:ext cx="2921085" cy="3633047"/>
          </a:xfrm>
        </p:spPr>
        <p:txBody>
          <a:bodyPr>
            <a:normAutofit/>
          </a:bodyPr>
          <a:lstStyle/>
          <a:p>
            <a:r>
              <a:rPr lang="en-IN" sz="2000" dirty="0">
                <a:latin typeface="Bahnschrift SemiLight" panose="020B0502040204020203" pitchFamily="34" charset="0"/>
                <a:ea typeface="Calibri" panose="020F0502020204030204" pitchFamily="34" charset="0"/>
                <a:cs typeface="Mangal" panose="02040503050203030202" pitchFamily="18" charset="0"/>
              </a:rPr>
              <a:t>M</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ost of independent features are poorly or moderately correlated with target variable label. </a:t>
            </a:r>
            <a:endParaRPr lang="en-IN" sz="2000" dirty="0"/>
          </a:p>
        </p:txBody>
      </p:sp>
      <p:sp>
        <p:nvSpPr>
          <p:cNvPr id="5" name="Title 4">
            <a:extLst>
              <a:ext uri="{FF2B5EF4-FFF2-40B4-BE49-F238E27FC236}">
                <a16:creationId xmlns="" xmlns:a16="http://schemas.microsoft.com/office/drawing/2014/main" id="{37959018-C2ED-46F6-B1E4-FCAC4ABCA4A8}"/>
              </a:ext>
            </a:extLst>
          </p:cNvPr>
          <p:cNvSpPr>
            <a:spLocks noGrp="1"/>
          </p:cNvSpPr>
          <p:nvPr>
            <p:ph type="title"/>
          </p:nvPr>
        </p:nvSpPr>
        <p:spPr/>
        <p:txBody>
          <a:bodyPr/>
          <a:lstStyle/>
          <a:p>
            <a:r>
              <a:rPr lang="en-IN" sz="2500" dirty="0">
                <a:effectLst/>
                <a:ea typeface="Calibri" panose="020F0502020204030204" pitchFamily="34" charset="0"/>
                <a:cs typeface="Mangal" panose="02040503050203030202" pitchFamily="18" charset="0"/>
              </a:rPr>
              <a:t>Data Inputs- Logic- Output Relationships</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Tree>
    <p:extLst>
      <p:ext uri="{BB962C8B-B14F-4D97-AF65-F5344CB8AC3E}">
        <p14:creationId xmlns="" xmlns:p14="http://schemas.microsoft.com/office/powerpoint/2010/main" val="18996853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EEF8F585-EB1D-4C05-8A39-50BFCD87AB91}"/>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1033940" y="2620012"/>
            <a:ext cx="4534533" cy="2248214"/>
          </a:xfrm>
          <a:effectLst>
            <a:glow rad="228600">
              <a:schemeClr val="accent5">
                <a:satMod val="175000"/>
                <a:alpha val="40000"/>
              </a:schemeClr>
            </a:glow>
          </a:effectLst>
        </p:spPr>
      </p:pic>
      <p:sp>
        <p:nvSpPr>
          <p:cNvPr id="4" name="Content Placeholder 3">
            <a:extLst>
              <a:ext uri="{FF2B5EF4-FFF2-40B4-BE49-F238E27FC236}">
                <a16:creationId xmlns="" xmlns:a16="http://schemas.microsoft.com/office/drawing/2014/main" id="{D95960C0-F717-4ABC-9D1C-DD4520D49314}"/>
              </a:ext>
            </a:extLst>
          </p:cNvPr>
          <p:cNvSpPr>
            <a:spLocks noGrp="1"/>
          </p:cNvSpPr>
          <p:nvPr>
            <p:ph sz="half" idx="2"/>
          </p:nvPr>
        </p:nvSpPr>
        <p:spPr>
          <a:xfrm>
            <a:off x="7462565" y="2228004"/>
            <a:ext cx="4145220" cy="3633047"/>
          </a:xfrm>
        </p:spPr>
        <p:txBody>
          <a:bodyPr>
            <a:normAutofit/>
          </a:bodyPr>
          <a:lstStyle/>
          <a:p>
            <a:r>
              <a:rPr lang="en-IN" sz="2000" dirty="0"/>
              <a:t>Target Variable label is Imbalanced in nature.</a:t>
            </a:r>
          </a:p>
          <a:p>
            <a:r>
              <a:rPr lang="en-IN" sz="2000" dirty="0"/>
              <a:t>SMOTE techniques used to oversample minority class.</a:t>
            </a:r>
          </a:p>
        </p:txBody>
      </p:sp>
      <p:sp>
        <p:nvSpPr>
          <p:cNvPr id="2" name="Title 1">
            <a:extLst>
              <a:ext uri="{FF2B5EF4-FFF2-40B4-BE49-F238E27FC236}">
                <a16:creationId xmlns="" xmlns:a16="http://schemas.microsoft.com/office/drawing/2014/main" id="{BD31125F-8347-4B84-A7ED-F91AB3CED4FA}"/>
              </a:ext>
            </a:extLst>
          </p:cNvPr>
          <p:cNvSpPr>
            <a:spLocks noGrp="1"/>
          </p:cNvSpPr>
          <p:nvPr>
            <p:ph type="title"/>
          </p:nvPr>
        </p:nvSpPr>
        <p:spPr/>
        <p:txBody>
          <a:bodyPr/>
          <a:lstStyle/>
          <a:p>
            <a:r>
              <a:rPr lang="en-IN" dirty="0"/>
              <a:t>Handling IMBALANCED DATA</a:t>
            </a:r>
          </a:p>
        </p:txBody>
      </p:sp>
    </p:spTree>
    <p:extLst>
      <p:ext uri="{BB962C8B-B14F-4D97-AF65-F5344CB8AC3E}">
        <p14:creationId xmlns="" xmlns:p14="http://schemas.microsoft.com/office/powerpoint/2010/main" val="10121100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1930CD18-4979-49A8-BBA9-A62B2355FDA0}"/>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953816" y="1481138"/>
            <a:ext cx="4694781" cy="4525962"/>
          </a:xfrm>
          <a:effectLst>
            <a:glow rad="228600">
              <a:schemeClr val="accent5">
                <a:satMod val="175000"/>
                <a:alpha val="40000"/>
              </a:schemeClr>
            </a:glow>
          </a:effectLst>
        </p:spPr>
      </p:pic>
      <p:sp>
        <p:nvSpPr>
          <p:cNvPr id="4" name="Content Placeholder 3">
            <a:extLst>
              <a:ext uri="{FF2B5EF4-FFF2-40B4-BE49-F238E27FC236}">
                <a16:creationId xmlns="" xmlns:a16="http://schemas.microsoft.com/office/drawing/2014/main" id="{6100ECBA-6646-4B7A-B68D-EBC79A946593}"/>
              </a:ext>
            </a:extLst>
          </p:cNvPr>
          <p:cNvSpPr>
            <a:spLocks noGrp="1"/>
          </p:cNvSpPr>
          <p:nvPr>
            <p:ph sz="half" idx="2"/>
          </p:nvPr>
        </p:nvSpPr>
        <p:spPr>
          <a:xfrm>
            <a:off x="7534572" y="2228004"/>
            <a:ext cx="4073213" cy="3649268"/>
          </a:xfrm>
        </p:spPr>
        <p:txBody>
          <a:bodyPr>
            <a:normAutofit/>
          </a:bodyPr>
          <a:lstStyle/>
          <a:p>
            <a:r>
              <a:rPr lang="en-IN" sz="2000" dirty="0"/>
              <a:t>Multicollinearity exist between few features.</a:t>
            </a:r>
          </a:p>
          <a:p>
            <a:r>
              <a:rPr lang="en-IN" sz="2000" dirty="0"/>
              <a:t>To resolve it PCA is applied.</a:t>
            </a:r>
          </a:p>
          <a:p>
            <a:r>
              <a:rPr lang="en-US" sz="2000" dirty="0"/>
              <a:t>Eleven principal components attribute for 90% of variation in the data. </a:t>
            </a:r>
          </a:p>
          <a:p>
            <a:r>
              <a:rPr lang="en-US" sz="2000" dirty="0"/>
              <a:t>PCA applied for Eleven components.</a:t>
            </a:r>
            <a:endParaRPr lang="en-IN" sz="2000" dirty="0"/>
          </a:p>
        </p:txBody>
      </p:sp>
      <p:sp>
        <p:nvSpPr>
          <p:cNvPr id="2" name="Title 1">
            <a:extLst>
              <a:ext uri="{FF2B5EF4-FFF2-40B4-BE49-F238E27FC236}">
                <a16:creationId xmlns="" xmlns:a16="http://schemas.microsoft.com/office/drawing/2014/main" id="{ECC7802E-C7E8-4961-8F15-522B60BC7775}"/>
              </a:ext>
            </a:extLst>
          </p:cNvPr>
          <p:cNvSpPr>
            <a:spLocks noGrp="1"/>
          </p:cNvSpPr>
          <p:nvPr>
            <p:ph type="title"/>
          </p:nvPr>
        </p:nvSpPr>
        <p:spPr/>
        <p:txBody>
          <a:bodyPr/>
          <a:lstStyle/>
          <a:p>
            <a:r>
              <a:rPr lang="en-IN" dirty="0"/>
              <a:t>Multicollinearity and PCA</a:t>
            </a:r>
          </a:p>
        </p:txBody>
      </p:sp>
    </p:spTree>
    <p:extLst>
      <p:ext uri="{BB962C8B-B14F-4D97-AF65-F5344CB8AC3E}">
        <p14:creationId xmlns="" xmlns:p14="http://schemas.microsoft.com/office/powerpoint/2010/main" val="16998960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D0130A0E-7568-458D-8C4D-E14CF20F6047}"/>
              </a:ext>
            </a:extLst>
          </p:cNvPr>
          <p:cNvSpPr>
            <a:spLocks noGrp="1"/>
          </p:cNvSpPr>
          <p:nvPr>
            <p:ph idx="1"/>
          </p:nvPr>
        </p:nvSpPr>
        <p:spPr>
          <a:xfrm>
            <a:off x="581041" y="2060849"/>
            <a:ext cx="11026743" cy="4094996"/>
          </a:xfrm>
        </p:spPr>
        <p:txBody>
          <a:bodyPr>
            <a:normAutofit/>
          </a:bodyPr>
          <a:lstStyle/>
          <a:p>
            <a:r>
              <a:rPr lang="en-IN" sz="2400" dirty="0"/>
              <a:t>Objective is to predict customer is defaulter or not. It can be solve by application of classification ML algorithm.</a:t>
            </a:r>
          </a:p>
          <a:p>
            <a:r>
              <a:rPr lang="en-IN" sz="2400" dirty="0"/>
              <a:t>Different Classification algorithm used to train model, in order to have maximum accuracy score.</a:t>
            </a:r>
          </a:p>
          <a:p>
            <a:r>
              <a:rPr lang="en-IN" sz="2400" dirty="0"/>
              <a:t>Machine learning classification algorithms used in this project are –</a:t>
            </a: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Logistics Regression </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Decision Tree Classifier</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Random Forest Classifier</a:t>
            </a:r>
            <a:endPar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mj-lt"/>
              <a:buAutoNum type="arabicPeriod"/>
            </a:pPr>
            <a:r>
              <a:rPr lang="en-IN" sz="2000" dirty="0">
                <a:solidFill>
                  <a:schemeClr val="tx1"/>
                </a:solidFill>
                <a:effectLst/>
                <a:latin typeface="Bahnschrift SemiLight" panose="020B0502040204020203" pitchFamily="34" charset="0"/>
                <a:ea typeface="Calibri" panose="020F0502020204030204" pitchFamily="34" charset="0"/>
                <a:cs typeface="Mangal" panose="02040503050203030202" pitchFamily="18" charset="0"/>
              </a:rPr>
              <a:t>Extra Tree Classifier</a:t>
            </a:r>
            <a:endParaRPr lang="en-IN" sz="2000" dirty="0">
              <a:solidFill>
                <a:schemeClr val="tx1"/>
              </a:solidFill>
            </a:endParaRPr>
          </a:p>
        </p:txBody>
      </p:sp>
      <p:sp>
        <p:nvSpPr>
          <p:cNvPr id="2" name="Title 1">
            <a:extLst>
              <a:ext uri="{FF2B5EF4-FFF2-40B4-BE49-F238E27FC236}">
                <a16:creationId xmlns="" xmlns:a16="http://schemas.microsoft.com/office/drawing/2014/main" id="{24657FAD-8B69-4B0D-A4A1-DE1B41FBA4D8}"/>
              </a:ext>
            </a:extLst>
          </p:cNvPr>
          <p:cNvSpPr>
            <a:spLocks noGrp="1"/>
          </p:cNvSpPr>
          <p:nvPr>
            <p:ph type="title"/>
          </p:nvPr>
        </p:nvSpPr>
        <p:spPr/>
        <p:txBody>
          <a:bodyPr/>
          <a:lstStyle/>
          <a:p>
            <a:r>
              <a:rPr lang="en-IN" dirty="0"/>
              <a:t>MACHINE LEARNING MODEL BUILDING</a:t>
            </a:r>
          </a:p>
        </p:txBody>
      </p:sp>
    </p:spTree>
    <p:extLst>
      <p:ext uri="{BB962C8B-B14F-4D97-AF65-F5344CB8AC3E}">
        <p14:creationId xmlns="" xmlns:p14="http://schemas.microsoft.com/office/powerpoint/2010/main" val="13070241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A411BC3-7B52-4E0A-8AC4-EA2965D262F3}"/>
              </a:ext>
            </a:extLst>
          </p:cNvPr>
          <p:cNvSpPr>
            <a:spLocks noGrp="1"/>
          </p:cNvSpPr>
          <p:nvPr>
            <p:ph idx="1"/>
          </p:nvPr>
        </p:nvSpPr>
        <p:spPr>
          <a:xfrm>
            <a:off x="581041" y="2060848"/>
            <a:ext cx="10771171" cy="4392488"/>
          </a:xfrm>
        </p:spPr>
        <p:txBody>
          <a:bodyPr>
            <a:noAutofit/>
          </a:bodyPr>
          <a:lstStyle/>
          <a:p>
            <a:pPr>
              <a:spcBef>
                <a:spcPts val="300"/>
              </a:spcBef>
              <a:spcAft>
                <a:spcPts val="300"/>
              </a:spcAft>
              <a:buFont typeface="Wingdings" panose="05000000000000000000" pitchFamily="2" charset="2"/>
              <a:buChar char="Ø"/>
            </a:pPr>
            <a:r>
              <a:rPr lang="en-US" sz="2200" dirty="0">
                <a:solidFill>
                  <a:schemeClr val="tx1"/>
                </a:solidFill>
              </a:rPr>
              <a:t>What is Micro Credit?</a:t>
            </a:r>
          </a:p>
          <a:p>
            <a:pPr>
              <a:spcBef>
                <a:spcPts val="300"/>
              </a:spcBef>
              <a:spcAft>
                <a:spcPts val="300"/>
              </a:spcAft>
              <a:buFont typeface="Wingdings" panose="05000000000000000000" pitchFamily="2" charset="2"/>
              <a:buChar char="Ø"/>
            </a:pPr>
            <a:r>
              <a:rPr lang="en-US" sz="2200" dirty="0">
                <a:solidFill>
                  <a:schemeClr val="tx1"/>
                </a:solidFill>
              </a:rPr>
              <a:t>Problem Statement.</a:t>
            </a:r>
          </a:p>
          <a:p>
            <a:pPr>
              <a:spcBef>
                <a:spcPts val="300"/>
              </a:spcBef>
              <a:spcAft>
                <a:spcPts val="300"/>
              </a:spcAft>
              <a:buFont typeface="Wingdings" panose="05000000000000000000" pitchFamily="2" charset="2"/>
              <a:buChar char="Ø"/>
            </a:pPr>
            <a:r>
              <a:rPr lang="en-US" sz="2200" dirty="0">
                <a:solidFill>
                  <a:schemeClr val="tx1"/>
                </a:solidFill>
              </a:rPr>
              <a:t>Data Preprocessing</a:t>
            </a:r>
          </a:p>
          <a:p>
            <a:pPr>
              <a:spcBef>
                <a:spcPts val="300"/>
              </a:spcBef>
              <a:spcAft>
                <a:spcPts val="300"/>
              </a:spcAft>
              <a:buFont typeface="Wingdings" panose="05000000000000000000" pitchFamily="2" charset="2"/>
              <a:buChar char="Ø"/>
            </a:pPr>
            <a:r>
              <a:rPr lang="en-US" sz="2200" dirty="0">
                <a:solidFill>
                  <a:schemeClr val="tx1"/>
                </a:solidFill>
              </a:rPr>
              <a:t>Exploratory data analysis.</a:t>
            </a:r>
          </a:p>
          <a:p>
            <a:pPr>
              <a:spcBef>
                <a:spcPts val="300"/>
              </a:spcBef>
              <a:spcAft>
                <a:spcPts val="300"/>
              </a:spcAft>
              <a:buFont typeface="Wingdings" panose="05000000000000000000" pitchFamily="2" charset="2"/>
              <a:buChar char="Ø"/>
            </a:pPr>
            <a:r>
              <a:rPr lang="en-US" sz="2200" dirty="0">
                <a:solidFill>
                  <a:schemeClr val="tx1"/>
                </a:solidFill>
              </a:rPr>
              <a:t>Feature Engineering </a:t>
            </a:r>
          </a:p>
          <a:p>
            <a:pPr>
              <a:spcBef>
                <a:spcPts val="300"/>
              </a:spcBef>
              <a:spcAft>
                <a:spcPts val="300"/>
              </a:spcAft>
              <a:buFont typeface="Wingdings" panose="05000000000000000000" pitchFamily="2" charset="2"/>
              <a:buChar char="Ø"/>
            </a:pPr>
            <a:r>
              <a:rPr lang="en-US" sz="2200" dirty="0">
                <a:solidFill>
                  <a:schemeClr val="tx1"/>
                </a:solidFill>
              </a:rPr>
              <a:t>Machine Learning Building.</a:t>
            </a:r>
          </a:p>
          <a:p>
            <a:pPr>
              <a:spcBef>
                <a:spcPts val="300"/>
              </a:spcBef>
              <a:spcAft>
                <a:spcPts val="300"/>
              </a:spcAft>
              <a:buFont typeface="Wingdings" panose="05000000000000000000" pitchFamily="2" charset="2"/>
              <a:buChar char="Ø"/>
            </a:pPr>
            <a:r>
              <a:rPr lang="en-US" sz="2200" dirty="0">
                <a:solidFill>
                  <a:schemeClr val="tx1"/>
                </a:solidFill>
              </a:rPr>
              <a:t>ROC-AUC Curve of Different Model </a:t>
            </a:r>
          </a:p>
          <a:p>
            <a:pPr>
              <a:spcBef>
                <a:spcPts val="300"/>
              </a:spcBef>
              <a:spcAft>
                <a:spcPts val="300"/>
              </a:spcAft>
              <a:buFont typeface="Wingdings" panose="05000000000000000000" pitchFamily="2" charset="2"/>
              <a:buChar char="Ø"/>
            </a:pPr>
            <a:r>
              <a:rPr lang="en-US" sz="2200" dirty="0">
                <a:solidFill>
                  <a:schemeClr val="tx1"/>
                </a:solidFill>
              </a:rPr>
              <a:t>ROC Curve For Final Model.</a:t>
            </a:r>
          </a:p>
          <a:p>
            <a:pPr>
              <a:spcBef>
                <a:spcPts val="300"/>
              </a:spcBef>
              <a:spcAft>
                <a:spcPts val="300"/>
              </a:spcAft>
              <a:buFont typeface="Wingdings" panose="05000000000000000000" pitchFamily="2" charset="2"/>
              <a:buChar char="Ø"/>
            </a:pPr>
            <a:r>
              <a:rPr lang="en-US" sz="2200" dirty="0">
                <a:solidFill>
                  <a:schemeClr val="tx1"/>
                </a:solidFill>
              </a:rPr>
              <a:t>Limitations and Future Scope of work</a:t>
            </a:r>
          </a:p>
          <a:p>
            <a:pPr>
              <a:spcBef>
                <a:spcPts val="300"/>
              </a:spcBef>
              <a:spcAft>
                <a:spcPts val="300"/>
              </a:spcAft>
              <a:buFont typeface="Wingdings" panose="05000000000000000000" pitchFamily="2" charset="2"/>
              <a:buChar char="Ø"/>
            </a:pPr>
            <a:endParaRPr lang="en-US" sz="1700" dirty="0">
              <a:solidFill>
                <a:schemeClr val="tx2"/>
              </a:solidFill>
              <a:latin typeface="Century" panose="02040604050505020304" pitchFamily="18" charset="0"/>
            </a:endParaRPr>
          </a:p>
          <a:p>
            <a:endParaRPr lang="en-IN" sz="1400" dirty="0"/>
          </a:p>
        </p:txBody>
      </p:sp>
      <p:sp>
        <p:nvSpPr>
          <p:cNvPr id="2" name="Title 1">
            <a:extLst>
              <a:ext uri="{FF2B5EF4-FFF2-40B4-BE49-F238E27FC236}">
                <a16:creationId xmlns="" xmlns:a16="http://schemas.microsoft.com/office/drawing/2014/main" id="{BCC76BEB-2FB6-4A8F-B7F5-430BEC94042C}"/>
              </a:ext>
            </a:extLst>
          </p:cNvPr>
          <p:cNvSpPr>
            <a:spLocks noGrp="1"/>
          </p:cNvSpPr>
          <p:nvPr>
            <p:ph type="title"/>
          </p:nvPr>
        </p:nvSpPr>
        <p:spPr/>
        <p:txBody>
          <a:bodyPr/>
          <a:lstStyle/>
          <a:p>
            <a:r>
              <a:rPr lang="en-IN" dirty="0"/>
              <a:t>Overview of Presentation </a:t>
            </a:r>
          </a:p>
        </p:txBody>
      </p:sp>
    </p:spTree>
    <p:extLst>
      <p:ext uri="{BB962C8B-B14F-4D97-AF65-F5344CB8AC3E}">
        <p14:creationId xmlns="" xmlns:p14="http://schemas.microsoft.com/office/powerpoint/2010/main" val="3353469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280DC525-CB0A-489D-BDFD-EB0CC14E5860}"/>
              </a:ext>
            </a:extLst>
          </p:cNvPr>
          <p:cNvSpPr>
            <a:spLocks noGrp="1"/>
          </p:cNvSpPr>
          <p:nvPr>
            <p:ph idx="1"/>
          </p:nvPr>
        </p:nvSpPr>
        <p:spPr>
          <a:xfrm>
            <a:off x="8758708" y="2180497"/>
            <a:ext cx="2849076" cy="3975347"/>
          </a:xfrm>
        </p:spPr>
        <p:txBody>
          <a:bodyPr>
            <a:normAutofit/>
          </a:bodyPr>
          <a:lstStyle/>
          <a:p>
            <a:r>
              <a:rPr lang="en-IN" sz="2200" dirty="0">
                <a:solidFill>
                  <a:srgbClr val="FF0000"/>
                </a:solidFill>
                <a:latin typeface="Franklin Gothic Medium Cond" pitchFamily="34" charset="0"/>
              </a:rPr>
              <a:t>Extra Tree Classifier gives maximum accuracy score and cross validation score.</a:t>
            </a:r>
          </a:p>
          <a:p>
            <a:r>
              <a:rPr lang="en-IN" sz="2200" dirty="0">
                <a:solidFill>
                  <a:srgbClr val="FF0000"/>
                </a:solidFill>
                <a:latin typeface="Franklin Gothic Medium Cond" pitchFamily="34" charset="0"/>
              </a:rPr>
              <a:t>Hyper parameter tuning perform on this ETC model to gain more accuracy.</a:t>
            </a:r>
          </a:p>
          <a:p>
            <a:r>
              <a:rPr lang="en-IN" sz="2200" dirty="0">
                <a:solidFill>
                  <a:srgbClr val="FF0000"/>
                </a:solidFill>
                <a:latin typeface="Franklin Gothic Medium Cond" pitchFamily="34" charset="0"/>
              </a:rPr>
              <a:t>ETC –tuned model used has final model</a:t>
            </a:r>
            <a:r>
              <a:rPr lang="en-IN" sz="2200" dirty="0">
                <a:solidFill>
                  <a:srgbClr val="FF0000"/>
                </a:solidFill>
                <a:latin typeface="Harlow Solid Italic" panose="04030604020F02020D02" pitchFamily="82" charset="0"/>
              </a:rPr>
              <a:t>.</a:t>
            </a:r>
          </a:p>
        </p:txBody>
      </p:sp>
      <p:sp>
        <p:nvSpPr>
          <p:cNvPr id="5" name="Title 4">
            <a:extLst>
              <a:ext uri="{FF2B5EF4-FFF2-40B4-BE49-F238E27FC236}">
                <a16:creationId xmlns="" xmlns:a16="http://schemas.microsoft.com/office/drawing/2014/main" id="{5B25EA47-41DA-464A-9F7B-8E59EFE174E4}"/>
              </a:ext>
            </a:extLst>
          </p:cNvPr>
          <p:cNvSpPr>
            <a:spLocks noGrp="1"/>
          </p:cNvSpPr>
          <p:nvPr>
            <p:ph type="title"/>
          </p:nvPr>
        </p:nvSpPr>
        <p:spPr/>
        <p:txBody>
          <a:bodyPr/>
          <a:lstStyle/>
          <a:p>
            <a:r>
              <a:rPr lang="en-IN" dirty="0"/>
              <a:t>ML MODEL Evaluation Matrix</a:t>
            </a:r>
          </a:p>
        </p:txBody>
      </p:sp>
      <p:graphicFrame>
        <p:nvGraphicFramePr>
          <p:cNvPr id="7" name="Table 6"/>
          <p:cNvGraphicFramePr>
            <a:graphicFrameLocks noGrp="1"/>
          </p:cNvGraphicFramePr>
          <p:nvPr/>
        </p:nvGraphicFramePr>
        <p:xfrm>
          <a:off x="405780" y="1556792"/>
          <a:ext cx="7344815" cy="4176463"/>
        </p:xfrm>
        <a:graphic>
          <a:graphicData uri="http://schemas.openxmlformats.org/drawingml/2006/table">
            <a:tbl>
              <a:tblPr/>
              <a:tblGrid>
                <a:gridCol w="1602831"/>
                <a:gridCol w="1039476"/>
                <a:gridCol w="880497"/>
                <a:gridCol w="931859"/>
                <a:gridCol w="1007680"/>
                <a:gridCol w="1011757"/>
                <a:gridCol w="870715"/>
              </a:tblGrid>
              <a:tr h="696236">
                <a:tc>
                  <a:txBody>
                    <a:bodyPr/>
                    <a:lstStyle/>
                    <a:p>
                      <a:pPr marL="65405" marR="0">
                        <a:lnSpc>
                          <a:spcPts val="1320"/>
                        </a:lnSpc>
                        <a:spcBef>
                          <a:spcPts val="0"/>
                        </a:spcBef>
                        <a:spcAft>
                          <a:spcPts val="0"/>
                        </a:spcAft>
                      </a:pPr>
                      <a:r>
                        <a:rPr lang="en-US" sz="1100">
                          <a:latin typeface="Bahnschrift"/>
                          <a:ea typeface="Bahnschrift"/>
                          <a:cs typeface="Bahnschrift"/>
                        </a:rPr>
                        <a:t>Algorithm</a:t>
                      </a:r>
                    </a:p>
                  </a:txBody>
                  <a:tcPr marL="0" marR="0" marT="0" marB="0">
                    <a:lnL>
                      <a:noFill/>
                    </a:lnL>
                    <a:lnR>
                      <a:noFill/>
                    </a:lnR>
                    <a:lnT>
                      <a:noFill/>
                    </a:lnT>
                    <a:lnB w="12700" cap="flat" cmpd="sng" algn="ctr">
                      <a:solidFill>
                        <a:srgbClr val="FFFFFF"/>
                      </a:solidFill>
                      <a:prstDash val="solid"/>
                      <a:round/>
                      <a:headEnd type="none" w="med" len="med"/>
                      <a:tailEnd type="none" w="med" len="med"/>
                    </a:lnB>
                    <a:solidFill>
                      <a:srgbClr val="FFC000"/>
                    </a:solidFill>
                  </a:tcPr>
                </a:tc>
                <a:tc>
                  <a:txBody>
                    <a:bodyPr/>
                    <a:lstStyle/>
                    <a:p>
                      <a:pPr marL="68580" marR="149860">
                        <a:lnSpc>
                          <a:spcPct val="107000"/>
                        </a:lnSpc>
                        <a:spcBef>
                          <a:spcPts val="0"/>
                        </a:spcBef>
                        <a:spcAft>
                          <a:spcPts val="0"/>
                        </a:spcAft>
                      </a:pPr>
                      <a:r>
                        <a:rPr lang="en-US" sz="1100">
                          <a:latin typeface="Bahnschrift"/>
                          <a:ea typeface="Bahnschrift"/>
                          <a:cs typeface="Bahnschrift"/>
                        </a:rPr>
                        <a:t>Accuracy</a:t>
                      </a:r>
                      <a:r>
                        <a:rPr lang="en-US" sz="1100" spc="-175">
                          <a:latin typeface="Bahnschrift"/>
                          <a:ea typeface="Bahnschrift"/>
                          <a:cs typeface="Bahnschrift"/>
                        </a:rPr>
                        <a:t> </a:t>
                      </a:r>
                      <a:r>
                        <a:rPr lang="en-US" sz="1100">
                          <a:latin typeface="Bahnschrift"/>
                          <a:ea typeface="Bahnschrift"/>
                          <a:cs typeface="Bahnschrift"/>
                        </a:rPr>
                        <a:t>Score</a:t>
                      </a:r>
                    </a:p>
                  </a:txBody>
                  <a:tcPr marL="0" marR="0" marT="0" marB="0">
                    <a:lnL>
                      <a:noFill/>
                    </a:lnL>
                    <a:lnR>
                      <a:noFill/>
                    </a:lnR>
                    <a:lnT>
                      <a:noFill/>
                    </a:lnT>
                    <a:lnB w="12700" cap="flat" cmpd="sng" algn="ctr">
                      <a:solidFill>
                        <a:srgbClr val="FFFFFF"/>
                      </a:solidFill>
                      <a:prstDash val="solid"/>
                      <a:round/>
                      <a:headEnd type="none" w="med" len="med"/>
                      <a:tailEnd type="none" w="med" len="med"/>
                    </a:lnB>
                    <a:solidFill>
                      <a:srgbClr val="FFC000"/>
                    </a:solidFill>
                  </a:tcPr>
                </a:tc>
                <a:tc>
                  <a:txBody>
                    <a:bodyPr/>
                    <a:lstStyle/>
                    <a:p>
                      <a:pPr marL="0" marR="224790" algn="r">
                        <a:lnSpc>
                          <a:spcPts val="1320"/>
                        </a:lnSpc>
                        <a:spcBef>
                          <a:spcPts val="0"/>
                        </a:spcBef>
                        <a:spcAft>
                          <a:spcPts val="0"/>
                        </a:spcAft>
                      </a:pPr>
                      <a:r>
                        <a:rPr lang="en-US" sz="1100">
                          <a:latin typeface="Bahnschrift"/>
                          <a:ea typeface="Bahnschrift"/>
                          <a:cs typeface="Bahnschrift"/>
                        </a:rPr>
                        <a:t>Recall</a:t>
                      </a:r>
                    </a:p>
                  </a:txBody>
                  <a:tcPr marL="0" marR="0" marT="0" marB="0">
                    <a:lnL>
                      <a:noFill/>
                    </a:lnL>
                    <a:lnR>
                      <a:noFill/>
                    </a:lnR>
                    <a:lnT>
                      <a:noFill/>
                    </a:lnT>
                    <a:lnB w="12700" cap="flat" cmpd="sng" algn="ctr">
                      <a:solidFill>
                        <a:srgbClr val="FFFFFF"/>
                      </a:solidFill>
                      <a:prstDash val="solid"/>
                      <a:round/>
                      <a:headEnd type="none" w="med" len="med"/>
                      <a:tailEnd type="none" w="med" len="med"/>
                    </a:lnB>
                    <a:solidFill>
                      <a:srgbClr val="FFC000"/>
                    </a:solidFill>
                  </a:tcPr>
                </a:tc>
                <a:tc>
                  <a:txBody>
                    <a:bodyPr/>
                    <a:lstStyle/>
                    <a:p>
                      <a:pPr marL="55880" marR="55880" algn="ctr">
                        <a:lnSpc>
                          <a:spcPts val="1320"/>
                        </a:lnSpc>
                        <a:spcBef>
                          <a:spcPts val="0"/>
                        </a:spcBef>
                        <a:spcAft>
                          <a:spcPts val="0"/>
                        </a:spcAft>
                      </a:pPr>
                      <a:r>
                        <a:rPr lang="en-US" sz="1100">
                          <a:latin typeface="Bahnschrift"/>
                          <a:ea typeface="Bahnschrift"/>
                          <a:cs typeface="Bahnschrift"/>
                        </a:rPr>
                        <a:t>Precision</a:t>
                      </a:r>
                    </a:p>
                  </a:txBody>
                  <a:tcPr marL="0" marR="0" marT="0" marB="0">
                    <a:lnL>
                      <a:noFill/>
                    </a:lnL>
                    <a:lnR>
                      <a:noFill/>
                    </a:lnR>
                    <a:lnT>
                      <a:noFill/>
                    </a:lnT>
                    <a:lnB w="12700" cap="flat" cmpd="sng" algn="ctr">
                      <a:solidFill>
                        <a:srgbClr val="FFFFFF"/>
                      </a:solidFill>
                      <a:prstDash val="solid"/>
                      <a:round/>
                      <a:headEnd type="none" w="med" len="med"/>
                      <a:tailEnd type="none" w="med" len="med"/>
                    </a:lnB>
                    <a:solidFill>
                      <a:srgbClr val="FFC000"/>
                    </a:solidFill>
                  </a:tcPr>
                </a:tc>
                <a:tc>
                  <a:txBody>
                    <a:bodyPr/>
                    <a:lstStyle/>
                    <a:p>
                      <a:pPr marL="67945" marR="0">
                        <a:lnSpc>
                          <a:spcPts val="1320"/>
                        </a:lnSpc>
                        <a:spcBef>
                          <a:spcPts val="0"/>
                        </a:spcBef>
                        <a:spcAft>
                          <a:spcPts val="0"/>
                        </a:spcAft>
                      </a:pPr>
                      <a:r>
                        <a:rPr lang="en-US" sz="1100">
                          <a:latin typeface="Bahnschrift"/>
                          <a:ea typeface="Bahnschrift"/>
                          <a:cs typeface="Bahnschrift"/>
                        </a:rPr>
                        <a:t>F1</a:t>
                      </a:r>
                      <a:r>
                        <a:rPr lang="en-US" sz="1100" spc="95">
                          <a:latin typeface="Bahnschrift"/>
                          <a:ea typeface="Bahnschrift"/>
                          <a:cs typeface="Bahnschrift"/>
                        </a:rPr>
                        <a:t> </a:t>
                      </a:r>
                      <a:r>
                        <a:rPr lang="en-US" sz="1100">
                          <a:latin typeface="Bahnschrift"/>
                          <a:ea typeface="Bahnschrift"/>
                          <a:cs typeface="Bahnschrift"/>
                        </a:rPr>
                        <a:t>Score</a:t>
                      </a:r>
                    </a:p>
                  </a:txBody>
                  <a:tcPr marL="0" marR="0" marT="0" marB="0">
                    <a:lnL>
                      <a:noFill/>
                    </a:lnL>
                    <a:lnR>
                      <a:noFill/>
                    </a:lnR>
                    <a:lnT>
                      <a:noFill/>
                    </a:lnT>
                    <a:lnB w="12700" cap="flat" cmpd="sng" algn="ctr">
                      <a:solidFill>
                        <a:srgbClr val="FFFFFF"/>
                      </a:solidFill>
                      <a:prstDash val="solid"/>
                      <a:round/>
                      <a:headEnd type="none" w="med" len="med"/>
                      <a:tailEnd type="none" w="med" len="med"/>
                    </a:lnB>
                    <a:solidFill>
                      <a:srgbClr val="FFC000"/>
                    </a:solidFill>
                  </a:tcPr>
                </a:tc>
                <a:tc>
                  <a:txBody>
                    <a:bodyPr/>
                    <a:lstStyle/>
                    <a:p>
                      <a:pPr marL="67945" marR="0">
                        <a:lnSpc>
                          <a:spcPts val="1320"/>
                        </a:lnSpc>
                        <a:spcBef>
                          <a:spcPts val="0"/>
                        </a:spcBef>
                        <a:spcAft>
                          <a:spcPts val="0"/>
                        </a:spcAft>
                      </a:pPr>
                      <a:r>
                        <a:rPr lang="en-US" sz="1100">
                          <a:latin typeface="Bahnschrift"/>
                          <a:ea typeface="Bahnschrift"/>
                          <a:cs typeface="Bahnschrift"/>
                        </a:rPr>
                        <a:t>CV</a:t>
                      </a:r>
                      <a:r>
                        <a:rPr lang="en-US" sz="1100" spc="100">
                          <a:latin typeface="Bahnschrift"/>
                          <a:ea typeface="Bahnschrift"/>
                          <a:cs typeface="Bahnschrift"/>
                        </a:rPr>
                        <a:t> </a:t>
                      </a:r>
                      <a:r>
                        <a:rPr lang="en-US" sz="1100">
                          <a:latin typeface="Bahnschrift"/>
                          <a:ea typeface="Bahnschrift"/>
                          <a:cs typeface="Bahnschrift"/>
                        </a:rPr>
                        <a:t>Score</a:t>
                      </a:r>
                    </a:p>
                  </a:txBody>
                  <a:tcPr marL="0" marR="0" marT="0" marB="0">
                    <a:lnL>
                      <a:noFill/>
                    </a:lnL>
                    <a:lnR>
                      <a:noFill/>
                    </a:lnR>
                    <a:lnT>
                      <a:noFill/>
                    </a:lnT>
                    <a:lnB w="12700" cap="flat" cmpd="sng" algn="ctr">
                      <a:solidFill>
                        <a:srgbClr val="FFFFFF"/>
                      </a:solidFill>
                      <a:prstDash val="solid"/>
                      <a:round/>
                      <a:headEnd type="none" w="med" len="med"/>
                      <a:tailEnd type="none" w="med" len="med"/>
                    </a:lnB>
                    <a:solidFill>
                      <a:srgbClr val="FFC000"/>
                    </a:solidFill>
                  </a:tcPr>
                </a:tc>
                <a:tc>
                  <a:txBody>
                    <a:bodyPr/>
                    <a:lstStyle/>
                    <a:p>
                      <a:pPr marL="67945" marR="0">
                        <a:lnSpc>
                          <a:spcPts val="1320"/>
                        </a:lnSpc>
                        <a:spcBef>
                          <a:spcPts val="0"/>
                        </a:spcBef>
                        <a:spcAft>
                          <a:spcPts val="0"/>
                        </a:spcAft>
                      </a:pPr>
                      <a:r>
                        <a:rPr lang="en-US" sz="1100">
                          <a:latin typeface="Bahnschrift"/>
                          <a:ea typeface="Bahnschrift"/>
                          <a:cs typeface="Bahnschrift"/>
                        </a:rPr>
                        <a:t>AUC</a:t>
                      </a:r>
                    </a:p>
                    <a:p>
                      <a:pPr marL="67945" marR="0">
                        <a:lnSpc>
                          <a:spcPts val="1320"/>
                        </a:lnSpc>
                        <a:spcBef>
                          <a:spcPts val="105"/>
                        </a:spcBef>
                        <a:spcAft>
                          <a:spcPts val="0"/>
                        </a:spcAft>
                      </a:pPr>
                      <a:r>
                        <a:rPr lang="en-US" sz="1100">
                          <a:latin typeface="Bahnschrift"/>
                          <a:ea typeface="Bahnschrift"/>
                          <a:cs typeface="Bahnschrift"/>
                        </a:rPr>
                        <a:t>Score</a:t>
                      </a:r>
                    </a:p>
                  </a:txBody>
                  <a:tcPr marL="0" marR="0" marT="0" marB="0">
                    <a:lnL>
                      <a:noFill/>
                    </a:lnL>
                    <a:lnR>
                      <a:noFill/>
                    </a:lnR>
                    <a:lnT>
                      <a:noFill/>
                    </a:lnT>
                    <a:lnB w="12700" cap="flat" cmpd="sng" algn="ctr">
                      <a:solidFill>
                        <a:srgbClr val="FFFFFF"/>
                      </a:solidFill>
                      <a:prstDash val="solid"/>
                      <a:round/>
                      <a:headEnd type="none" w="med" len="med"/>
                      <a:tailEnd type="none" w="med" len="med"/>
                    </a:lnB>
                    <a:solidFill>
                      <a:srgbClr val="FFC000"/>
                    </a:solidFill>
                  </a:tcPr>
                </a:tc>
              </a:tr>
              <a:tr h="694327">
                <a:tc>
                  <a:txBody>
                    <a:bodyPr/>
                    <a:lstStyle/>
                    <a:p>
                      <a:pPr marL="65405" marR="457200">
                        <a:lnSpc>
                          <a:spcPct val="107000"/>
                        </a:lnSpc>
                        <a:spcBef>
                          <a:spcPts val="0"/>
                        </a:spcBef>
                        <a:spcAft>
                          <a:spcPts val="0"/>
                        </a:spcAft>
                      </a:pPr>
                      <a:r>
                        <a:rPr lang="en-US" sz="1100">
                          <a:latin typeface="Bahnschrift"/>
                          <a:ea typeface="Bahnschrift"/>
                          <a:cs typeface="Bahnschrift"/>
                        </a:rPr>
                        <a:t>Logistics</a:t>
                      </a:r>
                      <a:r>
                        <a:rPr lang="en-US" sz="1100" spc="5">
                          <a:latin typeface="Bahnschrift"/>
                          <a:ea typeface="Bahnschrift"/>
                          <a:cs typeface="Bahnschrift"/>
                        </a:rPr>
                        <a:t> </a:t>
                      </a:r>
                      <a:r>
                        <a:rPr lang="en-US" sz="1100">
                          <a:latin typeface="Bahnschrift"/>
                          <a:ea typeface="Bahnschrift"/>
                          <a:cs typeface="Bahnschrift"/>
                        </a:rPr>
                        <a:t>Regression</a:t>
                      </a: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marL="200660" marR="0">
                        <a:lnSpc>
                          <a:spcPts val="1320"/>
                        </a:lnSpc>
                        <a:spcBef>
                          <a:spcPts val="0"/>
                        </a:spcBef>
                        <a:spcAft>
                          <a:spcPts val="0"/>
                        </a:spcAft>
                      </a:pPr>
                      <a:r>
                        <a:rPr lang="en-US" sz="1100">
                          <a:latin typeface="Bahnschrift"/>
                          <a:ea typeface="Bahnschrift"/>
                          <a:cs typeface="Bahnschrift"/>
                        </a:rPr>
                        <a:t>0.7629</a:t>
                      </a:r>
                    </a:p>
                  </a:txBody>
                  <a:tcPr marL="0" marR="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499"/>
                    </a:solidFill>
                  </a:tcPr>
                </a:tc>
                <a:tc>
                  <a:txBody>
                    <a:bodyPr/>
                    <a:lstStyle/>
                    <a:p>
                      <a:pPr marL="0" marR="216535" algn="r">
                        <a:lnSpc>
                          <a:spcPts val="1320"/>
                        </a:lnSpc>
                        <a:spcBef>
                          <a:spcPts val="0"/>
                        </a:spcBef>
                        <a:spcAft>
                          <a:spcPts val="0"/>
                        </a:spcAft>
                      </a:pPr>
                      <a:r>
                        <a:rPr lang="en-US" sz="1100">
                          <a:latin typeface="Bahnschrift"/>
                          <a:ea typeface="Bahnschrift"/>
                          <a:cs typeface="Bahnschrift"/>
                        </a:rPr>
                        <a:t>0.76</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499"/>
                    </a:solidFill>
                  </a:tcPr>
                </a:tc>
                <a:tc>
                  <a:txBody>
                    <a:bodyPr/>
                    <a:lstStyle/>
                    <a:p>
                      <a:pPr marL="55880" marR="55880" algn="ctr">
                        <a:lnSpc>
                          <a:spcPts val="1320"/>
                        </a:lnSpc>
                        <a:spcBef>
                          <a:spcPts val="0"/>
                        </a:spcBef>
                        <a:spcAft>
                          <a:spcPts val="0"/>
                        </a:spcAft>
                      </a:pPr>
                      <a:r>
                        <a:rPr lang="en-US" sz="1100">
                          <a:latin typeface="Bahnschrift"/>
                          <a:ea typeface="Bahnschrift"/>
                          <a:cs typeface="Bahnschrift"/>
                        </a:rPr>
                        <a:t>0.76</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499"/>
                    </a:solidFill>
                  </a:tcPr>
                </a:tc>
                <a:tc>
                  <a:txBody>
                    <a:bodyPr/>
                    <a:lstStyle/>
                    <a:p>
                      <a:pPr marL="251460" marR="252095" algn="ctr">
                        <a:lnSpc>
                          <a:spcPts val="1320"/>
                        </a:lnSpc>
                        <a:spcBef>
                          <a:spcPts val="0"/>
                        </a:spcBef>
                        <a:spcAft>
                          <a:spcPts val="0"/>
                        </a:spcAft>
                      </a:pPr>
                      <a:r>
                        <a:rPr lang="en-US" sz="1100">
                          <a:latin typeface="Bahnschrift"/>
                          <a:ea typeface="Bahnschrift"/>
                          <a:cs typeface="Bahnschrift"/>
                        </a:rPr>
                        <a:t>0.76</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499"/>
                    </a:solidFill>
                  </a:tcPr>
                </a:tc>
                <a:tc>
                  <a:txBody>
                    <a:bodyPr/>
                    <a:lstStyle/>
                    <a:p>
                      <a:pPr marL="194945" marR="0">
                        <a:lnSpc>
                          <a:spcPts val="1320"/>
                        </a:lnSpc>
                        <a:spcBef>
                          <a:spcPts val="0"/>
                        </a:spcBef>
                        <a:spcAft>
                          <a:spcPts val="0"/>
                        </a:spcAft>
                      </a:pPr>
                      <a:r>
                        <a:rPr lang="en-US" sz="1100">
                          <a:latin typeface="Bahnschrift"/>
                          <a:ea typeface="Bahnschrift"/>
                          <a:cs typeface="Bahnschrift"/>
                        </a:rPr>
                        <a:t>0.7626</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499"/>
                    </a:solidFill>
                  </a:tcPr>
                </a:tc>
                <a:tc>
                  <a:txBody>
                    <a:bodyPr/>
                    <a:lstStyle/>
                    <a:p>
                      <a:pPr marL="121920" marR="120015" algn="ctr">
                        <a:lnSpc>
                          <a:spcPts val="1320"/>
                        </a:lnSpc>
                        <a:spcBef>
                          <a:spcPts val="0"/>
                        </a:spcBef>
                        <a:spcAft>
                          <a:spcPts val="0"/>
                        </a:spcAft>
                      </a:pPr>
                      <a:r>
                        <a:rPr lang="en-US" sz="1100">
                          <a:latin typeface="Bahnschrift"/>
                          <a:ea typeface="Bahnschrift"/>
                          <a:cs typeface="Bahnschrift"/>
                        </a:rPr>
                        <a:t>0.7629</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499"/>
                    </a:solidFill>
                  </a:tcPr>
                </a:tc>
              </a:tr>
              <a:tr h="695281">
                <a:tc>
                  <a:txBody>
                    <a:bodyPr/>
                    <a:lstStyle/>
                    <a:p>
                      <a:pPr marL="65405" marR="327660">
                        <a:lnSpc>
                          <a:spcPct val="106000"/>
                        </a:lnSpc>
                        <a:spcBef>
                          <a:spcPts val="0"/>
                        </a:spcBef>
                        <a:spcAft>
                          <a:spcPts val="0"/>
                        </a:spcAft>
                      </a:pPr>
                      <a:r>
                        <a:rPr lang="en-US" sz="1100">
                          <a:latin typeface="Bahnschrift"/>
                          <a:ea typeface="Bahnschrift"/>
                          <a:cs typeface="Bahnschrift"/>
                        </a:rPr>
                        <a:t>Decision</a:t>
                      </a:r>
                      <a:r>
                        <a:rPr lang="en-US" sz="1100" spc="45">
                          <a:latin typeface="Bahnschrift"/>
                          <a:ea typeface="Bahnschrift"/>
                          <a:cs typeface="Bahnschrift"/>
                        </a:rPr>
                        <a:t> </a:t>
                      </a:r>
                      <a:r>
                        <a:rPr lang="en-US" sz="1100">
                          <a:latin typeface="Bahnschrift"/>
                          <a:ea typeface="Bahnschrift"/>
                          <a:cs typeface="Bahnschrift"/>
                        </a:rPr>
                        <a:t>Tree</a:t>
                      </a:r>
                      <a:r>
                        <a:rPr lang="en-US" sz="1100" spc="-175">
                          <a:latin typeface="Bahnschrift"/>
                          <a:ea typeface="Bahnschrift"/>
                          <a:cs typeface="Bahnschrift"/>
                        </a:rPr>
                        <a:t> </a:t>
                      </a:r>
                      <a:r>
                        <a:rPr lang="en-US" sz="1100">
                          <a:latin typeface="Bahnschrift"/>
                          <a:ea typeface="Bahnschrift"/>
                          <a:cs typeface="Bahnschrift"/>
                        </a:rPr>
                        <a:t>Classifier</a:t>
                      </a: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marL="193040" marR="0">
                        <a:lnSpc>
                          <a:spcPts val="1310"/>
                        </a:lnSpc>
                        <a:spcBef>
                          <a:spcPts val="0"/>
                        </a:spcBef>
                        <a:spcAft>
                          <a:spcPts val="0"/>
                        </a:spcAft>
                      </a:pPr>
                      <a:r>
                        <a:rPr lang="en-US" sz="1100">
                          <a:latin typeface="Bahnschrift"/>
                          <a:ea typeface="Bahnschrift"/>
                          <a:cs typeface="Bahnschrift"/>
                        </a:rPr>
                        <a:t>0.8530</a:t>
                      </a:r>
                    </a:p>
                  </a:txBody>
                  <a:tcPr marL="0" marR="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1CC"/>
                    </a:solidFill>
                  </a:tcPr>
                </a:tc>
                <a:tc>
                  <a:txBody>
                    <a:bodyPr/>
                    <a:lstStyle/>
                    <a:p>
                      <a:pPr marL="0" marR="209550" algn="r">
                        <a:lnSpc>
                          <a:spcPts val="1310"/>
                        </a:lnSpc>
                        <a:spcBef>
                          <a:spcPts val="0"/>
                        </a:spcBef>
                        <a:spcAft>
                          <a:spcPts val="0"/>
                        </a:spcAft>
                      </a:pPr>
                      <a:r>
                        <a:rPr lang="en-US" sz="1100">
                          <a:latin typeface="Bahnschrift"/>
                          <a:ea typeface="Bahnschrift"/>
                          <a:cs typeface="Bahnschrift"/>
                        </a:rPr>
                        <a:t>0.85</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1CC"/>
                    </a:solidFill>
                  </a:tcPr>
                </a:tc>
                <a:tc>
                  <a:txBody>
                    <a:bodyPr/>
                    <a:lstStyle/>
                    <a:p>
                      <a:pPr marL="55245" marR="55880" algn="ctr">
                        <a:lnSpc>
                          <a:spcPts val="1310"/>
                        </a:lnSpc>
                        <a:spcBef>
                          <a:spcPts val="0"/>
                        </a:spcBef>
                        <a:spcAft>
                          <a:spcPts val="0"/>
                        </a:spcAft>
                      </a:pPr>
                      <a:r>
                        <a:rPr lang="en-US" sz="1100">
                          <a:latin typeface="Bahnschrift"/>
                          <a:ea typeface="Bahnschrift"/>
                          <a:cs typeface="Bahnschrift"/>
                        </a:rPr>
                        <a:t>0.85</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1CC"/>
                    </a:solidFill>
                  </a:tcPr>
                </a:tc>
                <a:tc>
                  <a:txBody>
                    <a:bodyPr/>
                    <a:lstStyle/>
                    <a:p>
                      <a:pPr marL="259715" marR="0">
                        <a:lnSpc>
                          <a:spcPts val="1310"/>
                        </a:lnSpc>
                        <a:spcBef>
                          <a:spcPts val="0"/>
                        </a:spcBef>
                        <a:spcAft>
                          <a:spcPts val="0"/>
                        </a:spcAft>
                      </a:pPr>
                      <a:r>
                        <a:rPr lang="en-US" sz="1100">
                          <a:latin typeface="Bahnschrift"/>
                          <a:ea typeface="Bahnschrift"/>
                          <a:cs typeface="Bahnschrift"/>
                        </a:rPr>
                        <a:t>0.85</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1CC"/>
                    </a:solidFill>
                  </a:tcPr>
                </a:tc>
                <a:tc>
                  <a:txBody>
                    <a:bodyPr/>
                    <a:lstStyle/>
                    <a:p>
                      <a:pPr marL="189865" marR="0">
                        <a:lnSpc>
                          <a:spcPts val="1310"/>
                        </a:lnSpc>
                        <a:spcBef>
                          <a:spcPts val="0"/>
                        </a:spcBef>
                        <a:spcAft>
                          <a:spcPts val="0"/>
                        </a:spcAft>
                      </a:pPr>
                      <a:r>
                        <a:rPr lang="en-US" sz="1100">
                          <a:latin typeface="Bahnschrift"/>
                          <a:ea typeface="Bahnschrift"/>
                          <a:cs typeface="Bahnschrift"/>
                        </a:rPr>
                        <a:t>0.8637</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1CC"/>
                    </a:solidFill>
                  </a:tcPr>
                </a:tc>
                <a:tc>
                  <a:txBody>
                    <a:bodyPr/>
                    <a:lstStyle/>
                    <a:p>
                      <a:pPr marL="124460" marR="120015" algn="ctr">
                        <a:lnSpc>
                          <a:spcPts val="1310"/>
                        </a:lnSpc>
                        <a:spcBef>
                          <a:spcPts val="0"/>
                        </a:spcBef>
                        <a:spcAft>
                          <a:spcPts val="0"/>
                        </a:spcAft>
                      </a:pPr>
                      <a:r>
                        <a:rPr lang="en-US" sz="1100">
                          <a:latin typeface="Bahnschrift"/>
                          <a:ea typeface="Bahnschrift"/>
                          <a:cs typeface="Bahnschrift"/>
                        </a:rPr>
                        <a:t>0.8531</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1CC"/>
                    </a:solidFill>
                  </a:tcPr>
                </a:tc>
              </a:tr>
              <a:tr h="696236">
                <a:tc>
                  <a:txBody>
                    <a:bodyPr/>
                    <a:lstStyle/>
                    <a:p>
                      <a:pPr marL="65405" marR="215900">
                        <a:lnSpc>
                          <a:spcPct val="107000"/>
                        </a:lnSpc>
                        <a:spcBef>
                          <a:spcPts val="0"/>
                        </a:spcBef>
                        <a:spcAft>
                          <a:spcPts val="0"/>
                        </a:spcAft>
                      </a:pPr>
                      <a:r>
                        <a:rPr lang="en-US" sz="1100">
                          <a:latin typeface="Bahnschrift"/>
                          <a:ea typeface="Bahnschrift"/>
                          <a:cs typeface="Bahnschrift"/>
                        </a:rPr>
                        <a:t>Random</a:t>
                      </a:r>
                      <a:r>
                        <a:rPr lang="en-US" sz="1100" spc="45">
                          <a:latin typeface="Bahnschrift"/>
                          <a:ea typeface="Bahnschrift"/>
                          <a:cs typeface="Bahnschrift"/>
                        </a:rPr>
                        <a:t> </a:t>
                      </a:r>
                      <a:r>
                        <a:rPr lang="en-US" sz="1100">
                          <a:latin typeface="Bahnschrift"/>
                          <a:ea typeface="Bahnschrift"/>
                          <a:cs typeface="Bahnschrift"/>
                        </a:rPr>
                        <a:t>Forest</a:t>
                      </a:r>
                      <a:r>
                        <a:rPr lang="en-US" sz="1100" spc="-175">
                          <a:latin typeface="Bahnschrift"/>
                          <a:ea typeface="Bahnschrift"/>
                          <a:cs typeface="Bahnschrift"/>
                        </a:rPr>
                        <a:t> </a:t>
                      </a:r>
                      <a:r>
                        <a:rPr lang="en-US" sz="1100">
                          <a:latin typeface="Bahnschrift"/>
                          <a:ea typeface="Bahnschrift"/>
                          <a:cs typeface="Bahnschrift"/>
                        </a:rPr>
                        <a:t>Classifier</a:t>
                      </a: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marL="208280" marR="0">
                        <a:lnSpc>
                          <a:spcPts val="1320"/>
                        </a:lnSpc>
                        <a:spcBef>
                          <a:spcPts val="0"/>
                        </a:spcBef>
                        <a:spcAft>
                          <a:spcPts val="0"/>
                        </a:spcAft>
                      </a:pPr>
                      <a:r>
                        <a:rPr lang="en-US" sz="1100">
                          <a:latin typeface="Bahnschrift"/>
                          <a:ea typeface="Bahnschrift"/>
                          <a:cs typeface="Bahnschrift"/>
                        </a:rPr>
                        <a:t>0.9175</a:t>
                      </a:r>
                    </a:p>
                  </a:txBody>
                  <a:tcPr marL="0" marR="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499"/>
                    </a:solidFill>
                  </a:tcPr>
                </a:tc>
                <a:tc>
                  <a:txBody>
                    <a:bodyPr/>
                    <a:lstStyle/>
                    <a:p>
                      <a:pPr marL="0" marR="213995" algn="r">
                        <a:lnSpc>
                          <a:spcPts val="1320"/>
                        </a:lnSpc>
                        <a:spcBef>
                          <a:spcPts val="0"/>
                        </a:spcBef>
                        <a:spcAft>
                          <a:spcPts val="0"/>
                        </a:spcAft>
                      </a:pPr>
                      <a:r>
                        <a:rPr lang="en-US" sz="1100">
                          <a:latin typeface="Bahnschrift"/>
                          <a:ea typeface="Bahnschrift"/>
                          <a:cs typeface="Bahnschrift"/>
                        </a:rPr>
                        <a:t>0.92</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499"/>
                    </a:solidFill>
                  </a:tcPr>
                </a:tc>
                <a:tc>
                  <a:txBody>
                    <a:bodyPr/>
                    <a:lstStyle/>
                    <a:p>
                      <a:pPr marL="55880" marR="55880" algn="ctr">
                        <a:lnSpc>
                          <a:spcPts val="1320"/>
                        </a:lnSpc>
                        <a:spcBef>
                          <a:spcPts val="0"/>
                        </a:spcBef>
                        <a:spcAft>
                          <a:spcPts val="0"/>
                        </a:spcAft>
                      </a:pPr>
                      <a:r>
                        <a:rPr lang="en-US" sz="1100">
                          <a:latin typeface="Bahnschrift"/>
                          <a:ea typeface="Bahnschrift"/>
                          <a:cs typeface="Bahnschrift"/>
                        </a:rPr>
                        <a:t>0.92</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499"/>
                    </a:solidFill>
                  </a:tcPr>
                </a:tc>
                <a:tc>
                  <a:txBody>
                    <a:bodyPr/>
                    <a:lstStyle/>
                    <a:p>
                      <a:pPr marL="252095" marR="250825" algn="ctr">
                        <a:lnSpc>
                          <a:spcPts val="1320"/>
                        </a:lnSpc>
                        <a:spcBef>
                          <a:spcPts val="0"/>
                        </a:spcBef>
                        <a:spcAft>
                          <a:spcPts val="0"/>
                        </a:spcAft>
                      </a:pPr>
                      <a:r>
                        <a:rPr lang="en-US" sz="1100">
                          <a:latin typeface="Bahnschrift"/>
                          <a:ea typeface="Bahnschrift"/>
                          <a:cs typeface="Bahnschrift"/>
                        </a:rPr>
                        <a:t>0.92</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499"/>
                    </a:solidFill>
                  </a:tcPr>
                </a:tc>
                <a:tc>
                  <a:txBody>
                    <a:bodyPr/>
                    <a:lstStyle/>
                    <a:p>
                      <a:pPr marL="191770" marR="0">
                        <a:lnSpc>
                          <a:spcPts val="1320"/>
                        </a:lnSpc>
                        <a:spcBef>
                          <a:spcPts val="0"/>
                        </a:spcBef>
                        <a:spcAft>
                          <a:spcPts val="0"/>
                        </a:spcAft>
                      </a:pPr>
                      <a:r>
                        <a:rPr lang="en-US" sz="1100">
                          <a:latin typeface="Bahnschrift"/>
                          <a:ea typeface="Bahnschrift"/>
                          <a:cs typeface="Bahnschrift"/>
                        </a:rPr>
                        <a:t>0.9262</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499"/>
                    </a:solidFill>
                  </a:tcPr>
                </a:tc>
                <a:tc>
                  <a:txBody>
                    <a:bodyPr/>
                    <a:lstStyle/>
                    <a:p>
                      <a:pPr marL="123825" marR="120015" algn="ctr">
                        <a:lnSpc>
                          <a:spcPts val="1320"/>
                        </a:lnSpc>
                        <a:spcBef>
                          <a:spcPts val="0"/>
                        </a:spcBef>
                        <a:spcAft>
                          <a:spcPts val="0"/>
                        </a:spcAft>
                      </a:pPr>
                      <a:r>
                        <a:rPr lang="en-US" sz="1100">
                          <a:latin typeface="Bahnschrift"/>
                          <a:ea typeface="Bahnschrift"/>
                          <a:cs typeface="Bahnschrift"/>
                        </a:rPr>
                        <a:t>0.9175</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499"/>
                    </a:solidFill>
                  </a:tcPr>
                </a:tc>
              </a:tr>
              <a:tr h="696236">
                <a:tc>
                  <a:txBody>
                    <a:bodyPr/>
                    <a:lstStyle/>
                    <a:p>
                      <a:pPr marL="65405" marR="205105">
                        <a:lnSpc>
                          <a:spcPct val="107000"/>
                        </a:lnSpc>
                        <a:spcBef>
                          <a:spcPts val="0"/>
                        </a:spcBef>
                        <a:spcAft>
                          <a:spcPts val="0"/>
                        </a:spcAft>
                      </a:pPr>
                      <a:r>
                        <a:rPr lang="en-US" sz="1100">
                          <a:latin typeface="Bahnschrift"/>
                          <a:ea typeface="Bahnschrift"/>
                          <a:cs typeface="Bahnschrift"/>
                        </a:rPr>
                        <a:t>Extra</a:t>
                      </a:r>
                      <a:r>
                        <a:rPr lang="en-US" sz="1100" spc="5">
                          <a:latin typeface="Bahnschrift"/>
                          <a:ea typeface="Bahnschrift"/>
                          <a:cs typeface="Bahnschrift"/>
                        </a:rPr>
                        <a:t> </a:t>
                      </a:r>
                      <a:r>
                        <a:rPr lang="en-US" sz="1100">
                          <a:latin typeface="Bahnschrift"/>
                          <a:ea typeface="Bahnschrift"/>
                          <a:cs typeface="Bahnschrift"/>
                        </a:rPr>
                        <a:t>Tree</a:t>
                      </a:r>
                      <a:r>
                        <a:rPr lang="en-US" sz="1100" spc="5">
                          <a:latin typeface="Bahnschrift"/>
                          <a:ea typeface="Bahnschrift"/>
                          <a:cs typeface="Bahnschrift"/>
                        </a:rPr>
                        <a:t> </a:t>
                      </a:r>
                      <a:r>
                        <a:rPr lang="en-US" sz="1100">
                          <a:latin typeface="Bahnschrift"/>
                          <a:ea typeface="Bahnschrift"/>
                          <a:cs typeface="Bahnschrift"/>
                        </a:rPr>
                        <a:t>Classifier</a:t>
                      </a:r>
                      <a:r>
                        <a:rPr lang="en-US" sz="1100" spc="85">
                          <a:latin typeface="Bahnschrift"/>
                          <a:ea typeface="Bahnschrift"/>
                          <a:cs typeface="Bahnschrift"/>
                        </a:rPr>
                        <a:t> </a:t>
                      </a:r>
                      <a:r>
                        <a:rPr lang="en-US" sz="1100">
                          <a:latin typeface="Bahnschrift"/>
                          <a:ea typeface="Bahnschrift"/>
                          <a:cs typeface="Bahnschrift"/>
                        </a:rPr>
                        <a:t>(ETC)</a:t>
                      </a: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000"/>
                    </a:solidFill>
                  </a:tcPr>
                </a:tc>
                <a:tc>
                  <a:txBody>
                    <a:bodyPr/>
                    <a:lstStyle/>
                    <a:p>
                      <a:pPr marL="196215" marR="0">
                        <a:lnSpc>
                          <a:spcPts val="1320"/>
                        </a:lnSpc>
                        <a:spcBef>
                          <a:spcPts val="0"/>
                        </a:spcBef>
                        <a:spcAft>
                          <a:spcPts val="0"/>
                        </a:spcAft>
                      </a:pPr>
                      <a:r>
                        <a:rPr lang="en-US" sz="1100">
                          <a:latin typeface="Bahnschrift"/>
                          <a:ea typeface="Bahnschrift"/>
                          <a:cs typeface="Bahnschrift"/>
                        </a:rPr>
                        <a:t>0.9328</a:t>
                      </a:r>
                    </a:p>
                  </a:txBody>
                  <a:tcPr marL="0" marR="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1CC"/>
                    </a:solidFill>
                  </a:tcPr>
                </a:tc>
                <a:tc>
                  <a:txBody>
                    <a:bodyPr/>
                    <a:lstStyle/>
                    <a:p>
                      <a:pPr marL="0" marR="213995" algn="r">
                        <a:lnSpc>
                          <a:spcPts val="1320"/>
                        </a:lnSpc>
                        <a:spcBef>
                          <a:spcPts val="0"/>
                        </a:spcBef>
                        <a:spcAft>
                          <a:spcPts val="0"/>
                        </a:spcAft>
                      </a:pPr>
                      <a:r>
                        <a:rPr lang="en-US" sz="1100">
                          <a:latin typeface="Bahnschrift"/>
                          <a:ea typeface="Bahnschrift"/>
                          <a:cs typeface="Bahnschrift"/>
                        </a:rPr>
                        <a:t>0.93</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1CC"/>
                    </a:solidFill>
                  </a:tcPr>
                </a:tc>
                <a:tc>
                  <a:txBody>
                    <a:bodyPr/>
                    <a:lstStyle/>
                    <a:p>
                      <a:pPr marL="55245" marR="55880" algn="ctr">
                        <a:lnSpc>
                          <a:spcPts val="1320"/>
                        </a:lnSpc>
                        <a:spcBef>
                          <a:spcPts val="0"/>
                        </a:spcBef>
                        <a:spcAft>
                          <a:spcPts val="0"/>
                        </a:spcAft>
                      </a:pPr>
                      <a:r>
                        <a:rPr lang="en-US" sz="1100">
                          <a:latin typeface="Bahnschrift"/>
                          <a:ea typeface="Bahnschrift"/>
                          <a:cs typeface="Bahnschrift"/>
                        </a:rPr>
                        <a:t>0.93</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1CC"/>
                    </a:solidFill>
                  </a:tcPr>
                </a:tc>
                <a:tc>
                  <a:txBody>
                    <a:bodyPr/>
                    <a:lstStyle/>
                    <a:p>
                      <a:pPr marL="252095" marR="252095" algn="ctr">
                        <a:lnSpc>
                          <a:spcPts val="1320"/>
                        </a:lnSpc>
                        <a:spcBef>
                          <a:spcPts val="0"/>
                        </a:spcBef>
                        <a:spcAft>
                          <a:spcPts val="0"/>
                        </a:spcAft>
                      </a:pPr>
                      <a:r>
                        <a:rPr lang="en-US" sz="1100">
                          <a:latin typeface="Bahnschrift"/>
                          <a:ea typeface="Bahnschrift"/>
                          <a:cs typeface="Bahnschrift"/>
                        </a:rPr>
                        <a:t>0.93</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1CC"/>
                    </a:solidFill>
                  </a:tcPr>
                </a:tc>
                <a:tc>
                  <a:txBody>
                    <a:bodyPr/>
                    <a:lstStyle/>
                    <a:p>
                      <a:pPr marL="184150" marR="0">
                        <a:lnSpc>
                          <a:spcPts val="1320"/>
                        </a:lnSpc>
                        <a:spcBef>
                          <a:spcPts val="0"/>
                        </a:spcBef>
                        <a:spcAft>
                          <a:spcPts val="0"/>
                        </a:spcAft>
                      </a:pPr>
                      <a:r>
                        <a:rPr lang="en-US" sz="1100">
                          <a:latin typeface="Bahnschrift"/>
                          <a:ea typeface="Bahnschrift"/>
                          <a:cs typeface="Bahnschrift"/>
                        </a:rPr>
                        <a:t>0.9405</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1CC"/>
                    </a:solidFill>
                  </a:tcPr>
                </a:tc>
                <a:tc>
                  <a:txBody>
                    <a:bodyPr/>
                    <a:lstStyle/>
                    <a:p>
                      <a:pPr marL="123190" marR="120015" algn="ctr">
                        <a:lnSpc>
                          <a:spcPts val="1320"/>
                        </a:lnSpc>
                        <a:spcBef>
                          <a:spcPts val="0"/>
                        </a:spcBef>
                        <a:spcAft>
                          <a:spcPts val="0"/>
                        </a:spcAft>
                      </a:pPr>
                      <a:r>
                        <a:rPr lang="en-US" sz="1100">
                          <a:latin typeface="Bahnschrift"/>
                          <a:ea typeface="Bahnschrift"/>
                          <a:cs typeface="Bahnschrift"/>
                        </a:rPr>
                        <a:t>0.9328</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1CC"/>
                    </a:solidFill>
                  </a:tcPr>
                </a:tc>
              </a:tr>
              <a:tr h="698147">
                <a:tc>
                  <a:txBody>
                    <a:bodyPr/>
                    <a:lstStyle/>
                    <a:p>
                      <a:pPr marL="65405" marR="67310">
                        <a:lnSpc>
                          <a:spcPct val="107000"/>
                        </a:lnSpc>
                        <a:spcBef>
                          <a:spcPts val="0"/>
                        </a:spcBef>
                        <a:spcAft>
                          <a:spcPts val="0"/>
                        </a:spcAft>
                      </a:pPr>
                      <a:r>
                        <a:rPr lang="en-US" sz="1100">
                          <a:latin typeface="Bahnschrift"/>
                          <a:ea typeface="Bahnschrift"/>
                          <a:cs typeface="Bahnschrift"/>
                        </a:rPr>
                        <a:t>Final</a:t>
                      </a:r>
                      <a:r>
                        <a:rPr lang="en-US" sz="1100" spc="70">
                          <a:latin typeface="Bahnschrift"/>
                          <a:ea typeface="Bahnschrift"/>
                          <a:cs typeface="Bahnschrift"/>
                        </a:rPr>
                        <a:t> </a:t>
                      </a:r>
                      <a:r>
                        <a:rPr lang="en-US" sz="1100">
                          <a:latin typeface="Bahnschrift"/>
                          <a:ea typeface="Bahnschrift"/>
                          <a:cs typeface="Bahnschrift"/>
                        </a:rPr>
                        <a:t>Model</a:t>
                      </a:r>
                      <a:r>
                        <a:rPr lang="en-US" sz="1100" spc="75">
                          <a:latin typeface="Bahnschrift"/>
                          <a:ea typeface="Bahnschrift"/>
                          <a:cs typeface="Bahnschrift"/>
                        </a:rPr>
                        <a:t> </a:t>
                      </a:r>
                      <a:r>
                        <a:rPr lang="en-US" sz="1100">
                          <a:latin typeface="Bahnschrift"/>
                          <a:ea typeface="Bahnschrift"/>
                          <a:cs typeface="Bahnschrift"/>
                        </a:rPr>
                        <a:t>(ETC-</a:t>
                      </a:r>
                      <a:r>
                        <a:rPr lang="en-US" sz="1100" spc="-170">
                          <a:latin typeface="Bahnschrift"/>
                          <a:ea typeface="Bahnschrift"/>
                          <a:cs typeface="Bahnschrift"/>
                        </a:rPr>
                        <a:t> </a:t>
                      </a:r>
                      <a:r>
                        <a:rPr lang="en-US" sz="1100">
                          <a:latin typeface="Bahnschrift"/>
                          <a:ea typeface="Bahnschrift"/>
                          <a:cs typeface="Bahnschrift"/>
                        </a:rPr>
                        <a:t>Tuned)</a:t>
                      </a: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C7C30"/>
                    </a:solidFill>
                  </a:tcPr>
                </a:tc>
                <a:tc>
                  <a:txBody>
                    <a:bodyPr/>
                    <a:lstStyle/>
                    <a:p>
                      <a:pPr marL="196215" marR="0">
                        <a:lnSpc>
                          <a:spcPts val="1320"/>
                        </a:lnSpc>
                        <a:spcBef>
                          <a:spcPts val="0"/>
                        </a:spcBef>
                        <a:spcAft>
                          <a:spcPts val="0"/>
                        </a:spcAft>
                      </a:pPr>
                      <a:r>
                        <a:rPr lang="en-US" sz="1100">
                          <a:latin typeface="Bahnschrift"/>
                          <a:ea typeface="Bahnschrift"/>
                          <a:cs typeface="Bahnschrift"/>
                        </a:rPr>
                        <a:t>0.9328</a:t>
                      </a:r>
                    </a:p>
                  </a:txBody>
                  <a:tcPr marL="0" marR="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EC7C30"/>
                    </a:solidFill>
                  </a:tcPr>
                </a:tc>
                <a:tc>
                  <a:txBody>
                    <a:bodyPr/>
                    <a:lstStyle/>
                    <a:p>
                      <a:pPr marL="0" marR="213995" algn="r">
                        <a:lnSpc>
                          <a:spcPts val="1320"/>
                        </a:lnSpc>
                        <a:spcBef>
                          <a:spcPts val="0"/>
                        </a:spcBef>
                        <a:spcAft>
                          <a:spcPts val="0"/>
                        </a:spcAft>
                      </a:pPr>
                      <a:r>
                        <a:rPr lang="en-US" sz="1100">
                          <a:latin typeface="Bahnschrift"/>
                          <a:ea typeface="Bahnschrift"/>
                          <a:cs typeface="Bahnschrift"/>
                        </a:rPr>
                        <a:t>0.93</a:t>
                      </a:r>
                    </a:p>
                  </a:txBody>
                  <a:tcPr marL="0" marR="0" marT="0" marB="0">
                    <a:lnL>
                      <a:noFill/>
                    </a:lnL>
                    <a:lnR>
                      <a:noFill/>
                    </a:lnR>
                    <a:lnT w="12700" cap="flat" cmpd="sng" algn="ctr">
                      <a:solidFill>
                        <a:srgbClr val="FFFFFF"/>
                      </a:solidFill>
                      <a:prstDash val="solid"/>
                      <a:round/>
                      <a:headEnd type="none" w="med" len="med"/>
                      <a:tailEnd type="none" w="med" len="med"/>
                    </a:lnT>
                    <a:lnB>
                      <a:noFill/>
                    </a:lnB>
                    <a:solidFill>
                      <a:srgbClr val="EC7C30"/>
                    </a:solidFill>
                  </a:tcPr>
                </a:tc>
                <a:tc>
                  <a:txBody>
                    <a:bodyPr/>
                    <a:lstStyle/>
                    <a:p>
                      <a:pPr marL="55245" marR="55880" algn="ctr">
                        <a:lnSpc>
                          <a:spcPts val="1320"/>
                        </a:lnSpc>
                        <a:spcBef>
                          <a:spcPts val="0"/>
                        </a:spcBef>
                        <a:spcAft>
                          <a:spcPts val="0"/>
                        </a:spcAft>
                      </a:pPr>
                      <a:r>
                        <a:rPr lang="en-US" sz="1100">
                          <a:latin typeface="Bahnschrift"/>
                          <a:ea typeface="Bahnschrift"/>
                          <a:cs typeface="Bahnschrift"/>
                        </a:rPr>
                        <a:t>0.93</a:t>
                      </a:r>
                    </a:p>
                  </a:txBody>
                  <a:tcPr marL="0" marR="0" marT="0" marB="0">
                    <a:lnL>
                      <a:noFill/>
                    </a:lnL>
                    <a:lnR>
                      <a:noFill/>
                    </a:lnR>
                    <a:lnT w="12700" cap="flat" cmpd="sng" algn="ctr">
                      <a:solidFill>
                        <a:srgbClr val="FFFFFF"/>
                      </a:solidFill>
                      <a:prstDash val="solid"/>
                      <a:round/>
                      <a:headEnd type="none" w="med" len="med"/>
                      <a:tailEnd type="none" w="med" len="med"/>
                    </a:lnT>
                    <a:lnB>
                      <a:noFill/>
                    </a:lnB>
                    <a:solidFill>
                      <a:srgbClr val="EC7C30"/>
                    </a:solidFill>
                  </a:tcPr>
                </a:tc>
                <a:tc>
                  <a:txBody>
                    <a:bodyPr/>
                    <a:lstStyle/>
                    <a:p>
                      <a:pPr marL="252095" marR="252095" algn="ctr">
                        <a:lnSpc>
                          <a:spcPts val="1320"/>
                        </a:lnSpc>
                        <a:spcBef>
                          <a:spcPts val="0"/>
                        </a:spcBef>
                        <a:spcAft>
                          <a:spcPts val="0"/>
                        </a:spcAft>
                      </a:pPr>
                      <a:r>
                        <a:rPr lang="en-US" sz="1100">
                          <a:latin typeface="Bahnschrift"/>
                          <a:ea typeface="Bahnschrift"/>
                          <a:cs typeface="Bahnschrift"/>
                        </a:rPr>
                        <a:t>0.93</a:t>
                      </a:r>
                    </a:p>
                  </a:txBody>
                  <a:tcPr marL="0" marR="0" marT="0" marB="0">
                    <a:lnL>
                      <a:noFill/>
                    </a:lnL>
                    <a:lnR>
                      <a:noFill/>
                    </a:lnR>
                    <a:lnT w="12700" cap="flat" cmpd="sng" algn="ctr">
                      <a:solidFill>
                        <a:srgbClr val="FFFFFF"/>
                      </a:solidFill>
                      <a:prstDash val="solid"/>
                      <a:round/>
                      <a:headEnd type="none" w="med" len="med"/>
                      <a:tailEnd type="none" w="med" len="med"/>
                    </a:lnT>
                    <a:lnB>
                      <a:noFill/>
                    </a:lnB>
                    <a:solidFill>
                      <a:srgbClr val="EC7C30"/>
                    </a:solidFill>
                  </a:tcPr>
                </a:tc>
                <a:tc>
                  <a:txBody>
                    <a:bodyPr/>
                    <a:lstStyle/>
                    <a:p>
                      <a:pPr marL="200660" marR="0">
                        <a:lnSpc>
                          <a:spcPts val="1320"/>
                        </a:lnSpc>
                        <a:spcBef>
                          <a:spcPts val="0"/>
                        </a:spcBef>
                        <a:spcAft>
                          <a:spcPts val="0"/>
                        </a:spcAft>
                      </a:pPr>
                      <a:r>
                        <a:rPr lang="en-US" sz="1100">
                          <a:latin typeface="Bahnschrift"/>
                          <a:ea typeface="Bahnschrift"/>
                          <a:cs typeface="Bahnschrift"/>
                        </a:rPr>
                        <a:t>0.9404</a:t>
                      </a:r>
                    </a:p>
                  </a:txBody>
                  <a:tcPr marL="0" marR="0" marT="0" marB="0">
                    <a:lnL>
                      <a:noFill/>
                    </a:lnL>
                    <a:lnR>
                      <a:noFill/>
                    </a:lnR>
                    <a:lnT w="12700" cap="flat" cmpd="sng" algn="ctr">
                      <a:solidFill>
                        <a:srgbClr val="FFFFFF"/>
                      </a:solidFill>
                      <a:prstDash val="solid"/>
                      <a:round/>
                      <a:headEnd type="none" w="med" len="med"/>
                      <a:tailEnd type="none" w="med" len="med"/>
                    </a:lnT>
                    <a:lnB>
                      <a:noFill/>
                    </a:lnB>
                    <a:solidFill>
                      <a:srgbClr val="EC7C30"/>
                    </a:solidFill>
                  </a:tcPr>
                </a:tc>
                <a:tc>
                  <a:txBody>
                    <a:bodyPr/>
                    <a:lstStyle/>
                    <a:p>
                      <a:pPr marL="123190" marR="120015" algn="ctr">
                        <a:lnSpc>
                          <a:spcPts val="1320"/>
                        </a:lnSpc>
                        <a:spcBef>
                          <a:spcPts val="0"/>
                        </a:spcBef>
                        <a:spcAft>
                          <a:spcPts val="0"/>
                        </a:spcAft>
                      </a:pPr>
                      <a:r>
                        <a:rPr lang="en-US" sz="1100" dirty="0">
                          <a:latin typeface="Bahnschrift"/>
                          <a:ea typeface="Bahnschrift"/>
                          <a:cs typeface="Bahnschrift"/>
                        </a:rPr>
                        <a:t>0.9329</a:t>
                      </a:r>
                    </a:p>
                  </a:txBody>
                  <a:tcPr marL="0" marR="0" marT="0" marB="0">
                    <a:lnL>
                      <a:noFill/>
                    </a:lnL>
                    <a:lnR>
                      <a:noFill/>
                    </a:lnR>
                    <a:lnT w="12700" cap="flat" cmpd="sng" algn="ctr">
                      <a:solidFill>
                        <a:srgbClr val="FFFFFF"/>
                      </a:solidFill>
                      <a:prstDash val="solid"/>
                      <a:round/>
                      <a:headEnd type="none" w="med" len="med"/>
                      <a:tailEnd type="none" w="med" len="med"/>
                    </a:lnT>
                    <a:lnB>
                      <a:noFill/>
                    </a:lnB>
                    <a:solidFill>
                      <a:srgbClr val="EC7C30"/>
                    </a:solidFill>
                  </a:tcPr>
                </a:tc>
              </a:tr>
            </a:tbl>
          </a:graphicData>
        </a:graphic>
      </p:graphicFrame>
    </p:spTree>
    <p:extLst>
      <p:ext uri="{BB962C8B-B14F-4D97-AF65-F5344CB8AC3E}">
        <p14:creationId xmlns="" xmlns:p14="http://schemas.microsoft.com/office/powerpoint/2010/main" val="30436881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6D236F-ED0D-47DA-A7F3-2CD7C1B0FF0A}"/>
              </a:ext>
            </a:extLst>
          </p:cNvPr>
          <p:cNvSpPr>
            <a:spLocks noGrp="1"/>
          </p:cNvSpPr>
          <p:nvPr>
            <p:ph type="title"/>
          </p:nvPr>
        </p:nvSpPr>
        <p:spPr/>
        <p:txBody>
          <a:bodyPr/>
          <a:lstStyle/>
          <a:p>
            <a:r>
              <a:rPr lang="en-IN" dirty="0"/>
              <a:t>AUC-roc CURVE DIFFERENT MODELS</a:t>
            </a:r>
          </a:p>
        </p:txBody>
      </p:sp>
      <p:pic>
        <p:nvPicPr>
          <p:cNvPr id="6145" name="Picture 1"/>
          <p:cNvPicPr>
            <a:picLocks noChangeAspect="1" noChangeArrowheads="1"/>
          </p:cNvPicPr>
          <p:nvPr/>
        </p:nvPicPr>
        <p:blipFill>
          <a:blip r:embed="rId2" cstate="print"/>
          <a:srcRect/>
          <a:stretch>
            <a:fillRect/>
          </a:stretch>
        </p:blipFill>
        <p:spPr bwMode="auto">
          <a:xfrm>
            <a:off x="765820" y="1916832"/>
            <a:ext cx="5048250" cy="3543300"/>
          </a:xfrm>
          <a:prstGeom prst="rect">
            <a:avLst/>
          </a:prstGeom>
          <a:noFill/>
          <a:ln w="9525">
            <a:noFill/>
            <a:miter lim="800000"/>
            <a:headEnd/>
            <a:tailEnd/>
          </a:ln>
        </p:spPr>
      </p:pic>
      <p:pic>
        <p:nvPicPr>
          <p:cNvPr id="6146" name="Picture 2"/>
          <p:cNvPicPr>
            <a:picLocks noChangeAspect="1" noChangeArrowheads="1"/>
          </p:cNvPicPr>
          <p:nvPr/>
        </p:nvPicPr>
        <p:blipFill>
          <a:blip r:embed="rId3" cstate="print"/>
          <a:srcRect/>
          <a:stretch>
            <a:fillRect/>
          </a:stretch>
        </p:blipFill>
        <p:spPr bwMode="auto">
          <a:xfrm>
            <a:off x="6382444" y="1916832"/>
            <a:ext cx="4886325" cy="3438525"/>
          </a:xfrm>
          <a:prstGeom prst="rect">
            <a:avLst/>
          </a:prstGeom>
          <a:noFill/>
          <a:ln w="9525">
            <a:noFill/>
            <a:miter lim="800000"/>
            <a:headEnd/>
            <a:tailEnd/>
          </a:ln>
        </p:spPr>
      </p:pic>
    </p:spTree>
    <p:extLst>
      <p:ext uri="{BB962C8B-B14F-4D97-AF65-F5344CB8AC3E}">
        <p14:creationId xmlns="" xmlns:p14="http://schemas.microsoft.com/office/powerpoint/2010/main" val="14975519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219363-0675-4D8A-BFD2-8117500A2DC2}"/>
              </a:ext>
            </a:extLst>
          </p:cNvPr>
          <p:cNvSpPr>
            <a:spLocks noGrp="1"/>
          </p:cNvSpPr>
          <p:nvPr>
            <p:ph type="title"/>
          </p:nvPr>
        </p:nvSpPr>
        <p:spPr/>
        <p:txBody>
          <a:bodyPr/>
          <a:lstStyle/>
          <a:p>
            <a:r>
              <a:rPr lang="en-IN" dirty="0"/>
              <a:t>AUC-roc CURVE DIFFERENT MODELS</a:t>
            </a:r>
          </a:p>
        </p:txBody>
      </p:sp>
      <p:pic>
        <p:nvPicPr>
          <p:cNvPr id="5121" name="Picture 1"/>
          <p:cNvPicPr>
            <a:picLocks noChangeAspect="1" noChangeArrowheads="1"/>
          </p:cNvPicPr>
          <p:nvPr/>
        </p:nvPicPr>
        <p:blipFill>
          <a:blip r:embed="rId2" cstate="print"/>
          <a:srcRect/>
          <a:stretch>
            <a:fillRect/>
          </a:stretch>
        </p:blipFill>
        <p:spPr bwMode="auto">
          <a:xfrm>
            <a:off x="1053852" y="1772816"/>
            <a:ext cx="4791075" cy="3476625"/>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a:stretch>
            <a:fillRect/>
          </a:stretch>
        </p:blipFill>
        <p:spPr bwMode="auto">
          <a:xfrm>
            <a:off x="6382444" y="1772816"/>
            <a:ext cx="5048250" cy="3476625"/>
          </a:xfrm>
          <a:prstGeom prst="rect">
            <a:avLst/>
          </a:prstGeom>
          <a:noFill/>
          <a:ln w="9525">
            <a:noFill/>
            <a:miter lim="800000"/>
            <a:headEnd/>
            <a:tailEnd/>
          </a:ln>
        </p:spPr>
      </p:pic>
    </p:spTree>
    <p:extLst>
      <p:ext uri="{BB962C8B-B14F-4D97-AF65-F5344CB8AC3E}">
        <p14:creationId xmlns="" xmlns:p14="http://schemas.microsoft.com/office/powerpoint/2010/main" val="4318134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66EBC6C5-7A20-437E-B7C3-4007E26393EA}"/>
              </a:ext>
            </a:extLst>
          </p:cNvPr>
          <p:cNvSpPr>
            <a:spLocks noGrp="1"/>
          </p:cNvSpPr>
          <p:nvPr>
            <p:ph sz="half" idx="2"/>
          </p:nvPr>
        </p:nvSpPr>
        <p:spPr>
          <a:xfrm>
            <a:off x="6670476" y="2228004"/>
            <a:ext cx="4937308" cy="3633047"/>
          </a:xfrm>
        </p:spPr>
        <p:txBody>
          <a:bodyPr/>
          <a:lstStyle/>
          <a:p>
            <a:r>
              <a:rPr lang="en-IN" sz="2400" dirty="0">
                <a:solidFill>
                  <a:srgbClr val="CC6600"/>
                </a:solidFill>
                <a:latin typeface="Franklin Gothic Medium Cond" pitchFamily="34" charset="0"/>
                <a:ea typeface="Calibri" panose="020F0502020204030204" pitchFamily="34" charset="0"/>
                <a:cs typeface="Mangal" panose="02040503050203030202" pitchFamily="18" charset="0"/>
              </a:rPr>
              <a:t>Extra Tree Classifier Hyper parameter tuned   </a:t>
            </a:r>
            <a:r>
              <a:rPr lang="en-IN" sz="2400" dirty="0">
                <a:solidFill>
                  <a:srgbClr val="CC6600"/>
                </a:solidFill>
                <a:effectLst/>
                <a:latin typeface="Franklin Gothic Medium Cond" pitchFamily="34" charset="0"/>
                <a:ea typeface="Calibri" panose="020F0502020204030204" pitchFamily="34" charset="0"/>
                <a:cs typeface="Mangal" panose="02040503050203030202" pitchFamily="18" charset="0"/>
              </a:rPr>
              <a:t>gives maximum accuracy </a:t>
            </a:r>
            <a:r>
              <a:rPr lang="en-IN" sz="2400" dirty="0" smtClean="0">
                <a:solidFill>
                  <a:srgbClr val="CC6600"/>
                </a:solidFill>
                <a:effectLst/>
                <a:latin typeface="Franklin Gothic Medium Cond" pitchFamily="34" charset="0"/>
                <a:ea typeface="Calibri" panose="020F0502020204030204" pitchFamily="34" charset="0"/>
                <a:cs typeface="Mangal" panose="02040503050203030202" pitchFamily="18" charset="0"/>
              </a:rPr>
              <a:t>score.</a:t>
            </a:r>
            <a:endParaRPr lang="en-IN" sz="2400" dirty="0">
              <a:solidFill>
                <a:srgbClr val="CC6600"/>
              </a:solidFill>
              <a:effectLst/>
              <a:latin typeface="Franklin Gothic Medium Cond" pitchFamily="34" charset="0"/>
              <a:ea typeface="Calibri" panose="020F0502020204030204" pitchFamily="34" charset="0"/>
              <a:cs typeface="Mangal" panose="02040503050203030202" pitchFamily="18" charset="0"/>
            </a:endParaRPr>
          </a:p>
          <a:p>
            <a:r>
              <a:rPr lang="en-IN" sz="2400" dirty="0">
                <a:solidFill>
                  <a:srgbClr val="CC6600"/>
                </a:solidFill>
                <a:effectLst/>
                <a:latin typeface="Franklin Gothic Medium Cond" pitchFamily="34" charset="0"/>
                <a:ea typeface="Calibri" panose="020F0502020204030204" pitchFamily="34" charset="0"/>
                <a:cs typeface="Mangal" panose="02040503050203030202" pitchFamily="18" charset="0"/>
              </a:rPr>
              <a:t>It also gives us maximum AUC score.</a:t>
            </a:r>
          </a:p>
          <a:p>
            <a:endParaRPr lang="en-IN" dirty="0"/>
          </a:p>
        </p:txBody>
      </p:sp>
      <p:sp>
        <p:nvSpPr>
          <p:cNvPr id="2" name="Title 1">
            <a:extLst>
              <a:ext uri="{FF2B5EF4-FFF2-40B4-BE49-F238E27FC236}">
                <a16:creationId xmlns="" xmlns:a16="http://schemas.microsoft.com/office/drawing/2014/main" id="{526B9AE3-63C6-4F1F-9808-E8C51BCCE7F6}"/>
              </a:ext>
            </a:extLst>
          </p:cNvPr>
          <p:cNvSpPr>
            <a:spLocks noGrp="1"/>
          </p:cNvSpPr>
          <p:nvPr>
            <p:ph type="title"/>
          </p:nvPr>
        </p:nvSpPr>
        <p:spPr/>
        <p:txBody>
          <a:bodyPr/>
          <a:lstStyle/>
          <a:p>
            <a:r>
              <a:rPr lang="en-IN" dirty="0"/>
              <a:t>AOC – ROC CURVE OF FINAL MODEL</a:t>
            </a:r>
          </a:p>
        </p:txBody>
      </p:sp>
      <p:pic>
        <p:nvPicPr>
          <p:cNvPr id="4097" name="Picture 1"/>
          <p:cNvPicPr>
            <a:picLocks noChangeAspect="1" noChangeArrowheads="1"/>
          </p:cNvPicPr>
          <p:nvPr/>
        </p:nvPicPr>
        <p:blipFill>
          <a:blip r:embed="rId2" cstate="print"/>
          <a:srcRect/>
          <a:stretch>
            <a:fillRect/>
          </a:stretch>
        </p:blipFill>
        <p:spPr bwMode="auto">
          <a:xfrm>
            <a:off x="1125860" y="1772816"/>
            <a:ext cx="4886325" cy="3543300"/>
          </a:xfrm>
          <a:prstGeom prst="rect">
            <a:avLst/>
          </a:prstGeom>
          <a:noFill/>
          <a:ln w="9525">
            <a:noFill/>
            <a:miter lim="800000"/>
            <a:headEnd/>
            <a:tailEnd/>
          </a:ln>
        </p:spPr>
      </p:pic>
    </p:spTree>
    <p:extLst>
      <p:ext uri="{BB962C8B-B14F-4D97-AF65-F5344CB8AC3E}">
        <p14:creationId xmlns="" xmlns:p14="http://schemas.microsoft.com/office/powerpoint/2010/main" val="41984053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82F0A02E-9FF7-4F93-8551-93CF0D659814}"/>
              </a:ext>
            </a:extLst>
          </p:cNvPr>
          <p:cNvSpPr>
            <a:spLocks noGrp="1"/>
          </p:cNvSpPr>
          <p:nvPr>
            <p:ph idx="1"/>
          </p:nvPr>
        </p:nvSpPr>
        <p:spPr/>
        <p:txBody>
          <a:bodyPr/>
          <a:lstStyle/>
          <a:p>
            <a:pPr marL="400050" lvl="0" indent="-400050" algn="just">
              <a:lnSpc>
                <a:spcPct val="107000"/>
              </a:lnSpc>
              <a:buFont typeface="+mj-lt"/>
              <a:buAutoNum type="romanUcPeriod"/>
            </a:pPr>
            <a:r>
              <a:rPr lang="en-IN" sz="2200" dirty="0">
                <a:effectLst/>
                <a:ea typeface="Calibri" panose="020F0502020204030204" pitchFamily="34" charset="0"/>
                <a:cs typeface="Mangal" panose="02040503050203030202" pitchFamily="18" charset="0"/>
              </a:rPr>
              <a:t>Limited computational resources put limitation on optimization through hyper parameter tuning. Accuracy of model can increase with hyperparameter tuning with several different parameter. Here we use only two parameters for tuning.</a:t>
            </a:r>
          </a:p>
          <a:p>
            <a:pPr marL="400050" lvl="0" indent="-400050" algn="just">
              <a:lnSpc>
                <a:spcPct val="107000"/>
              </a:lnSpc>
              <a:spcAft>
                <a:spcPts val="800"/>
              </a:spcAft>
              <a:buFont typeface="+mj-lt"/>
              <a:buAutoNum type="romanUcPeriod"/>
            </a:pPr>
            <a:r>
              <a:rPr lang="en-IN" sz="2200" dirty="0">
                <a:effectLst/>
                <a:ea typeface="Calibri" panose="020F0502020204030204" pitchFamily="34" charset="0"/>
                <a:cs typeface="Mangal" panose="02040503050203030202" pitchFamily="18" charset="0"/>
              </a:rPr>
              <a:t>Data is imbalanced, we utilised SMOTE for it but if get label data which at least in ratio of 70:30, It can give us much more realistic model. </a:t>
            </a:r>
          </a:p>
          <a:p>
            <a:pPr marL="0" indent="0">
              <a:buNone/>
            </a:pPr>
            <a:endParaRPr lang="en-IN" dirty="0"/>
          </a:p>
        </p:txBody>
      </p:sp>
      <p:sp>
        <p:nvSpPr>
          <p:cNvPr id="5" name="Title 4">
            <a:extLst>
              <a:ext uri="{FF2B5EF4-FFF2-40B4-BE49-F238E27FC236}">
                <a16:creationId xmlns="" xmlns:a16="http://schemas.microsoft.com/office/drawing/2014/main" id="{E26F1817-CD06-486C-93B6-125B84C2ED05}"/>
              </a:ext>
            </a:extLst>
          </p:cNvPr>
          <p:cNvSpPr>
            <a:spLocks noGrp="1"/>
          </p:cNvSpPr>
          <p:nvPr>
            <p:ph type="title"/>
          </p:nvPr>
        </p:nvSpPr>
        <p:spPr/>
        <p:txBody>
          <a:bodyPr>
            <a:normAutofit/>
          </a:bodyPr>
          <a:lstStyle/>
          <a:p>
            <a:r>
              <a:rPr lang="en-IN" sz="2600" dirty="0">
                <a:effectLst/>
                <a:ea typeface="Calibri" panose="020F0502020204030204" pitchFamily="34" charset="0"/>
                <a:cs typeface="Mangal" panose="02040503050203030202" pitchFamily="18" charset="0"/>
              </a:rPr>
              <a:t>Limitations &amp; Scope for Future OF THIS Work</a:t>
            </a:r>
            <a:endParaRPr lang="en-IN" sz="2600" dirty="0"/>
          </a:p>
        </p:txBody>
      </p:sp>
    </p:spTree>
    <p:extLst>
      <p:ext uri="{BB962C8B-B14F-4D97-AF65-F5344CB8AC3E}">
        <p14:creationId xmlns="" xmlns:p14="http://schemas.microsoft.com/office/powerpoint/2010/main" val="1657292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FB7490FC-FC54-4EE5-80FB-E7096ADD5B5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1904" y="836713"/>
            <a:ext cx="8892988" cy="5361834"/>
          </a:xfrm>
          <a:prstGeom prst="rect">
            <a:avLst/>
          </a:prstGeom>
        </p:spPr>
      </p:pic>
    </p:spTree>
    <p:extLst>
      <p:ext uri="{BB962C8B-B14F-4D97-AF65-F5344CB8AC3E}">
        <p14:creationId xmlns="" xmlns:p14="http://schemas.microsoft.com/office/powerpoint/2010/main" val="6393478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616372-B5D6-450C-9D30-0ED2779B89D7}"/>
              </a:ext>
            </a:extLst>
          </p:cNvPr>
          <p:cNvSpPr>
            <a:spLocks noGrp="1"/>
          </p:cNvSpPr>
          <p:nvPr>
            <p:ph type="title" idx="4294967295"/>
          </p:nvPr>
        </p:nvSpPr>
        <p:spPr>
          <a:xfrm>
            <a:off x="2359025" y="404813"/>
            <a:ext cx="9829800" cy="1295400"/>
          </a:xfrm>
        </p:spPr>
        <p:txBody>
          <a:bodyPr/>
          <a:lstStyle/>
          <a:p>
            <a:r>
              <a:rPr lang="en-IN" dirty="0"/>
              <a:t>What is Micro Credit?</a:t>
            </a:r>
          </a:p>
        </p:txBody>
      </p:sp>
      <p:sp>
        <p:nvSpPr>
          <p:cNvPr id="3" name="Content Placeholder 2">
            <a:extLst>
              <a:ext uri="{FF2B5EF4-FFF2-40B4-BE49-F238E27FC236}">
                <a16:creationId xmlns="" xmlns:a16="http://schemas.microsoft.com/office/drawing/2014/main" id="{ED5FB2BD-30CF-4FFB-A9EF-5F58929C1DFC}"/>
              </a:ext>
            </a:extLst>
          </p:cNvPr>
          <p:cNvSpPr>
            <a:spLocks noGrp="1"/>
          </p:cNvSpPr>
          <p:nvPr>
            <p:ph sz="half" idx="4294967295"/>
          </p:nvPr>
        </p:nvSpPr>
        <p:spPr>
          <a:xfrm>
            <a:off x="0" y="2406650"/>
            <a:ext cx="5975350" cy="2740025"/>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Microcredit is an </a:t>
            </a:r>
            <a:r>
              <a:rPr lang="en-US" sz="2000" b="1" i="0" dirty="0">
                <a:solidFill>
                  <a:srgbClr val="202124"/>
                </a:solidFill>
                <a:effectLst/>
                <a:latin typeface="Century" panose="02040604050505020304" pitchFamily="18" charset="0"/>
              </a:rPr>
              <a:t>extremely small loan given to those who lack a steady source of income</a:t>
            </a:r>
            <a:r>
              <a:rPr lang="en-US" sz="2000" b="0" i="0" dirty="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sz="2000" dirty="0">
              <a:latin typeface="Century" panose="02040604050505020304" pitchFamily="18" charset="0"/>
            </a:endParaRPr>
          </a:p>
        </p:txBody>
      </p:sp>
      <p:pic>
        <p:nvPicPr>
          <p:cNvPr id="8" name="Content Placeholder 7">
            <a:extLst>
              <a:ext uri="{FF2B5EF4-FFF2-40B4-BE49-F238E27FC236}">
                <a16:creationId xmlns="" xmlns:a16="http://schemas.microsoft.com/office/drawing/2014/main" id="{FCF08DB0-637B-421A-A7CC-21F2035683DF}"/>
              </a:ext>
            </a:extLst>
          </p:cNvPr>
          <p:cNvPicPr>
            <a:picLocks noGrp="1" noChangeAspect="1"/>
          </p:cNvPicPr>
          <p:nvPr>
            <p:ph sz="half" idx="4294967295"/>
          </p:nvPr>
        </p:nvPicPr>
        <p:blipFill>
          <a:blip r:embed="rId2" cstate="print">
            <a:extLst>
              <a:ext uri="{28A0092B-C50C-407E-A947-70E740481C1C}">
                <a14:useLocalDpi xmlns="" xmlns:a14="http://schemas.microsoft.com/office/drawing/2010/main" val="0"/>
              </a:ext>
            </a:extLst>
          </a:blip>
          <a:stretch>
            <a:fillRect/>
          </a:stretch>
        </p:blipFill>
        <p:spPr>
          <a:xfrm>
            <a:off x="7767638" y="2420938"/>
            <a:ext cx="4421187" cy="2987675"/>
          </a:xfrm>
        </p:spPr>
      </p:pic>
    </p:spTree>
    <p:extLst>
      <p:ext uri="{BB962C8B-B14F-4D97-AF65-F5344CB8AC3E}">
        <p14:creationId xmlns="" xmlns:p14="http://schemas.microsoft.com/office/powerpoint/2010/main" val="36383880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96E37F8B-2DA0-4141-A4E6-65101D9201C5}"/>
              </a:ext>
            </a:extLst>
          </p:cNvPr>
          <p:cNvSpPr>
            <a:spLocks noGrp="1"/>
          </p:cNvSpPr>
          <p:nvPr>
            <p:ph idx="1"/>
          </p:nvPr>
        </p:nvSpPr>
        <p:spPr>
          <a:xfrm>
            <a:off x="1053853" y="1916833"/>
            <a:ext cx="10298360" cy="4248472"/>
          </a:xfrm>
        </p:spPr>
        <p:txBody>
          <a:bodyPr>
            <a:normAutofit/>
          </a:bodyPr>
          <a:lstStyle/>
          <a:p>
            <a:pPr>
              <a:buFont typeface="Wingdings" panose="05000000000000000000" pitchFamily="2" charset="2"/>
              <a:buChar char="§"/>
            </a:pPr>
            <a:r>
              <a:rPr lang="en-US" sz="2400" dirty="0">
                <a:solidFill>
                  <a:schemeClr val="tx1"/>
                </a:solidFill>
                <a:latin typeface="Century" panose="02040604050505020304" pitchFamily="18" charset="0"/>
                <a:ea typeface="Calibri" panose="020F0502020204030204" pitchFamily="34" charset="0"/>
                <a:cs typeface="Times New Roman" panose="02020603050405020304" pitchFamily="18" charset="0"/>
              </a:rPr>
              <a:t>Telecom provider provide micro-credit on mobile balances to be paid back in 5 days.</a:t>
            </a:r>
          </a:p>
          <a:p>
            <a:pPr>
              <a:buFont typeface="Wingdings" panose="05000000000000000000" pitchFamily="2" charset="2"/>
              <a:buChar char="§"/>
            </a:pPr>
            <a:r>
              <a:rPr lang="en-US" sz="2400" dirty="0">
                <a:solidFill>
                  <a:schemeClr val="tx1"/>
                </a:solidFill>
                <a:latin typeface="Century" panose="02040604050505020304" pitchFamily="18" charset="0"/>
                <a:ea typeface="Calibri" panose="020F0502020204030204" pitchFamily="34" charset="0"/>
                <a:cs typeface="Times New Roman" panose="02020603050405020304" pitchFamily="18" charset="0"/>
              </a:rPr>
              <a:t>Loan Varity :</a:t>
            </a:r>
          </a:p>
          <a:p>
            <a:pPr lvl="1">
              <a:buFont typeface="Wingdings" panose="05000000000000000000" pitchFamily="2" charset="2"/>
              <a:buChar char="§"/>
            </a:pPr>
            <a:r>
              <a:rPr lang="en-US" sz="2400" dirty="0">
                <a:solidFill>
                  <a:schemeClr val="tx1"/>
                </a:solidFill>
              </a:rPr>
              <a:t>Loan amount of 5 - Payback amount 6 (in Indonesian Rupiah)</a:t>
            </a:r>
          </a:p>
          <a:p>
            <a:pPr lvl="1">
              <a:buFont typeface="Wingdings" panose="05000000000000000000" pitchFamily="2" charset="2"/>
              <a:buChar char="§"/>
            </a:pPr>
            <a:r>
              <a:rPr lang="en-US" sz="2400" dirty="0">
                <a:solidFill>
                  <a:schemeClr val="tx1"/>
                </a:solidFill>
              </a:rPr>
              <a:t>Loan amount of 10 - Payback amount 12 (in Indonesian Rupiah)</a:t>
            </a:r>
            <a:endParaRPr lang="en-US" sz="2400" dirty="0">
              <a:solidFill>
                <a:schemeClr val="tx1"/>
              </a:solidFill>
              <a:latin typeface="Century" panose="02040604050505020304" pitchFamily="18" charset="0"/>
              <a:cs typeface="Times New Roman" panose="02020603050405020304" pitchFamily="18" charset="0"/>
            </a:endParaRPr>
          </a:p>
          <a:p>
            <a:pPr marL="282575" lvl="1" indent="0">
              <a:buNone/>
            </a:pPr>
            <a:r>
              <a:rPr lang="en-US" sz="2400" dirty="0">
                <a:solidFill>
                  <a:schemeClr val="tx1"/>
                </a:solidFill>
                <a:latin typeface="Century" panose="02040604050505020304" pitchFamily="18" charset="0"/>
                <a:cs typeface="Times New Roman" panose="02020603050405020304" pitchFamily="18" charset="0"/>
              </a:rPr>
              <a:t>Task is Build ML classification Model to Predict customer who might be defaulter based on independent features.</a:t>
            </a:r>
          </a:p>
        </p:txBody>
      </p:sp>
      <p:sp>
        <p:nvSpPr>
          <p:cNvPr id="5" name="Title 4">
            <a:extLst>
              <a:ext uri="{FF2B5EF4-FFF2-40B4-BE49-F238E27FC236}">
                <a16:creationId xmlns="" xmlns:a16="http://schemas.microsoft.com/office/drawing/2014/main" id="{0CA7E418-C0B6-43CA-A617-EDED491CAE60}"/>
              </a:ext>
            </a:extLst>
          </p:cNvPr>
          <p:cNvSpPr>
            <a:spLocks noGrp="1"/>
          </p:cNvSpPr>
          <p:nvPr>
            <p:ph type="title"/>
          </p:nvPr>
        </p:nvSpPr>
        <p:spPr>
          <a:xfrm>
            <a:off x="1522413" y="381000"/>
            <a:ext cx="9829799" cy="1103784"/>
          </a:xfrm>
        </p:spPr>
        <p:txBody>
          <a:bodyPr>
            <a:normAutofit/>
          </a:bodyPr>
          <a:lstStyle/>
          <a:p>
            <a:pPr algn="ctr"/>
            <a:r>
              <a:rPr lang="en-IN" sz="3200" b="1" dirty="0">
                <a:latin typeface="Bahnschrift" panose="020B0502040204020203" pitchFamily="34" charset="0"/>
              </a:rPr>
              <a:t>Problem Statement</a:t>
            </a:r>
          </a:p>
        </p:txBody>
      </p:sp>
    </p:spTree>
    <p:extLst>
      <p:ext uri="{BB962C8B-B14F-4D97-AF65-F5344CB8AC3E}">
        <p14:creationId xmlns="" xmlns:p14="http://schemas.microsoft.com/office/powerpoint/2010/main" val="709217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6377B5E0-8378-4534-85B0-043462D3F1CC}"/>
              </a:ext>
            </a:extLst>
          </p:cNvPr>
          <p:cNvSpPr>
            <a:spLocks noGrp="1"/>
          </p:cNvSpPr>
          <p:nvPr>
            <p:ph idx="1"/>
          </p:nvPr>
        </p:nvSpPr>
        <p:spPr/>
        <p:txBody>
          <a:bodyPr>
            <a:normAutofit/>
          </a:bodyPr>
          <a:lstStyle/>
          <a:p>
            <a:pPr marL="541338" indent="-360363">
              <a:buClr>
                <a:srgbClr val="7030A0"/>
              </a:buClr>
              <a:buFont typeface="Wingdings" panose="05000000000000000000" pitchFamily="2" charset="2"/>
              <a:buChar char="v"/>
              <a:tabLst>
                <a:tab pos="269875" algn="l"/>
              </a:tabLst>
            </a:pPr>
            <a:r>
              <a:rPr lang="en-IN" sz="2400" dirty="0">
                <a:solidFill>
                  <a:schemeClr val="tx1"/>
                </a:solidFill>
              </a:rPr>
              <a:t>Dataset provide by Fliprobo Technologies Ltd.</a:t>
            </a:r>
          </a:p>
          <a:p>
            <a:pPr marL="541338" indent="-360363">
              <a:buClr>
                <a:srgbClr val="7030A0"/>
              </a:buClr>
              <a:buFont typeface="Wingdings" panose="05000000000000000000" pitchFamily="2" charset="2"/>
              <a:buChar char="v"/>
              <a:tabLst>
                <a:tab pos="269875" algn="l"/>
              </a:tabLst>
            </a:pPr>
            <a:r>
              <a:rPr lang="en-IN" sz="2400" dirty="0">
                <a:solidFill>
                  <a:schemeClr val="tx1"/>
                </a:solidFill>
              </a:rPr>
              <a:t>Micro Credit Defaulter dataset contain 209593 rows and 37 columns.</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Out of all features only three features with object datatypes and rest are int64.</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Data integrity check is perform for missing values, duplicate data, data error.</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No missing values, whitespaces, ‘NA’, ‘-’ are present in dataset.</a:t>
            </a:r>
          </a:p>
          <a:p>
            <a:pPr marL="0" indent="0">
              <a:buClr>
                <a:srgbClr val="7030A0"/>
              </a:buClr>
              <a:buNone/>
            </a:pPr>
            <a:endParaRPr lang="en-IN" sz="2400" dirty="0"/>
          </a:p>
        </p:txBody>
      </p:sp>
      <p:sp>
        <p:nvSpPr>
          <p:cNvPr id="2" name="Title 1">
            <a:extLst>
              <a:ext uri="{FF2B5EF4-FFF2-40B4-BE49-F238E27FC236}">
                <a16:creationId xmlns="" xmlns:a16="http://schemas.microsoft.com/office/drawing/2014/main" id="{7955976E-3162-473C-A493-405ABA38DC9D}"/>
              </a:ext>
            </a:extLst>
          </p:cNvPr>
          <p:cNvSpPr>
            <a:spLocks noGrp="1"/>
          </p:cNvSpPr>
          <p:nvPr>
            <p:ph type="title"/>
          </p:nvPr>
        </p:nvSpPr>
        <p:spPr/>
        <p:txBody>
          <a:bodyPr/>
          <a:lstStyle/>
          <a:p>
            <a:r>
              <a:rPr lang="en-IN" dirty="0"/>
              <a:t>DATASET Information</a:t>
            </a:r>
          </a:p>
        </p:txBody>
      </p:sp>
    </p:spTree>
    <p:extLst>
      <p:ext uri="{BB962C8B-B14F-4D97-AF65-F5344CB8AC3E}">
        <p14:creationId xmlns="" xmlns:p14="http://schemas.microsoft.com/office/powerpoint/2010/main" val="21545183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BBE2D39-F060-481C-B7DF-8377D1BFBC04}"/>
              </a:ext>
            </a:extLst>
          </p:cNvPr>
          <p:cNvSpPr>
            <a:spLocks noGrp="1"/>
          </p:cNvSpPr>
          <p:nvPr>
            <p:ph idx="1"/>
          </p:nvPr>
        </p:nvSpPr>
        <p:spPr/>
        <p:txBody>
          <a:bodyPr>
            <a:normAutofit/>
          </a:bodyPr>
          <a:lstStyle/>
          <a:p>
            <a:pPr>
              <a:buClr>
                <a:srgbClr val="7030A0"/>
              </a:buClr>
              <a:buFont typeface="Wingdings" panose="05000000000000000000" pitchFamily="2" charset="2"/>
              <a:buChar char="§"/>
            </a:pPr>
            <a:r>
              <a:rPr lang="en-US" sz="2400" b="1" dirty="0">
                <a:solidFill>
                  <a:schemeClr val="tx1"/>
                </a:solidFill>
              </a:rPr>
              <a:t>Strategy To Handle Data Error In Min And Max Column  </a:t>
            </a:r>
          </a:p>
          <a:p>
            <a:pPr marL="457200" indent="-457200">
              <a:buClr>
                <a:srgbClr val="7030A0"/>
              </a:buClr>
              <a:buFont typeface="+mj-lt"/>
              <a:buAutoNum type="arabicPeriod"/>
            </a:pPr>
            <a:r>
              <a:rPr lang="en-US" sz="2400" b="1" dirty="0">
                <a:solidFill>
                  <a:schemeClr val="tx1"/>
                </a:solidFill>
              </a:rPr>
              <a:t>Assumption</a:t>
            </a:r>
            <a:r>
              <a:rPr lang="en-US" sz="2400" dirty="0"/>
              <a:t> - All negative values are typing error happen accidentally by type - in front of original value (except feature depicting median). </a:t>
            </a:r>
          </a:p>
          <a:p>
            <a:pPr marL="457200" indent="-457200">
              <a:buClr>
                <a:srgbClr val="7030A0"/>
              </a:buClr>
              <a:buFont typeface="+mj-lt"/>
              <a:buAutoNum type="arabicPeriod"/>
            </a:pPr>
            <a:r>
              <a:rPr lang="en-US" sz="2400" b="1" dirty="0">
                <a:solidFill>
                  <a:schemeClr val="tx1"/>
                </a:solidFill>
              </a:rPr>
              <a:t>Corrective Approach </a:t>
            </a:r>
            <a:r>
              <a:rPr lang="en-US" sz="2400" dirty="0"/>
              <a:t>- Negative values are converted into absolute value to correct negative typing error whenever applicable except feature depicting median.</a:t>
            </a:r>
          </a:p>
          <a:p>
            <a:pPr>
              <a:buClr>
                <a:srgbClr val="7030A0"/>
              </a:buClr>
              <a:buFont typeface="Wingdings" panose="05000000000000000000" pitchFamily="2" charset="2"/>
              <a:buChar char="§"/>
            </a:pPr>
            <a:r>
              <a:rPr lang="en-US" sz="2400" b="1" dirty="0">
                <a:solidFill>
                  <a:schemeClr val="tx1"/>
                </a:solidFill>
              </a:rPr>
              <a:t>Feature Engineering on '</a:t>
            </a:r>
            <a:r>
              <a:rPr lang="en-US" sz="2400" b="1" dirty="0" err="1">
                <a:solidFill>
                  <a:schemeClr val="tx1"/>
                </a:solidFill>
              </a:rPr>
              <a:t>pdate</a:t>
            </a:r>
            <a:r>
              <a:rPr lang="en-US" sz="2400" b="1" dirty="0">
                <a:solidFill>
                  <a:schemeClr val="tx1"/>
                </a:solidFill>
              </a:rPr>
              <a:t>' column</a:t>
            </a:r>
          </a:p>
          <a:p>
            <a:pPr marL="457200" indent="-457200">
              <a:buClr>
                <a:srgbClr val="7030A0"/>
              </a:buClr>
              <a:buFont typeface="+mj-lt"/>
              <a:buAutoNum type="arabicPeriod"/>
            </a:pPr>
            <a:r>
              <a:rPr lang="en-US" sz="2400" dirty="0"/>
              <a:t>Extracting new columns for day, month and year out of ‘</a:t>
            </a:r>
            <a:r>
              <a:rPr lang="en-US" sz="2400" dirty="0" err="1"/>
              <a:t>pdate</a:t>
            </a:r>
            <a:r>
              <a:rPr lang="en-US" sz="2400" dirty="0"/>
              <a:t>’</a:t>
            </a:r>
            <a:endParaRPr lang="en-IN" sz="2400" b="1" dirty="0">
              <a:solidFill>
                <a:schemeClr val="tx1"/>
              </a:solidFill>
            </a:endParaRPr>
          </a:p>
        </p:txBody>
      </p:sp>
      <p:sp>
        <p:nvSpPr>
          <p:cNvPr id="2" name="Title 1">
            <a:extLst>
              <a:ext uri="{FF2B5EF4-FFF2-40B4-BE49-F238E27FC236}">
                <a16:creationId xmlns="" xmlns:a16="http://schemas.microsoft.com/office/drawing/2014/main" id="{E7C2F612-FF01-4E99-B424-3FC739486200}"/>
              </a:ext>
            </a:extLst>
          </p:cNvPr>
          <p:cNvSpPr>
            <a:spLocks noGrp="1"/>
          </p:cNvSpPr>
          <p:nvPr>
            <p:ph type="title"/>
          </p:nvPr>
        </p:nvSpPr>
        <p:spPr/>
        <p:txBody>
          <a:bodyPr/>
          <a:lstStyle/>
          <a:p>
            <a:r>
              <a:rPr lang="en-IN" dirty="0"/>
              <a:t>Data Pre-processing</a:t>
            </a:r>
          </a:p>
        </p:txBody>
      </p:sp>
    </p:spTree>
    <p:extLst>
      <p:ext uri="{BB962C8B-B14F-4D97-AF65-F5344CB8AC3E}">
        <p14:creationId xmlns="" xmlns:p14="http://schemas.microsoft.com/office/powerpoint/2010/main" val="29296501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069DD8-4CC3-4AA5-B55F-4BEDD6385E85}"/>
              </a:ext>
            </a:extLst>
          </p:cNvPr>
          <p:cNvSpPr>
            <a:spLocks noGrp="1"/>
          </p:cNvSpPr>
          <p:nvPr>
            <p:ph idx="1"/>
          </p:nvPr>
        </p:nvSpPr>
        <p:spPr/>
        <p:txBody>
          <a:bodyPr>
            <a:normAutofit/>
          </a:bodyPr>
          <a:lstStyle/>
          <a:p>
            <a:pPr>
              <a:buClr>
                <a:srgbClr val="7030A0"/>
              </a:buClr>
              <a:buFont typeface="Wingdings" panose="05000000000000000000" pitchFamily="2" charset="2"/>
              <a:buChar char="§"/>
            </a:pPr>
            <a:r>
              <a:rPr lang="en-US" sz="2400" b="1" dirty="0">
                <a:solidFill>
                  <a:schemeClr val="tx1"/>
                </a:solidFill>
              </a:rPr>
              <a:t>Data error and correction in maxamnt_loans30 column </a:t>
            </a:r>
          </a:p>
          <a:p>
            <a:pPr>
              <a:buClr>
                <a:srgbClr val="7030A0"/>
              </a:buClr>
              <a:buFont typeface="Wingdings" panose="05000000000000000000" pitchFamily="2" charset="2"/>
              <a:buChar char="v"/>
            </a:pPr>
            <a:r>
              <a:rPr lang="en-US" sz="2400" dirty="0"/>
              <a:t>The maximum value in maxamnt_loans30 is not reliable. </a:t>
            </a:r>
            <a:endParaRPr lang="en-US" sz="2400" b="1" dirty="0">
              <a:solidFill>
                <a:schemeClr val="tx1"/>
              </a:solidFill>
            </a:endParaRPr>
          </a:p>
          <a:p>
            <a:pPr>
              <a:buClr>
                <a:srgbClr val="7030A0"/>
              </a:buClr>
              <a:buFont typeface="Wingdings" panose="05000000000000000000" pitchFamily="2" charset="2"/>
              <a:buChar char="v"/>
            </a:pPr>
            <a:r>
              <a:rPr lang="en-US" sz="2400" b="1" dirty="0">
                <a:solidFill>
                  <a:schemeClr val="tx1"/>
                </a:solidFill>
              </a:rPr>
              <a:t>Assumption</a:t>
            </a:r>
            <a:r>
              <a:rPr lang="en-US" sz="2400" dirty="0"/>
              <a:t> - The maximum value in maxamnt_loans30 is 12.</a:t>
            </a:r>
          </a:p>
          <a:p>
            <a:pPr>
              <a:buClr>
                <a:srgbClr val="7030A0"/>
              </a:buClr>
              <a:buFont typeface="Wingdings" panose="05000000000000000000" pitchFamily="2" charset="2"/>
              <a:buChar char="v"/>
            </a:pPr>
            <a:r>
              <a:rPr lang="en-US" sz="2400" b="1" dirty="0">
                <a:solidFill>
                  <a:schemeClr val="tx1"/>
                </a:solidFill>
              </a:rPr>
              <a:t>Corrective Action </a:t>
            </a:r>
            <a:r>
              <a:rPr lang="en-US" sz="2400" dirty="0"/>
              <a:t>- Replacing values greater than 12 into category of zero.</a:t>
            </a:r>
          </a:p>
          <a:p>
            <a:pPr>
              <a:buClr>
                <a:srgbClr val="7030A0"/>
              </a:buClr>
              <a:buFont typeface="Wingdings" panose="05000000000000000000" pitchFamily="2" charset="2"/>
              <a:buChar char="§"/>
            </a:pPr>
            <a:r>
              <a:rPr lang="en-US" sz="2400" b="1" dirty="0">
                <a:solidFill>
                  <a:schemeClr val="tx1"/>
                </a:solidFill>
              </a:rPr>
              <a:t>Dropping Unnecessary columns </a:t>
            </a:r>
          </a:p>
          <a:p>
            <a:pPr>
              <a:buClr>
                <a:srgbClr val="7030A0"/>
              </a:buClr>
              <a:buFont typeface="Wingdings" panose="05000000000000000000" pitchFamily="2" charset="2"/>
              <a:buChar char="v"/>
            </a:pPr>
            <a:endParaRPr lang="en-IN" sz="2400" b="1" dirty="0">
              <a:solidFill>
                <a:schemeClr val="tx1"/>
              </a:solidFill>
            </a:endParaRPr>
          </a:p>
        </p:txBody>
      </p:sp>
      <p:sp>
        <p:nvSpPr>
          <p:cNvPr id="2" name="Title 1">
            <a:extLst>
              <a:ext uri="{FF2B5EF4-FFF2-40B4-BE49-F238E27FC236}">
                <a16:creationId xmlns="" xmlns:a16="http://schemas.microsoft.com/office/drawing/2014/main" id="{A1550DC9-B68C-4121-9C6B-83B9FC045BF2}"/>
              </a:ext>
            </a:extLst>
          </p:cNvPr>
          <p:cNvSpPr>
            <a:spLocks noGrp="1"/>
          </p:cNvSpPr>
          <p:nvPr>
            <p:ph type="title"/>
          </p:nvPr>
        </p:nvSpPr>
        <p:spPr/>
        <p:txBody>
          <a:bodyPr/>
          <a:lstStyle/>
          <a:p>
            <a:r>
              <a:rPr lang="en-IN" dirty="0"/>
              <a:t>Data Pre-processing</a:t>
            </a:r>
          </a:p>
        </p:txBody>
      </p:sp>
    </p:spTree>
    <p:extLst>
      <p:ext uri="{BB962C8B-B14F-4D97-AF65-F5344CB8AC3E}">
        <p14:creationId xmlns="" xmlns:p14="http://schemas.microsoft.com/office/powerpoint/2010/main" val="7392203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 xmlns:a16="http://schemas.microsoft.com/office/drawing/2014/main" id="{9FAF62BC-21BC-466F-9ADB-98EAEFC3DDD1}"/>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609600" y="2487651"/>
            <a:ext cx="5383213" cy="2512935"/>
          </a:xfrm>
          <a:ln w="12700">
            <a:solidFill>
              <a:srgbClr val="FFFFFF"/>
            </a:solidFill>
          </a:ln>
          <a:effectLst>
            <a:glow rad="228600">
              <a:schemeClr val="accent5">
                <a:satMod val="175000"/>
                <a:alpha val="40000"/>
              </a:schemeClr>
            </a:glow>
          </a:effectLst>
        </p:spPr>
      </p:pic>
      <p:sp>
        <p:nvSpPr>
          <p:cNvPr id="7" name="Content Placeholder 6">
            <a:extLst>
              <a:ext uri="{FF2B5EF4-FFF2-40B4-BE49-F238E27FC236}">
                <a16:creationId xmlns="" xmlns:a16="http://schemas.microsoft.com/office/drawing/2014/main" id="{63BCF39C-EEA4-41D5-B9EF-C2C0C66197DD}"/>
              </a:ext>
            </a:extLst>
          </p:cNvPr>
          <p:cNvSpPr>
            <a:spLocks noGrp="1"/>
          </p:cNvSpPr>
          <p:nvPr>
            <p:ph sz="half" idx="2"/>
          </p:nvPr>
        </p:nvSpPr>
        <p:spPr>
          <a:xfrm>
            <a:off x="8470675" y="2228004"/>
            <a:ext cx="3137109" cy="3633047"/>
          </a:xfrm>
        </p:spPr>
        <p:txBody>
          <a:bodyPr/>
          <a:lstStyle/>
          <a:p>
            <a:r>
              <a:rPr lang="en-IN" sz="2000" dirty="0">
                <a:effectLst/>
                <a:latin typeface="Bahnschrift SemiLight" panose="020B0502040204020203" pitchFamily="34" charset="0"/>
                <a:ea typeface="Calibri" panose="020F0502020204030204" pitchFamily="34" charset="0"/>
                <a:cs typeface="Mangal" panose="02040503050203030202" pitchFamily="18" charset="0"/>
              </a:rPr>
              <a:t>Label </a:t>
            </a:r>
            <a:r>
              <a:rPr lang="en-IN" sz="2000" u="sng" dirty="0">
                <a:effectLst/>
                <a:latin typeface="Bahnschrift SemiLight" panose="020B0502040204020203" pitchFamily="34" charset="0"/>
                <a:ea typeface="Calibri" panose="020F0502020204030204" pitchFamily="34" charset="0"/>
                <a:cs typeface="Mangal" panose="02040503050203030202" pitchFamily="18" charset="0"/>
              </a:rPr>
              <a:t>class 1 represent non-defaulter</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 while Label </a:t>
            </a:r>
            <a:r>
              <a:rPr lang="en-IN" sz="2000" u="sng" dirty="0">
                <a:effectLst/>
                <a:latin typeface="Bahnschrift SemiLight" panose="020B0502040204020203" pitchFamily="34" charset="0"/>
                <a:ea typeface="Calibri" panose="020F0502020204030204" pitchFamily="34" charset="0"/>
                <a:cs typeface="Mangal" panose="02040503050203030202" pitchFamily="18" charset="0"/>
              </a:rPr>
              <a:t>class 0 represent defaulter</a:t>
            </a:r>
            <a:r>
              <a:rPr lang="en-IN" sz="2000" dirty="0">
                <a:effectLst/>
                <a:latin typeface="Bahnschrift SemiLight" panose="020B0502040204020203" pitchFamily="34" charset="0"/>
                <a:ea typeface="Calibri" panose="020F0502020204030204" pitchFamily="34" charset="0"/>
                <a:cs typeface="Mangal" panose="02040503050203030202" pitchFamily="18" charset="0"/>
              </a:rPr>
              <a:t> </a:t>
            </a:r>
          </a:p>
          <a:p>
            <a:r>
              <a:rPr lang="en-IN" sz="2000" dirty="0">
                <a:latin typeface="Bahnschrift SemiLight" panose="020B0502040204020203" pitchFamily="34" charset="0"/>
                <a:cs typeface="Mangal" panose="02040503050203030202" pitchFamily="18" charset="0"/>
              </a:rPr>
              <a:t>Only 12.5% customers are defaulters.</a:t>
            </a:r>
          </a:p>
          <a:p>
            <a:r>
              <a:rPr lang="en-IN" sz="2000" dirty="0">
                <a:latin typeface="Bahnschrift SemiLight" panose="020B0502040204020203" pitchFamily="34" charset="0"/>
                <a:cs typeface="Mangal" panose="02040503050203030202" pitchFamily="18" charset="0"/>
              </a:rPr>
              <a:t>Target Variable Label is imbalanced in nature</a:t>
            </a:r>
            <a:r>
              <a:rPr lang="en-IN" sz="1800" dirty="0">
                <a:latin typeface="Bahnschrift SemiLight" panose="020B0502040204020203" pitchFamily="34" charset="0"/>
                <a:cs typeface="Mangal" panose="02040503050203030202" pitchFamily="18" charset="0"/>
              </a:rPr>
              <a:t>.</a:t>
            </a:r>
            <a:endParaRPr lang="en-IN" dirty="0"/>
          </a:p>
        </p:txBody>
      </p:sp>
      <p:sp>
        <p:nvSpPr>
          <p:cNvPr id="2" name="Title 1">
            <a:extLst>
              <a:ext uri="{FF2B5EF4-FFF2-40B4-BE49-F238E27FC236}">
                <a16:creationId xmlns="" xmlns:a16="http://schemas.microsoft.com/office/drawing/2014/main" id="{87AD6EDE-3548-42DB-88A7-0CBDE797C62B}"/>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Target  Variable Label Distribution</a:t>
            </a:r>
          </a:p>
        </p:txBody>
      </p:sp>
    </p:spTree>
    <p:extLst>
      <p:ext uri="{BB962C8B-B14F-4D97-AF65-F5344CB8AC3E}">
        <p14:creationId xmlns="" xmlns:p14="http://schemas.microsoft.com/office/powerpoint/2010/main" val="3728622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 xmlns:a16="http://schemas.microsoft.com/office/drawing/2014/main" id="{55BDF030-3E7B-4B63-8D23-BA01360940B0}"/>
              </a:ext>
            </a:extLst>
          </p:cNvPr>
          <p:cNvPicPr>
            <a:picLocks noGrp="1" noChangeAspect="1"/>
          </p:cNvPicPr>
          <p:nvPr>
            <p:ph sz="half" idx="1"/>
          </p:nvPr>
        </p:nvPicPr>
        <p:blipFill>
          <a:blip r:embed="rId2" cstate="print">
            <a:extLst>
              <a:ext uri="{28A0092B-C50C-407E-A947-70E740481C1C}">
                <a14:useLocalDpi xmlns="" xmlns:a14="http://schemas.microsoft.com/office/drawing/2010/main" val="0"/>
              </a:ext>
            </a:extLst>
          </a:blip>
          <a:stretch>
            <a:fillRect/>
          </a:stretch>
        </p:blipFill>
        <p:spPr>
          <a:xfrm>
            <a:off x="609600" y="2462961"/>
            <a:ext cx="5383213" cy="2562316"/>
          </a:xfrm>
          <a:ln w="12700">
            <a:noFill/>
          </a:ln>
          <a:effectLst>
            <a:glow rad="228600">
              <a:schemeClr val="accent5">
                <a:satMod val="175000"/>
                <a:alpha val="40000"/>
              </a:schemeClr>
            </a:glow>
          </a:effectLst>
        </p:spPr>
      </p:pic>
      <p:sp>
        <p:nvSpPr>
          <p:cNvPr id="5" name="Content Placeholder 4">
            <a:extLst>
              <a:ext uri="{FF2B5EF4-FFF2-40B4-BE49-F238E27FC236}">
                <a16:creationId xmlns="" xmlns:a16="http://schemas.microsoft.com/office/drawing/2014/main" id="{8BC0FEC0-7758-4F17-8312-93D960A00535}"/>
              </a:ext>
            </a:extLst>
          </p:cNvPr>
          <p:cNvSpPr>
            <a:spLocks noGrp="1"/>
          </p:cNvSpPr>
          <p:nvPr>
            <p:ph sz="half" idx="2"/>
          </p:nvPr>
        </p:nvSpPr>
        <p:spPr>
          <a:xfrm>
            <a:off x="8182644" y="2228004"/>
            <a:ext cx="3425141" cy="3633047"/>
          </a:xfrm>
        </p:spPr>
        <p:txBody>
          <a:bodyPr>
            <a:normAutofit/>
          </a:bodyPr>
          <a:lstStyle/>
          <a:p>
            <a:r>
              <a:rPr lang="en-US" sz="2000" dirty="0"/>
              <a:t>Most of data belong to month 6 and 7, followed by month 8.</a:t>
            </a:r>
            <a:endParaRPr lang="en-IN" sz="2000" dirty="0"/>
          </a:p>
        </p:txBody>
      </p:sp>
      <p:sp>
        <p:nvSpPr>
          <p:cNvPr id="2" name="Title 1">
            <a:extLst>
              <a:ext uri="{FF2B5EF4-FFF2-40B4-BE49-F238E27FC236}">
                <a16:creationId xmlns="" xmlns:a16="http://schemas.microsoft.com/office/drawing/2014/main" id="{36D66B75-EA34-4326-A11F-1EE55DF280B6}"/>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Month vs defaulter distribution</a:t>
            </a:r>
          </a:p>
        </p:txBody>
      </p:sp>
    </p:spTree>
    <p:extLst>
      <p:ext uri="{BB962C8B-B14F-4D97-AF65-F5344CB8AC3E}">
        <p14:creationId xmlns="" xmlns:p14="http://schemas.microsoft.com/office/powerpoint/2010/main" val="17048991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679</TotalTime>
  <Words>902</Words>
  <Application>Microsoft Office PowerPoint</Application>
  <PresentationFormat>Custom</PresentationFormat>
  <Paragraphs>138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  PRESENTATION ON MICRO-CREDIT DEFAULTER PREDICATION USING MACHINE LEARNING</vt:lpstr>
      <vt:lpstr>Overview of Presentation </vt:lpstr>
      <vt:lpstr>What is Micro Credit?</vt:lpstr>
      <vt:lpstr>Problem Statement</vt:lpstr>
      <vt:lpstr>DATASET Information</vt:lpstr>
      <vt:lpstr>Data Pre-processing</vt:lpstr>
      <vt:lpstr>Data Pre-processing</vt:lpstr>
      <vt:lpstr>Exploratory Data Analysis Target  Variable Label Distribution</vt:lpstr>
      <vt:lpstr>Exploratory Data Analysis Month vs defaulter distribution</vt:lpstr>
      <vt:lpstr>Exploratory Data Analysis Maximum amount of loan taken by customers</vt:lpstr>
      <vt:lpstr>Exploratory Data Analysis Number of loan taken by customers in 30 days vs Amount of loan taken in 30 days</vt:lpstr>
      <vt:lpstr>Exploratory Data Analysis Maximum Number of loan taken VS Average payback time in last 30 days</vt:lpstr>
      <vt:lpstr>Exploratory Data Analysis Number of loan taken by customers in 30 days</vt:lpstr>
      <vt:lpstr>Feature Engineering Outliers detection &amp; removal</vt:lpstr>
      <vt:lpstr>Feature Engineering Skewness detection &amp; transformation</vt:lpstr>
      <vt:lpstr>Data Inputs- Logic- Output Relationships </vt:lpstr>
      <vt:lpstr>Handling IMBALANCED DATA</vt:lpstr>
      <vt:lpstr>Multicollinearity and PCA</vt:lpstr>
      <vt:lpstr>MACHINE LEARNING MODEL BUILDING</vt:lpstr>
      <vt:lpstr>ML MODEL Evaluation Matrix</vt:lpstr>
      <vt:lpstr>AUC-roc CURVE DIFFERENT MODELS</vt:lpstr>
      <vt:lpstr>AUC-roc CURVE DIFFERENT MODELS</vt:lpstr>
      <vt:lpstr>AOC – ROC CURVE OF FINAL MODEL</vt:lpstr>
      <vt:lpstr>Limitations &amp; Scope for Future OF THIS Work</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Teja</cp:lastModifiedBy>
  <cp:revision>26</cp:revision>
  <dcterms:created xsi:type="dcterms:W3CDTF">2021-10-01T13:22:47Z</dcterms:created>
  <dcterms:modified xsi:type="dcterms:W3CDTF">2022-11-05T15:39:42Z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