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306" r:id="rId3"/>
    <p:sldId id="305" r:id="rId4"/>
    <p:sldId id="262" r:id="rId5"/>
    <p:sldId id="304" r:id="rId6"/>
    <p:sldId id="297" r:id="rId7"/>
    <p:sldId id="264" r:id="rId8"/>
    <p:sldId id="298" r:id="rId9"/>
    <p:sldId id="308" r:id="rId10"/>
    <p:sldId id="309" r:id="rId11"/>
    <p:sldId id="277" r:id="rId12"/>
    <p:sldId id="275"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Chakravarthy" initials="PC" lastIdx="1" clrIdx="0"/>
  <p:cmAuthor id="2" name="sai vamshi marri" initials="svm" lastIdx="3" clrIdx="1"/>
  <p:cmAuthor id="3" name="sandeep reddy"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0C8D"/>
    <a:srgbClr val="2006BA"/>
    <a:srgbClr val="1407B9"/>
    <a:srgbClr val="DC08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94728" autoAdjust="0"/>
  </p:normalViewPr>
  <p:slideViewPr>
    <p:cSldViewPr snapToGrid="0">
      <p:cViewPr varScale="1">
        <p:scale>
          <a:sx n="69" d="100"/>
          <a:sy n="69" d="100"/>
        </p:scale>
        <p:origin x="780" y="72"/>
      </p:cViewPr>
      <p:guideLst>
        <p:guide orient="horz" pos="2160"/>
        <p:guide pos="383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8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34A6E0-B97E-4ACD-ABCE-55162B2E3378}" type="datetime1">
              <a:rPr lang="en-IN" smtClean="0"/>
              <a:t>29-03-2024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B65D4D-291C-4D15-B8F3-C793CB405DB9}" type="slidenum">
              <a:rPr lang="en-IN" smtClean="0"/>
              <a:t>‹#›</a:t>
            </a:fld>
            <a:endParaRPr lang="en-IN"/>
          </a:p>
        </p:txBody>
      </p:sp>
    </p:spTree>
    <p:extLst>
      <p:ext uri="{BB962C8B-B14F-4D97-AF65-F5344CB8AC3E}">
        <p14:creationId xmlns:p14="http://schemas.microsoft.com/office/powerpoint/2010/main" val="36332600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811E3-88FA-42C5-964B-84B82BC1C736}" type="datetime1">
              <a:rPr lang="en-IN" smtClean="0"/>
              <a:t>29-03-2024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4EC57-331A-434C-A52C-990765F135F8}" type="slidenum">
              <a:rPr lang="en-IN" smtClean="0"/>
              <a:t>‹#›</a:t>
            </a:fld>
            <a:endParaRPr lang="en-IN"/>
          </a:p>
        </p:txBody>
      </p:sp>
    </p:spTree>
    <p:extLst>
      <p:ext uri="{BB962C8B-B14F-4D97-AF65-F5344CB8AC3E}">
        <p14:creationId xmlns:p14="http://schemas.microsoft.com/office/powerpoint/2010/main" val="48818819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91B500B3-3A17-4901-BE1F-3DB63CF80C79}" type="datetime1">
              <a:rPr lang="en-IN" smtClean="0"/>
              <a:t>29-03-2024</a:t>
            </a:fld>
            <a:endParaRPr lang="en-IN"/>
          </a:p>
        </p:txBody>
      </p:sp>
      <p:sp>
        <p:nvSpPr>
          <p:cNvPr id="5" name="Slide Number Placeholder 4"/>
          <p:cNvSpPr>
            <a:spLocks noGrp="1"/>
          </p:cNvSpPr>
          <p:nvPr>
            <p:ph type="sldNum" sz="quarter" idx="11"/>
          </p:nvPr>
        </p:nvSpPr>
        <p:spPr/>
        <p:txBody>
          <a:bodyPr/>
          <a:lstStyle/>
          <a:p>
            <a:fld id="{2264EC57-331A-434C-A52C-990765F135F8}" type="slidenum">
              <a:rPr lang="en-IN" smtClean="0"/>
              <a:t>1</a:t>
            </a:fld>
            <a:endParaRPr lang="en-IN"/>
          </a:p>
        </p:txBody>
      </p:sp>
    </p:spTree>
    <p:extLst>
      <p:ext uri="{BB962C8B-B14F-4D97-AF65-F5344CB8AC3E}">
        <p14:creationId xmlns:p14="http://schemas.microsoft.com/office/powerpoint/2010/main" val="395571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1EC811E3-88FA-42C5-964B-84B82BC1C736}" type="datetime1">
              <a:rPr lang="en-IN" smtClean="0"/>
              <a:t>29-03-2024</a:t>
            </a:fld>
            <a:endParaRPr lang="en-IN"/>
          </a:p>
        </p:txBody>
      </p:sp>
      <p:sp>
        <p:nvSpPr>
          <p:cNvPr id="5" name="Slide Number Placeholder 4"/>
          <p:cNvSpPr>
            <a:spLocks noGrp="1"/>
          </p:cNvSpPr>
          <p:nvPr>
            <p:ph type="sldNum" sz="quarter" idx="5"/>
          </p:nvPr>
        </p:nvSpPr>
        <p:spPr/>
        <p:txBody>
          <a:bodyPr/>
          <a:lstStyle/>
          <a:p>
            <a:fld id="{2264EC57-331A-434C-A52C-990765F135F8}" type="slidenum">
              <a:rPr lang="en-IN" smtClean="0"/>
              <a:t>2</a:t>
            </a:fld>
            <a:endParaRPr lang="en-IN"/>
          </a:p>
        </p:txBody>
      </p:sp>
    </p:spTree>
    <p:extLst>
      <p:ext uri="{BB962C8B-B14F-4D97-AF65-F5344CB8AC3E}">
        <p14:creationId xmlns:p14="http://schemas.microsoft.com/office/powerpoint/2010/main" val="386643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1EC811E3-88FA-42C5-964B-84B82BC1C736}" type="datetime1">
              <a:rPr lang="en-IN" smtClean="0"/>
              <a:t>29-03-2024</a:t>
            </a:fld>
            <a:endParaRPr lang="en-IN"/>
          </a:p>
        </p:txBody>
      </p:sp>
      <p:sp>
        <p:nvSpPr>
          <p:cNvPr id="5" name="Slide Number Placeholder 4"/>
          <p:cNvSpPr>
            <a:spLocks noGrp="1"/>
          </p:cNvSpPr>
          <p:nvPr>
            <p:ph type="sldNum" sz="quarter" idx="5"/>
          </p:nvPr>
        </p:nvSpPr>
        <p:spPr/>
        <p:txBody>
          <a:bodyPr/>
          <a:lstStyle/>
          <a:p>
            <a:fld id="{2264EC57-331A-434C-A52C-990765F135F8}" type="slidenum">
              <a:rPr lang="en-IN" smtClean="0"/>
              <a:t>6</a:t>
            </a:fld>
            <a:endParaRPr lang="en-IN"/>
          </a:p>
        </p:txBody>
      </p:sp>
    </p:spTree>
    <p:extLst>
      <p:ext uri="{BB962C8B-B14F-4D97-AF65-F5344CB8AC3E}">
        <p14:creationId xmlns:p14="http://schemas.microsoft.com/office/powerpoint/2010/main" val="2036700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1EC811E3-88FA-42C5-964B-84B82BC1C736}" type="datetime1">
              <a:rPr lang="en-IN" smtClean="0"/>
              <a:t>29-03-2024</a:t>
            </a:fld>
            <a:endParaRPr lang="en-IN"/>
          </a:p>
        </p:txBody>
      </p:sp>
      <p:sp>
        <p:nvSpPr>
          <p:cNvPr id="5" name="Slide Number Placeholder 4"/>
          <p:cNvSpPr>
            <a:spLocks noGrp="1"/>
          </p:cNvSpPr>
          <p:nvPr>
            <p:ph type="sldNum" sz="quarter" idx="5"/>
          </p:nvPr>
        </p:nvSpPr>
        <p:spPr/>
        <p:txBody>
          <a:bodyPr/>
          <a:lstStyle/>
          <a:p>
            <a:fld id="{2264EC57-331A-434C-A52C-990765F135F8}" type="slidenum">
              <a:rPr lang="en-IN" smtClean="0"/>
              <a:t>12</a:t>
            </a:fld>
            <a:endParaRPr lang="en-IN"/>
          </a:p>
        </p:txBody>
      </p:sp>
    </p:spTree>
    <p:extLst>
      <p:ext uri="{BB962C8B-B14F-4D97-AF65-F5344CB8AC3E}">
        <p14:creationId xmlns:p14="http://schemas.microsoft.com/office/powerpoint/2010/main" val="10554567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6EA6B2-540A-471F-8554-094DE76B8E24}" type="datetime1">
              <a:rPr lang="en-IN" smtClean="0"/>
              <a:t>29-03-2024</a:t>
            </a:fld>
            <a:endParaRPr lang="en-US" dirty="0"/>
          </a:p>
        </p:txBody>
      </p:sp>
      <p:sp>
        <p:nvSpPr>
          <p:cNvPr id="5" name="Footer Placeholder 4"/>
          <p:cNvSpPr>
            <a:spLocks noGrp="1"/>
          </p:cNvSpPr>
          <p:nvPr>
            <p:ph type="ftr" sz="quarter" idx="11"/>
          </p:nvPr>
        </p:nvSpPr>
        <p:spPr/>
        <p:txBody>
          <a:bodyPr/>
          <a:lstStyle/>
          <a:p>
            <a:r>
              <a:rPr lang="en-US"/>
              <a:t>MINI  PROJECT (2023-24) , Anurag University</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E04DB-3A69-492D-A6A1-E5C623F5D13E}" type="datetime1">
              <a:rPr lang="en-IN" smtClean="0"/>
              <a:t>29-03-2024</a:t>
            </a:fld>
            <a:endParaRPr lang="en-US" dirty="0"/>
          </a:p>
        </p:txBody>
      </p:sp>
      <p:sp>
        <p:nvSpPr>
          <p:cNvPr id="5" name="Footer Placeholder 4"/>
          <p:cNvSpPr>
            <a:spLocks noGrp="1"/>
          </p:cNvSpPr>
          <p:nvPr>
            <p:ph type="ftr" sz="quarter" idx="11"/>
          </p:nvPr>
        </p:nvSpPr>
        <p:spPr/>
        <p:txBody>
          <a:bodyPr/>
          <a:lstStyle/>
          <a:p>
            <a:r>
              <a:rPr lang="en-US"/>
              <a:t>MINI  PROJECT (2023-24) , Anurag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E31DE-7E4C-4797-8BB7-E956A6CF716D}" type="datetime1">
              <a:rPr lang="en-IN" smtClean="0"/>
              <a:t>29-03-2024</a:t>
            </a:fld>
            <a:endParaRPr lang="en-US" dirty="0"/>
          </a:p>
        </p:txBody>
      </p:sp>
      <p:sp>
        <p:nvSpPr>
          <p:cNvPr id="5" name="Footer Placeholder 4"/>
          <p:cNvSpPr>
            <a:spLocks noGrp="1"/>
          </p:cNvSpPr>
          <p:nvPr>
            <p:ph type="ftr" sz="quarter" idx="11"/>
          </p:nvPr>
        </p:nvSpPr>
        <p:spPr/>
        <p:txBody>
          <a:bodyPr/>
          <a:lstStyle/>
          <a:p>
            <a:r>
              <a:rPr lang="en-US"/>
              <a:t>MINI  PROJECT (2023-24) , Anurag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B0C43-4527-4B8D-9A07-9F11CAC5953C}" type="datetime1">
              <a:rPr lang="en-IN" smtClean="0"/>
              <a:t>29-03-2024</a:t>
            </a:fld>
            <a:endParaRPr lang="en-US" dirty="0"/>
          </a:p>
        </p:txBody>
      </p:sp>
      <p:sp>
        <p:nvSpPr>
          <p:cNvPr id="5" name="Footer Placeholder 4"/>
          <p:cNvSpPr>
            <a:spLocks noGrp="1"/>
          </p:cNvSpPr>
          <p:nvPr>
            <p:ph type="ftr" sz="quarter" idx="11"/>
          </p:nvPr>
        </p:nvSpPr>
        <p:spPr/>
        <p:txBody>
          <a:bodyPr/>
          <a:lstStyle/>
          <a:p>
            <a:r>
              <a:rPr lang="en-US"/>
              <a:t>MINI  PROJECT (2023-24) , Anurag University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BE3FFD82-0618-4AE7-B0E5-3C475B9838AE}" type="datetime1">
              <a:rPr lang="en-IN" smtClean="0"/>
              <a:t>29-03-2024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MINI  PROJECT (2023-24) , Anurag University</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6987F-9D99-4C33-92D9-91AC3FEDF043}" type="datetime1">
              <a:rPr lang="en-IN" smtClean="0"/>
              <a:t>29-03-2024</a:t>
            </a:fld>
            <a:endParaRPr lang="en-US" dirty="0"/>
          </a:p>
        </p:txBody>
      </p:sp>
      <p:sp>
        <p:nvSpPr>
          <p:cNvPr id="6" name="Footer Placeholder 5"/>
          <p:cNvSpPr>
            <a:spLocks noGrp="1"/>
          </p:cNvSpPr>
          <p:nvPr>
            <p:ph type="ftr" sz="quarter" idx="11"/>
          </p:nvPr>
        </p:nvSpPr>
        <p:spPr/>
        <p:txBody>
          <a:bodyPr/>
          <a:lstStyle/>
          <a:p>
            <a:r>
              <a:rPr lang="en-US"/>
              <a:t>MINI  PROJECT (2023-24) , Anurag University</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FC628-AEF9-440A-92C1-3646B565B290}" type="datetime1">
              <a:rPr lang="en-IN" smtClean="0"/>
              <a:t>29-03-2024</a:t>
            </a:fld>
            <a:endParaRPr lang="en-US" dirty="0"/>
          </a:p>
        </p:txBody>
      </p:sp>
      <p:sp>
        <p:nvSpPr>
          <p:cNvPr id="8" name="Footer Placeholder 7"/>
          <p:cNvSpPr>
            <a:spLocks noGrp="1"/>
          </p:cNvSpPr>
          <p:nvPr>
            <p:ph type="ftr" sz="quarter" idx="11"/>
          </p:nvPr>
        </p:nvSpPr>
        <p:spPr/>
        <p:txBody>
          <a:bodyPr/>
          <a:lstStyle/>
          <a:p>
            <a:r>
              <a:rPr lang="en-US"/>
              <a:t>MINI  PROJECT (2023-24) , Anurag University</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950B4-5B5C-4BA8-8B38-426999028CE5}" type="datetime1">
              <a:rPr lang="en-IN" smtClean="0"/>
              <a:t>29-03-2024</a:t>
            </a:fld>
            <a:endParaRPr lang="en-US" dirty="0"/>
          </a:p>
        </p:txBody>
      </p:sp>
      <p:sp>
        <p:nvSpPr>
          <p:cNvPr id="4" name="Footer Placeholder 3"/>
          <p:cNvSpPr>
            <a:spLocks noGrp="1"/>
          </p:cNvSpPr>
          <p:nvPr>
            <p:ph type="ftr" sz="quarter" idx="11"/>
          </p:nvPr>
        </p:nvSpPr>
        <p:spPr/>
        <p:txBody>
          <a:bodyPr/>
          <a:lstStyle/>
          <a:p>
            <a:r>
              <a:rPr lang="en-US"/>
              <a:t>MINI  PROJECT (2023-24) , Anurag University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07DE1-A365-4FC9-A437-10F761323A81}" type="datetime1">
              <a:rPr lang="en-IN" smtClean="0"/>
              <a:t>29-03-2024</a:t>
            </a:fld>
            <a:endParaRPr lang="en-US" dirty="0"/>
          </a:p>
        </p:txBody>
      </p:sp>
      <p:sp>
        <p:nvSpPr>
          <p:cNvPr id="3" name="Footer Placeholder 2"/>
          <p:cNvSpPr>
            <a:spLocks noGrp="1"/>
          </p:cNvSpPr>
          <p:nvPr>
            <p:ph type="ftr" sz="quarter" idx="11"/>
          </p:nvPr>
        </p:nvSpPr>
        <p:spPr/>
        <p:txBody>
          <a:bodyPr/>
          <a:lstStyle/>
          <a:p>
            <a:r>
              <a:rPr lang="en-US"/>
              <a:t>MINI  PROJECT (2023-24) , Anurag University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D07038-864C-43A4-BFE5-3DABD5B64319}" type="datetime1">
              <a:rPr lang="en-IN" smtClean="0"/>
              <a:t>29-03-2024</a:t>
            </a:fld>
            <a:endParaRPr lang="en-US" dirty="0"/>
          </a:p>
        </p:txBody>
      </p:sp>
      <p:sp>
        <p:nvSpPr>
          <p:cNvPr id="6" name="Footer Placeholder 5"/>
          <p:cNvSpPr>
            <a:spLocks noGrp="1"/>
          </p:cNvSpPr>
          <p:nvPr>
            <p:ph type="ftr" sz="quarter" idx="11"/>
          </p:nvPr>
        </p:nvSpPr>
        <p:spPr/>
        <p:txBody>
          <a:bodyPr/>
          <a:lstStyle/>
          <a:p>
            <a:r>
              <a:rPr lang="en-US"/>
              <a:t>MINI  PROJECT (2023-24) , Anurag University</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23CE4B-7F6A-4F84-A5C3-1BD5B7802DE4}" type="datetime1">
              <a:rPr lang="en-IN" smtClean="0"/>
              <a:t>29-03-2024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C268C2E-28F9-483A-B490-FAD4DAA46FEF}" type="datetime1">
              <a:rPr lang="en-IN" smtClean="0"/>
              <a:t>29-03-2024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MINI  PROJECT (2023-24) , Anurag University</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253809" y="6406023"/>
            <a:ext cx="6327648" cy="365125"/>
          </a:xfrm>
        </p:spPr>
        <p:txBody>
          <a:bodyPr>
            <a:normAutofit/>
          </a:bodyPr>
          <a:lstStyle/>
          <a:p>
            <a:r>
              <a:rPr lang="en-US" sz="1200" b="1" dirty="0">
                <a:latin typeface="Times New Roman" panose="02020603050405020304" pitchFamily="18" charset="0"/>
                <a:cs typeface="Times New Roman" panose="02020603050405020304" pitchFamily="18" charset="0"/>
              </a:rPr>
              <a:t>MAJOR  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2"/>
          </p:nvPr>
        </p:nvSpPr>
        <p:spPr/>
        <p:txBody>
          <a:bodyPr/>
          <a:lstStyle/>
          <a:p>
            <a:fld id="{D57F1E4F-1CFF-5643-939E-217C01CDF565}" type="slidenum">
              <a:rPr lang="en-US" smtClean="0"/>
              <a:t>1</a:t>
            </a:fld>
            <a:endParaRPr lang="en-US" dirty="0">
              <a:gradFill>
                <a:gsLst>
                  <a:gs pos="0">
                    <a:srgbClr val="007BD3"/>
                  </a:gs>
                  <a:gs pos="100000">
                    <a:srgbClr val="034373"/>
                  </a:gs>
                </a:gsLst>
                <a:lin scaled="0"/>
              </a:gradFill>
            </a:endParaRPr>
          </a:p>
        </p:txBody>
      </p:sp>
      <p:sp>
        <p:nvSpPr>
          <p:cNvPr id="14" name="Content Placeholder 13"/>
          <p:cNvSpPr>
            <a:spLocks noGrp="1"/>
          </p:cNvSpPr>
          <p:nvPr>
            <p:ph sz="half" idx="4294967295"/>
          </p:nvPr>
        </p:nvSpPr>
        <p:spPr>
          <a:xfrm>
            <a:off x="791734" y="2628092"/>
            <a:ext cx="4391343" cy="2628004"/>
          </a:xfrm>
        </p:spPr>
        <p:txBody>
          <a:bodyPr>
            <a:normAutofit/>
          </a:bodyPr>
          <a:lstStyle/>
          <a:p>
            <a:pPr marL="0" indent="0" algn="ctr">
              <a:buNone/>
            </a:pPr>
            <a:endParaRPr lang="en-US" sz="2400" b="1" dirty="0">
              <a:solidFill>
                <a:srgbClr val="450C8D"/>
              </a:solidFill>
              <a:latin typeface="Times New Roman" panose="02020603050405020304" pitchFamily="18" charset="0"/>
              <a:cs typeface="Times New Roman" panose="02020603050405020304" pitchFamily="18" charset="0"/>
            </a:endParaRPr>
          </a:p>
          <a:p>
            <a:pPr marL="0" indent="0" algn="ctr">
              <a:buNone/>
            </a:pPr>
            <a:r>
              <a:rPr lang="en-US" sz="2400" b="1" dirty="0">
                <a:solidFill>
                  <a:srgbClr val="450C8D"/>
                </a:solidFill>
                <a:latin typeface="Times New Roman" panose="02020603050405020304" pitchFamily="18" charset="0"/>
                <a:cs typeface="Times New Roman" panose="02020603050405020304" pitchFamily="18" charset="0"/>
              </a:rPr>
              <a:t>Presented</a:t>
            </a:r>
            <a:r>
              <a:rPr lang="en-US" sz="2400" b="1" dirty="0">
                <a:solidFill>
                  <a:srgbClr val="450C8D"/>
                </a:solidFill>
              </a:rPr>
              <a:t> </a:t>
            </a:r>
            <a:r>
              <a:rPr lang="en-US" sz="2400" b="1" dirty="0">
                <a:solidFill>
                  <a:srgbClr val="450C8D"/>
                </a:solidFill>
                <a:latin typeface="Times New Roman" panose="02020603050405020304" pitchFamily="18" charset="0"/>
                <a:cs typeface="Times New Roman" panose="02020603050405020304" pitchFamily="18" charset="0"/>
              </a:rPr>
              <a:t>by</a:t>
            </a:r>
          </a:p>
          <a:p>
            <a:pPr marL="0" indent="0">
              <a:buNone/>
            </a:pPr>
            <a:r>
              <a:rPr lang="en-IN" dirty="0">
                <a:latin typeface="Times New Roman" panose="02020603050405020304" pitchFamily="18" charset="0"/>
                <a:cs typeface="Times New Roman" panose="02020603050405020304" pitchFamily="18" charset="0"/>
              </a:rPr>
              <a:t>                       Batch No:4</a:t>
            </a:r>
          </a:p>
          <a:p>
            <a:r>
              <a:rPr lang="en-IN" dirty="0" err="1">
                <a:latin typeface="Times New Roman" panose="02020603050405020304" pitchFamily="18" charset="0"/>
                <a:cs typeface="Times New Roman" panose="02020603050405020304" pitchFamily="18" charset="0"/>
              </a:rPr>
              <a:t>M.Krishna</a:t>
            </a:r>
            <a:r>
              <a:rPr lang="en-IN" dirty="0">
                <a:latin typeface="Times New Roman" panose="02020603050405020304" pitchFamily="18" charset="0"/>
                <a:cs typeface="Times New Roman" panose="02020603050405020304" pitchFamily="18" charset="0"/>
              </a:rPr>
              <a:t> Teja         - 20eg104236</a:t>
            </a:r>
          </a:p>
          <a:p>
            <a:r>
              <a:rPr lang="en-IN" dirty="0" err="1">
                <a:latin typeface="Times New Roman" panose="02020603050405020304" pitchFamily="18" charset="0"/>
                <a:cs typeface="Times New Roman" panose="02020603050405020304" pitchFamily="18" charset="0"/>
              </a:rPr>
              <a:t>Ch.Nikhil</a:t>
            </a:r>
            <a:r>
              <a:rPr lang="en-IN" dirty="0">
                <a:latin typeface="Times New Roman" panose="02020603050405020304" pitchFamily="18" charset="0"/>
                <a:cs typeface="Times New Roman" panose="02020603050405020304" pitchFamily="18" charset="0"/>
              </a:rPr>
              <a:t>                  - 20eg104213</a:t>
            </a:r>
          </a:p>
          <a:p>
            <a:r>
              <a:rPr lang="en-IN" dirty="0" err="1">
                <a:latin typeface="Times New Roman" panose="02020603050405020304" pitchFamily="18" charset="0"/>
                <a:cs typeface="Times New Roman" panose="02020603050405020304" pitchFamily="18" charset="0"/>
              </a:rPr>
              <a:t>B.Rahul</a:t>
            </a:r>
            <a:r>
              <a:rPr lang="en-IN" dirty="0">
                <a:latin typeface="Times New Roman" panose="02020603050405020304" pitchFamily="18" charset="0"/>
                <a:cs typeface="Times New Roman" panose="02020603050405020304" pitchFamily="18" charset="0"/>
              </a:rPr>
              <a:t>                     - 20eg104204</a:t>
            </a:r>
          </a:p>
        </p:txBody>
      </p:sp>
      <p:sp>
        <p:nvSpPr>
          <p:cNvPr id="10" name="Content Placeholder 9"/>
          <p:cNvSpPr>
            <a:spLocks noGrp="1"/>
          </p:cNvSpPr>
          <p:nvPr>
            <p:ph sz="quarter" idx="4294967295"/>
          </p:nvPr>
        </p:nvSpPr>
        <p:spPr>
          <a:xfrm>
            <a:off x="7151829" y="3103964"/>
            <a:ext cx="4632325" cy="2263981"/>
          </a:xfrm>
        </p:spPr>
        <p:txBody>
          <a:bodyPr>
            <a:normAutofit/>
          </a:bodyPr>
          <a:lstStyle/>
          <a:p>
            <a:pPr marL="0" indent="0" algn="ctr">
              <a:buNone/>
            </a:pPr>
            <a:r>
              <a:rPr lang="en-US" sz="2400" b="1" dirty="0">
                <a:solidFill>
                  <a:srgbClr val="450C8D"/>
                </a:solidFill>
                <a:latin typeface="Times New Roman" panose="02020603050405020304" pitchFamily="18" charset="0"/>
                <a:cs typeface="Times New Roman" panose="02020603050405020304" pitchFamily="18" charset="0"/>
              </a:rPr>
              <a:t>Under the </a:t>
            </a:r>
            <a:r>
              <a:rPr lang="en-IN" altLang="en-US" sz="2400" b="1" dirty="0">
                <a:solidFill>
                  <a:srgbClr val="450C8D"/>
                </a:solidFill>
                <a:latin typeface="Times New Roman" panose="02020603050405020304" pitchFamily="18" charset="0"/>
                <a:cs typeface="Times New Roman" panose="02020603050405020304" pitchFamily="18" charset="0"/>
              </a:rPr>
              <a:t>guidance</a:t>
            </a:r>
            <a:r>
              <a:rPr lang="en-US" sz="2400" b="1" dirty="0">
                <a:solidFill>
                  <a:srgbClr val="450C8D"/>
                </a:solidFill>
                <a:latin typeface="Times New Roman" panose="02020603050405020304" pitchFamily="18" charset="0"/>
                <a:cs typeface="Times New Roman" panose="02020603050405020304" pitchFamily="18" charset="0"/>
              </a:rPr>
              <a:t> of </a:t>
            </a:r>
          </a:p>
          <a:p>
            <a:pPr marL="0" indent="0" algn="ctr">
              <a:buNone/>
            </a:pPr>
            <a:r>
              <a:rPr lang="en-US" sz="2400" dirty="0" err="1">
                <a:latin typeface="Times New Roman" panose="02020603050405020304" pitchFamily="18" charset="0"/>
                <a:cs typeface="Times New Roman" panose="02020603050405020304" pitchFamily="18" charset="0"/>
              </a:rPr>
              <a:t>Dr.G.Renuka</a:t>
            </a: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Assistant Professor </a:t>
            </a:r>
          </a:p>
          <a:p>
            <a:pPr marL="0" indent="0" algn="ctr">
              <a:buNone/>
            </a:pPr>
            <a:r>
              <a:rPr lang="en-US" sz="2400" dirty="0">
                <a:latin typeface="Times New Roman" panose="02020603050405020304" pitchFamily="18" charset="0"/>
                <a:cs typeface="Times New Roman" panose="02020603050405020304" pitchFamily="18" charset="0"/>
              </a:rPr>
              <a:t>Anurag University</a:t>
            </a:r>
          </a:p>
          <a:p>
            <a:pPr marL="0" indent="0">
              <a:buNone/>
            </a:pPr>
            <a:endParaRPr lang="en-US" sz="2400" dirty="0"/>
          </a:p>
        </p:txBody>
      </p:sp>
      <p:sp>
        <p:nvSpPr>
          <p:cNvPr id="3" name="AutoShape 2" descr="DEP_ECE | NSS College of Engineer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itle 1"/>
          <p:cNvSpPr txBox="1">
            <a:spLocks/>
          </p:cNvSpPr>
          <p:nvPr/>
        </p:nvSpPr>
        <p:spPr>
          <a:xfrm>
            <a:off x="-240904" y="58738"/>
            <a:ext cx="12192112" cy="12157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endParaRPr lang="en-US" altLang="zh-CN" sz="3600" cap="none" dirty="0">
              <a:ln>
                <a:solidFill>
                  <a:schemeClr val="bg1"/>
                </a:solidFill>
              </a:ln>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D77B8C7-436D-596E-D8E8-5106B14F031D}"/>
              </a:ext>
            </a:extLst>
          </p:cNvPr>
          <p:cNvSpPr txBox="1"/>
          <p:nvPr/>
        </p:nvSpPr>
        <p:spPr>
          <a:xfrm>
            <a:off x="119549" y="830408"/>
            <a:ext cx="10593943" cy="584775"/>
          </a:xfrm>
          <a:prstGeom prst="rect">
            <a:avLst/>
          </a:prstGeom>
          <a:noFill/>
        </p:spPr>
        <p:txBody>
          <a:bodyPr wrap="square">
            <a:spAutoFit/>
          </a:bodyPr>
          <a:lstStyle/>
          <a:p>
            <a:pPr marL="0" indent="0" algn="ctr">
              <a:buNone/>
            </a:pPr>
            <a:r>
              <a:rPr lang="en-US" sz="3200" dirty="0">
                <a:solidFill>
                  <a:srgbClr val="450C8D"/>
                </a:solidFill>
                <a:latin typeface="Times New Roman" panose="02020603050405020304" pitchFamily="18" charset="0"/>
                <a:cs typeface="Times New Roman" panose="02020603050405020304" pitchFamily="18" charset="0"/>
              </a:rPr>
              <a:t>PLANT LEAF DISEASE DETECTION</a:t>
            </a:r>
          </a:p>
        </p:txBody>
      </p:sp>
      <p:pic>
        <p:nvPicPr>
          <p:cNvPr id="5" name="Picture 4">
            <a:extLst>
              <a:ext uri="{FF2B5EF4-FFF2-40B4-BE49-F238E27FC236}">
                <a16:creationId xmlns:a16="http://schemas.microsoft.com/office/drawing/2014/main" id="{1516BD31-BB47-B42E-F2D2-40DEE4C706AF}"/>
              </a:ext>
            </a:extLst>
          </p:cNvPr>
          <p:cNvPicPr>
            <a:picLocks noChangeAspect="1"/>
          </p:cNvPicPr>
          <p:nvPr/>
        </p:nvPicPr>
        <p:blipFill>
          <a:blip r:embed="rId4"/>
          <a:stretch>
            <a:fillRect/>
          </a:stretch>
        </p:blipFill>
        <p:spPr>
          <a:xfrm>
            <a:off x="10858509" y="46607"/>
            <a:ext cx="1306233" cy="1077218"/>
          </a:xfrm>
          <a:prstGeom prst="rect">
            <a:avLst/>
          </a:prstGeom>
        </p:spPr>
      </p:pic>
      <p:sp>
        <p:nvSpPr>
          <p:cNvPr id="11" name="TextBox 10">
            <a:extLst>
              <a:ext uri="{FF2B5EF4-FFF2-40B4-BE49-F238E27FC236}">
                <a16:creationId xmlns:a16="http://schemas.microsoft.com/office/drawing/2014/main" id="{9691D97F-4E2F-77FE-9892-5145F5CF3427}"/>
              </a:ext>
            </a:extLst>
          </p:cNvPr>
          <p:cNvSpPr txBox="1"/>
          <p:nvPr/>
        </p:nvSpPr>
        <p:spPr>
          <a:xfrm>
            <a:off x="3701625" y="40248"/>
            <a:ext cx="4040850" cy="646331"/>
          </a:xfrm>
          <a:prstGeom prst="rect">
            <a:avLst/>
          </a:prstGeom>
          <a:noFill/>
        </p:spPr>
        <p:txBody>
          <a:bodyPr wrap="none" rtlCol="0">
            <a:spAutoFit/>
          </a:bodyPr>
          <a:lstStyle/>
          <a:p>
            <a:r>
              <a:rPr lang="en-US" sz="3600" b="1" dirty="0">
                <a:solidFill>
                  <a:srgbClr val="450C8D"/>
                </a:solidFill>
                <a:latin typeface="Times New Roman" panose="02020603050405020304" pitchFamily="18" charset="0"/>
                <a:cs typeface="Times New Roman" panose="02020603050405020304" pitchFamily="18" charset="0"/>
              </a:rPr>
              <a:t>PROJECT TITLE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0E3F49-B2F8-699A-64FC-2B82A88FFFE3}"/>
              </a:ext>
            </a:extLst>
          </p:cNvPr>
          <p:cNvSpPr>
            <a:spLocks noGrp="1"/>
          </p:cNvSpPr>
          <p:nvPr>
            <p:ph type="ftr" sz="quarter" idx="11"/>
          </p:nvPr>
        </p:nvSpPr>
        <p:spPr>
          <a:xfrm>
            <a:off x="240792" y="6272784"/>
            <a:ext cx="7174992" cy="365125"/>
          </a:xfrm>
        </p:spPr>
        <p:txBody>
          <a:bodyPr/>
          <a:lstStyle/>
          <a:p>
            <a:r>
              <a:rPr lang="en-US" dirty="0" smtClean="0"/>
              <a:t>MAJOR  </a:t>
            </a:r>
            <a:r>
              <a:rPr lang="en-US" dirty="0"/>
              <a:t>PROJECT (2023-24) , </a:t>
            </a:r>
            <a:r>
              <a:rPr lang="en-US" dirty="0" smtClean="0"/>
              <a:t>ANURAG UNIVERSITY</a:t>
            </a:r>
            <a:endParaRPr lang="en-US" dirty="0"/>
          </a:p>
        </p:txBody>
      </p:sp>
      <p:sp>
        <p:nvSpPr>
          <p:cNvPr id="3" name="Slide Number Placeholder 2">
            <a:extLst>
              <a:ext uri="{FF2B5EF4-FFF2-40B4-BE49-F238E27FC236}">
                <a16:creationId xmlns:a16="http://schemas.microsoft.com/office/drawing/2014/main" id="{DD4A09CF-5188-7A36-D83B-6B8C5AB60CA8}"/>
              </a:ext>
            </a:extLst>
          </p:cNvPr>
          <p:cNvSpPr>
            <a:spLocks noGrp="1"/>
          </p:cNvSpPr>
          <p:nvPr>
            <p:ph type="sldNum" sz="quarter" idx="12"/>
          </p:nvPr>
        </p:nvSpPr>
        <p:spPr/>
        <p:txBody>
          <a:bodyPr/>
          <a:lstStyle/>
          <a:p>
            <a:fld id="{D57F1E4F-1CFF-5643-939E-217C01CDF565}" type="slidenum">
              <a:rPr lang="en-US" smtClean="0"/>
              <a:t>10</a:t>
            </a:fld>
            <a:endParaRPr lang="en-US" dirty="0"/>
          </a:p>
        </p:txBody>
      </p:sp>
      <p:sp>
        <p:nvSpPr>
          <p:cNvPr id="4" name="Rectangle 3">
            <a:extLst>
              <a:ext uri="{FF2B5EF4-FFF2-40B4-BE49-F238E27FC236}">
                <a16:creationId xmlns:a16="http://schemas.microsoft.com/office/drawing/2014/main" id="{EE69FAD6-75A8-9013-4EE6-6E83909DA727}"/>
              </a:ext>
            </a:extLst>
          </p:cNvPr>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endParaRPr lang="en-IN" dirty="0"/>
          </a:p>
        </p:txBody>
      </p:sp>
      <p:pic>
        <p:nvPicPr>
          <p:cNvPr id="5" name="Picture 4">
            <a:extLst>
              <a:ext uri="{FF2B5EF4-FFF2-40B4-BE49-F238E27FC236}">
                <a16:creationId xmlns:a16="http://schemas.microsoft.com/office/drawing/2014/main" id="{AD665D77-3EED-207D-252B-080149ADDF44}"/>
              </a:ext>
            </a:extLst>
          </p:cNvPr>
          <p:cNvPicPr>
            <a:picLocks noChangeAspect="1"/>
          </p:cNvPicPr>
          <p:nvPr/>
        </p:nvPicPr>
        <p:blipFill>
          <a:blip r:embed="rId2"/>
          <a:stretch>
            <a:fillRect/>
          </a:stretch>
        </p:blipFill>
        <p:spPr>
          <a:xfrm>
            <a:off x="10837116" y="0"/>
            <a:ext cx="1354884" cy="1071245"/>
          </a:xfrm>
          <a:prstGeom prst="rect">
            <a:avLst/>
          </a:prstGeom>
        </p:spPr>
      </p:pic>
      <p:sp>
        <p:nvSpPr>
          <p:cNvPr id="6" name="TextBox 5">
            <a:extLst>
              <a:ext uri="{FF2B5EF4-FFF2-40B4-BE49-F238E27FC236}">
                <a16:creationId xmlns:a16="http://schemas.microsoft.com/office/drawing/2014/main" id="{28EAA317-39B7-8163-12B4-D29176EC891B}"/>
              </a:ext>
            </a:extLst>
          </p:cNvPr>
          <p:cNvSpPr txBox="1"/>
          <p:nvPr/>
        </p:nvSpPr>
        <p:spPr>
          <a:xfrm>
            <a:off x="3991708" y="220091"/>
            <a:ext cx="3132600"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RESULTS</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0421CB1-8F7C-B7FF-0896-C51984975F62}"/>
              </a:ext>
            </a:extLst>
          </p:cNvPr>
          <p:cNvSpPr txBox="1"/>
          <p:nvPr/>
        </p:nvSpPr>
        <p:spPr>
          <a:xfrm>
            <a:off x="1881554" y="4611561"/>
            <a:ext cx="3267962"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 Training and Validation Loss</a:t>
            </a:r>
            <a:endParaRPr lang="en-US" sz="1600"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4651E20-BA36-A0E6-7BB0-E4821B49A33D}"/>
              </a:ext>
            </a:extLst>
          </p:cNvPr>
          <p:cNvSpPr txBox="1"/>
          <p:nvPr/>
        </p:nvSpPr>
        <p:spPr>
          <a:xfrm>
            <a:off x="7825154" y="4611561"/>
            <a:ext cx="2628900"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Fig :Training and Validation Accuracy</a:t>
            </a:r>
            <a:endParaRPr lang="en-IN" sz="1600" dirty="0"/>
          </a:p>
        </p:txBody>
      </p:sp>
      <p:pic>
        <p:nvPicPr>
          <p:cNvPr id="10" name="Picture 9">
            <a:extLst>
              <a:ext uri="{FF2B5EF4-FFF2-40B4-BE49-F238E27FC236}">
                <a16:creationId xmlns:a16="http://schemas.microsoft.com/office/drawing/2014/main" id="{DEFDFDF2-8682-EC5D-36AA-BED17B6CFECF}"/>
              </a:ext>
            </a:extLst>
          </p:cNvPr>
          <p:cNvPicPr>
            <a:picLocks noChangeAspect="1"/>
          </p:cNvPicPr>
          <p:nvPr/>
        </p:nvPicPr>
        <p:blipFill>
          <a:blip r:embed="rId3"/>
          <a:stretch>
            <a:fillRect/>
          </a:stretch>
        </p:blipFill>
        <p:spPr>
          <a:xfrm>
            <a:off x="573531" y="1415442"/>
            <a:ext cx="5522469" cy="2418768"/>
          </a:xfrm>
          <a:prstGeom prst="rect">
            <a:avLst/>
          </a:prstGeom>
        </p:spPr>
      </p:pic>
      <p:pic>
        <p:nvPicPr>
          <p:cNvPr id="14" name="Picture 13">
            <a:extLst>
              <a:ext uri="{FF2B5EF4-FFF2-40B4-BE49-F238E27FC236}">
                <a16:creationId xmlns:a16="http://schemas.microsoft.com/office/drawing/2014/main" id="{131F664B-44A4-A60D-F3E0-05AB4BD64BDB}"/>
              </a:ext>
            </a:extLst>
          </p:cNvPr>
          <p:cNvPicPr>
            <a:picLocks noChangeAspect="1"/>
          </p:cNvPicPr>
          <p:nvPr/>
        </p:nvPicPr>
        <p:blipFill>
          <a:blip r:embed="rId4"/>
          <a:stretch>
            <a:fillRect/>
          </a:stretch>
        </p:blipFill>
        <p:spPr>
          <a:xfrm>
            <a:off x="6914147" y="1415442"/>
            <a:ext cx="4042611" cy="2418768"/>
          </a:xfrm>
          <a:prstGeom prst="rect">
            <a:avLst/>
          </a:prstGeom>
        </p:spPr>
      </p:pic>
    </p:spTree>
    <p:extLst>
      <p:ext uri="{BB962C8B-B14F-4D97-AF65-F5344CB8AC3E}">
        <p14:creationId xmlns:p14="http://schemas.microsoft.com/office/powerpoint/2010/main" val="48647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t>11</a:t>
            </a:fld>
            <a:endParaRPr lang="en-US" dirty="0"/>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ext Box 7"/>
          <p:cNvSpPr txBox="1"/>
          <p:nvPr/>
        </p:nvSpPr>
        <p:spPr>
          <a:xfrm>
            <a:off x="0" y="120622"/>
            <a:ext cx="12192000" cy="707886"/>
          </a:xfrm>
          <a:prstGeom prst="rect">
            <a:avLst/>
          </a:prstGeom>
          <a:noFill/>
        </p:spPr>
        <p:txBody>
          <a:bodyPr wrap="square" rtlCol="0" anchor="t">
            <a:spAutoFit/>
          </a:bodyPr>
          <a:lstStyle/>
          <a:p>
            <a:pPr algn="ctr"/>
            <a:r>
              <a:rPr lang="en-IN" altLang="en-US" sz="4000" b="1" dirty="0">
                <a:solidFill>
                  <a:schemeClr val="bg1"/>
                </a:solidFill>
                <a:latin typeface="Times New Roman" panose="02020603050405020304" pitchFamily="18" charset="0"/>
                <a:cs typeface="Times New Roman" panose="02020603050405020304" pitchFamily="18" charset="0"/>
              </a:rPr>
              <a:t>CONCLUSION</a:t>
            </a:r>
          </a:p>
        </p:txBody>
      </p:sp>
      <p:sp>
        <p:nvSpPr>
          <p:cNvPr id="10"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686610" y="1720840"/>
            <a:ext cx="10331355" cy="3785652"/>
          </a:xfrm>
          <a:prstGeom prst="rect">
            <a:avLst/>
          </a:prstGeom>
        </p:spPr>
        <p:txBody>
          <a:bodyPr wrap="square">
            <a:spAutoFit/>
          </a:bodyPr>
          <a:lstStyle/>
          <a:p>
            <a:pPr algn="l"/>
            <a:r>
              <a:rPr lang="en-US" sz="2400" b="0" i="0" dirty="0">
                <a:solidFill>
                  <a:srgbClr val="1F1F1F"/>
                </a:solidFill>
                <a:effectLst/>
                <a:latin typeface="Times New Roman" panose="02020603050405020304" pitchFamily="18" charset="0"/>
                <a:cs typeface="Times New Roman" panose="02020603050405020304" pitchFamily="18" charset="0"/>
              </a:rPr>
              <a:t>The project successfully developed a plant leaf disease detection system using CNNs, achieving high accuracy (92.00%) and demonstrating its potential to revolutionize crop management. This system benefits agriculture by:</a:t>
            </a:r>
          </a:p>
          <a:p>
            <a:pPr algn="l">
              <a:buFont typeface="Arial" panose="020B0604020202020204" pitchFamily="34" charset="0"/>
              <a:buChar char="•"/>
            </a:pPr>
            <a:r>
              <a:rPr lang="en-US" sz="2400" b="1" i="0" dirty="0">
                <a:solidFill>
                  <a:srgbClr val="1F1F1F"/>
                </a:solidFill>
                <a:effectLst/>
                <a:latin typeface="Times New Roman" panose="02020603050405020304" pitchFamily="18" charset="0"/>
                <a:cs typeface="Times New Roman" panose="02020603050405020304" pitchFamily="18" charset="0"/>
              </a:rPr>
              <a:t>Enabling early disease detection:</a:t>
            </a:r>
            <a:r>
              <a:rPr lang="en-US" sz="2400" b="0" i="0" dirty="0">
                <a:solidFill>
                  <a:srgbClr val="1F1F1F"/>
                </a:solidFill>
                <a:effectLst/>
                <a:latin typeface="Times New Roman" panose="02020603050405020304" pitchFamily="18" charset="0"/>
                <a:cs typeface="Times New Roman" panose="02020603050405020304" pitchFamily="18" charset="0"/>
              </a:rPr>
              <a:t> Farmers can take timely actions to minimize crop losses.</a:t>
            </a:r>
          </a:p>
          <a:p>
            <a:pPr algn="l">
              <a:buFont typeface="Arial" panose="020B0604020202020204" pitchFamily="34" charset="0"/>
              <a:buChar char="•"/>
            </a:pPr>
            <a:r>
              <a:rPr lang="en-US" sz="2400" b="1" i="0" dirty="0">
                <a:solidFill>
                  <a:srgbClr val="1F1F1F"/>
                </a:solidFill>
                <a:effectLst/>
                <a:latin typeface="Times New Roman" panose="02020603050405020304" pitchFamily="18" charset="0"/>
                <a:cs typeface="Times New Roman" panose="02020603050405020304" pitchFamily="18" charset="0"/>
              </a:rPr>
              <a:t>Facilitating data-driven decisions:</a:t>
            </a:r>
            <a:r>
              <a:rPr lang="en-US" sz="2400" b="0" i="0" dirty="0">
                <a:solidFill>
                  <a:srgbClr val="1F1F1F"/>
                </a:solidFill>
                <a:effectLst/>
                <a:latin typeface="Times New Roman" panose="02020603050405020304" pitchFamily="18" charset="0"/>
                <a:cs typeface="Times New Roman" panose="02020603050405020304" pitchFamily="18" charset="0"/>
              </a:rPr>
              <a:t> Valuable insights on disease prevalence aid in resource allocation.</a:t>
            </a:r>
          </a:p>
          <a:p>
            <a:pPr algn="l"/>
            <a:r>
              <a:rPr lang="en-US" sz="2400" b="0" i="0" dirty="0">
                <a:solidFill>
                  <a:srgbClr val="1F1F1F"/>
                </a:solidFill>
                <a:effectLst/>
                <a:latin typeface="Times New Roman" panose="02020603050405020304" pitchFamily="18" charset="0"/>
                <a:cs typeface="Times New Roman" panose="02020603050405020304" pitchFamily="18" charset="0"/>
              </a:rPr>
              <a:t>In conclusion, this project with its accurate disease detection system and user-friendly application paves the way for a future where machine learning empowers farmers and contributes significantly to food security and sustainable agriculture.</a:t>
            </a:r>
          </a:p>
        </p:txBody>
      </p:sp>
      <p:pic>
        <p:nvPicPr>
          <p:cNvPr id="4" name="Picture 3">
            <a:extLst>
              <a:ext uri="{FF2B5EF4-FFF2-40B4-BE49-F238E27FC236}">
                <a16:creationId xmlns:a16="http://schemas.microsoft.com/office/drawing/2014/main" id="{C6A08A81-F906-95E7-A567-619195D87067}"/>
              </a:ext>
            </a:extLst>
          </p:cNvPr>
          <p:cNvPicPr>
            <a:picLocks noChangeAspect="1"/>
          </p:cNvPicPr>
          <p:nvPr/>
        </p:nvPicPr>
        <p:blipFill>
          <a:blip r:embed="rId2"/>
          <a:stretch>
            <a:fillRect/>
          </a:stretch>
        </p:blipFill>
        <p:spPr>
          <a:xfrm>
            <a:off x="10840328" y="0"/>
            <a:ext cx="1351672" cy="10687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nvSpPr>
        <p:spPr>
          <a:xfrm>
            <a:off x="3175" y="0"/>
            <a:ext cx="12189460" cy="11144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3175" y="0"/>
            <a:ext cx="11088370" cy="952500"/>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references</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4624" y="1430665"/>
            <a:ext cx="11315700" cy="4661160"/>
          </a:xfrm>
        </p:spPr>
        <p:txBody>
          <a:bodyPr>
            <a:noAutofit/>
          </a:bodyPr>
          <a:lstStyle/>
          <a:p>
            <a:pPr marR="30480" algn="just">
              <a:spcBef>
                <a:spcPts val="600"/>
              </a:spcBef>
              <a:spcAft>
                <a:spcPts val="720"/>
              </a:spcAft>
            </a:pPr>
            <a:r>
              <a:rPr lang="en-IN" sz="2400" dirty="0">
                <a:latin typeface="Times New Roman" panose="02020603050405020304" pitchFamily="18" charset="0"/>
                <a:cs typeface="Times New Roman" panose="02020603050405020304" pitchFamily="18" charset="0"/>
              </a:rPr>
              <a:t>1.P </a:t>
            </a:r>
            <a:r>
              <a:rPr lang="en-IN" sz="2400" dirty="0" err="1">
                <a:latin typeface="Times New Roman" panose="02020603050405020304" pitchFamily="18" charset="0"/>
                <a:cs typeface="Times New Roman" panose="02020603050405020304" pitchFamily="18" charset="0"/>
              </a:rPr>
              <a:t>Krithika</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Veni”Leaf</a:t>
            </a:r>
            <a:r>
              <a:rPr lang="en-IN" sz="2400" dirty="0">
                <a:latin typeface="Times New Roman" panose="02020603050405020304" pitchFamily="18" charset="0"/>
                <a:cs typeface="Times New Roman" panose="02020603050405020304" pitchFamily="18" charset="0"/>
              </a:rPr>
              <a:t> disease detection on cucumber leaves using multiclass support vector machine” IEEE International Conference on Wireless Communications, Signal Processing and Networking (2017), pp. 1276-1281</a:t>
            </a:r>
          </a:p>
          <a:p>
            <a:pPr marR="30480" algn="just">
              <a:spcBef>
                <a:spcPts val="600"/>
              </a:spcBef>
              <a:spcAft>
                <a:spcPts val="720"/>
              </a:spcAft>
            </a:pPr>
            <a:r>
              <a:rPr lang="en-IN" sz="2400" dirty="0">
                <a:latin typeface="Times New Roman" panose="02020603050405020304" pitchFamily="18" charset="0"/>
                <a:cs typeface="Times New Roman" panose="02020603050405020304" pitchFamily="18" charset="0"/>
              </a:rPr>
              <a:t> 2.R Prakash, G P </a:t>
            </a:r>
            <a:r>
              <a:rPr lang="en-IN" sz="2400" dirty="0" err="1">
                <a:latin typeface="Times New Roman" panose="02020603050405020304" pitchFamily="18" charset="0"/>
                <a:cs typeface="Times New Roman" panose="02020603050405020304" pitchFamily="18" charset="0"/>
              </a:rPr>
              <a:t>Saraswathy</a:t>
            </a:r>
            <a:r>
              <a:rPr lang="en-IN" sz="2400" dirty="0">
                <a:latin typeface="Times New Roman" panose="02020603050405020304" pitchFamily="18" charset="0"/>
                <a:cs typeface="Times New Roman" panose="02020603050405020304" pitchFamily="18" charset="0"/>
              </a:rPr>
              <a:t>, G </a:t>
            </a:r>
            <a:r>
              <a:rPr lang="en-IN" sz="2400" dirty="0" err="1">
                <a:latin typeface="Times New Roman" panose="02020603050405020304" pitchFamily="18" charset="0"/>
                <a:cs typeface="Times New Roman" panose="02020603050405020304" pitchFamily="18" charset="0"/>
              </a:rPr>
              <a:t>Ramalakshmi</a:t>
            </a:r>
            <a:r>
              <a:rPr lang="en-IN" sz="2400" dirty="0">
                <a:latin typeface="Times New Roman" panose="02020603050405020304" pitchFamily="18" charset="0"/>
                <a:cs typeface="Times New Roman" panose="02020603050405020304" pitchFamily="18" charset="0"/>
              </a:rPr>
              <a:t> ”Detection of leaf diseases and classification using digital image processing” IEEE International Conference on Innovations in Information, Embedded and Communication Systems (2017), pp. 1-4 </a:t>
            </a:r>
          </a:p>
          <a:p>
            <a:pPr marR="30480" algn="just">
              <a:spcBef>
                <a:spcPts val="600"/>
              </a:spcBef>
              <a:spcAft>
                <a:spcPts val="720"/>
              </a:spcAft>
            </a:pPr>
            <a:r>
              <a:rPr lang="en-IN" sz="2400" dirty="0">
                <a:latin typeface="Times New Roman" panose="02020603050405020304" pitchFamily="18" charset="0"/>
                <a:cs typeface="Times New Roman" panose="02020603050405020304" pitchFamily="18" charset="0"/>
              </a:rPr>
              <a:t>3. B Mishra, S </a:t>
            </a:r>
            <a:r>
              <a:rPr lang="en-IN" sz="2400" dirty="0" err="1">
                <a:latin typeface="Times New Roman" panose="02020603050405020304" pitchFamily="18" charset="0"/>
                <a:cs typeface="Times New Roman" panose="02020603050405020304" pitchFamily="18" charset="0"/>
              </a:rPr>
              <a:t>Nema</a:t>
            </a:r>
            <a:r>
              <a:rPr lang="en-IN" sz="2400" dirty="0">
                <a:latin typeface="Times New Roman" panose="02020603050405020304" pitchFamily="18" charset="0"/>
                <a:cs typeface="Times New Roman" panose="02020603050405020304" pitchFamily="18" charset="0"/>
              </a:rPr>
              <a:t>, M Lambert, S </a:t>
            </a:r>
            <a:r>
              <a:rPr lang="en-IN" sz="2400" dirty="0" err="1">
                <a:latin typeface="Times New Roman" panose="02020603050405020304" pitchFamily="18" charset="0"/>
                <a:cs typeface="Times New Roman" panose="02020603050405020304" pitchFamily="18" charset="0"/>
              </a:rPr>
              <a:t>Nema”Recent</a:t>
            </a:r>
            <a:r>
              <a:rPr lang="en-IN" sz="2400" dirty="0">
                <a:latin typeface="Times New Roman" panose="02020603050405020304" pitchFamily="18" charset="0"/>
                <a:cs typeface="Times New Roman" panose="02020603050405020304" pitchFamily="18" charset="0"/>
              </a:rPr>
              <a:t> technologies of leaf disease detection using image processing approach-review” IEEE International Conference on Innovations in Information, Embedded and Communication Systems (2017), pp. 1-5 </a:t>
            </a:r>
          </a:p>
          <a:p>
            <a:pPr marR="30480" algn="just">
              <a:spcBef>
                <a:spcPts val="600"/>
              </a:spcBef>
              <a:spcAft>
                <a:spcPts val="720"/>
              </a:spcAft>
            </a:pPr>
            <a:r>
              <a:rPr lang="en-IN" sz="2400" dirty="0">
                <a:latin typeface="Times New Roman" panose="02020603050405020304" pitchFamily="18" charset="0"/>
                <a:cs typeface="Times New Roman" panose="02020603050405020304" pitchFamily="18" charset="0"/>
              </a:rPr>
              <a:t>4. C. </a:t>
            </a:r>
            <a:r>
              <a:rPr lang="en-IN" sz="2400" dirty="0" err="1">
                <a:latin typeface="Times New Roman" panose="02020603050405020304" pitchFamily="18" charset="0"/>
                <a:cs typeface="Times New Roman" panose="02020603050405020304" pitchFamily="18" charset="0"/>
              </a:rPr>
              <a:t>Puttamadappa</a:t>
            </a:r>
            <a:r>
              <a:rPr lang="en-IN" sz="2400" dirty="0">
                <a:latin typeface="Times New Roman" panose="02020603050405020304" pitchFamily="18" charset="0"/>
                <a:cs typeface="Times New Roman" panose="02020603050405020304" pitchFamily="18" charset="0"/>
              </a:rPr>
              <a:t>, B.D. </a:t>
            </a:r>
            <a:r>
              <a:rPr lang="en-IN" sz="2400" dirty="0" err="1">
                <a:latin typeface="Times New Roman" panose="02020603050405020304" pitchFamily="18" charset="0"/>
                <a:cs typeface="Times New Roman" panose="02020603050405020304" pitchFamily="18" charset="0"/>
              </a:rPr>
              <a:t>Parameshachari”Demand</a:t>
            </a:r>
            <a:r>
              <a:rPr lang="en-IN" sz="2400" dirty="0">
                <a:latin typeface="Times New Roman" panose="02020603050405020304" pitchFamily="18" charset="0"/>
                <a:cs typeface="Times New Roman" panose="02020603050405020304" pitchFamily="18" charset="0"/>
              </a:rPr>
              <a:t> side management of small scale loads in a smart grid using glow-worm swarm optimization </a:t>
            </a:r>
            <a:r>
              <a:rPr lang="en-IN" sz="2400" dirty="0" err="1">
                <a:latin typeface="Times New Roman" panose="02020603050405020304" pitchFamily="18" charset="0"/>
                <a:cs typeface="Times New Roman" panose="02020603050405020304" pitchFamily="18" charset="0"/>
              </a:rPr>
              <a:t>technique”Microprocessors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Microsyst</a:t>
            </a:r>
            <a:r>
              <a:rPr lang="en-IN" sz="2400" dirty="0">
                <a:latin typeface="Times New Roman" panose="02020603050405020304" pitchFamily="18" charset="0"/>
                <a:cs typeface="Times New Roman" panose="02020603050405020304" pitchFamily="18" charset="0"/>
              </a:rPr>
              <a:t>., 71 (2019), Article 102886 </a:t>
            </a:r>
          </a:p>
        </p:txBody>
      </p:sp>
      <p:sp>
        <p:nvSpPr>
          <p:cNvPr id="20" name="Oval 19"/>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11311128" y="6272784"/>
            <a:ext cx="640080" cy="365125"/>
          </a:xfrm>
        </p:spPr>
        <p:txBody>
          <a:bodyPr>
            <a:normAutofit/>
          </a:bodyPr>
          <a:lstStyle/>
          <a:p>
            <a:pPr>
              <a:spcAft>
                <a:spcPts val="600"/>
              </a:spcAft>
            </a:pPr>
            <a:fld id="{D57F1E4F-1CFF-5643-939E-217C01CDF565}" type="slidenum">
              <a:rPr lang="en-US" smtClean="0"/>
              <a:t>12</a:t>
            </a:fld>
            <a:endParaRPr lang="en-US"/>
          </a:p>
        </p:txBody>
      </p:sp>
      <p:sp>
        <p:nvSpPr>
          <p:cNvPr id="10"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B61357-7BCA-69C4-2510-882FBD01D1C1}"/>
              </a:ext>
            </a:extLst>
          </p:cNvPr>
          <p:cNvPicPr>
            <a:picLocks noChangeAspect="1"/>
          </p:cNvPicPr>
          <p:nvPr/>
        </p:nvPicPr>
        <p:blipFill>
          <a:blip r:embed="rId4"/>
          <a:stretch>
            <a:fillRect/>
          </a:stretch>
        </p:blipFill>
        <p:spPr>
          <a:xfrm>
            <a:off x="10774836" y="0"/>
            <a:ext cx="1433571" cy="11334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t>13</a:t>
            </a:fld>
            <a:endParaRPr lang="en-US" dirty="0"/>
          </a:p>
        </p:txBody>
      </p:sp>
      <p:sp>
        <p:nvSpPr>
          <p:cNvPr id="4" name="Title 1"/>
          <p:cNvSpPr>
            <a:spLocks noGrp="1"/>
          </p:cNvSpPr>
          <p:nvPr>
            <p:ph type="title"/>
          </p:nvPr>
        </p:nvSpPr>
        <p:spPr>
          <a:xfrm>
            <a:off x="113347" y="2807724"/>
            <a:ext cx="11430000" cy="95250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7" name="Rectangle 6"/>
          <p:cNvSpPr>
            <a:spLocks noGrp="1" noRot="1" noChangeAspect="1" noMove="1" noResize="1" noEditPoints="1" noAdjustHandles="1" noChangeArrowheads="1" noChangeShapeType="1" noTextEdit="1"/>
          </p:cNvSpPr>
          <p:nvPr/>
        </p:nvSpPr>
        <p:spPr>
          <a:xfrm>
            <a:off x="3175" y="0"/>
            <a:ext cx="12189460" cy="11144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 name="Picture 2">
            <a:extLst>
              <a:ext uri="{FF2B5EF4-FFF2-40B4-BE49-F238E27FC236}">
                <a16:creationId xmlns:a16="http://schemas.microsoft.com/office/drawing/2014/main" id="{4EC14855-B9E3-F615-2571-6F7594CF0856}"/>
              </a:ext>
            </a:extLst>
          </p:cNvPr>
          <p:cNvPicPr>
            <a:picLocks noChangeAspect="1"/>
          </p:cNvPicPr>
          <p:nvPr/>
        </p:nvPicPr>
        <p:blipFill>
          <a:blip r:embed="rId2"/>
          <a:stretch>
            <a:fillRect/>
          </a:stretch>
        </p:blipFill>
        <p:spPr>
          <a:xfrm flipH="1">
            <a:off x="10782504" y="0"/>
            <a:ext cx="1409496" cy="1114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635" y="-635"/>
            <a:ext cx="12191365" cy="10648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36220" y="0"/>
            <a:ext cx="11714987" cy="1063625"/>
          </a:xfrm>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abstract</a:t>
            </a:r>
          </a:p>
        </p:txBody>
      </p:sp>
      <p:grpSp>
        <p:nvGrpSpPr>
          <p:cNvPr id="19" name="Group 18"/>
          <p:cNvGrpSpPr>
            <a:grpSpLocks noGrp="1" noUngrp="1" noRot="1" noChangeAspect="1" noMove="1" noResize="1"/>
          </p:cNvGrpSpPr>
          <p:nvPr/>
        </p:nvGrpSpPr>
        <p:grpSpPr>
          <a:xfrm>
            <a:off x="11401725" y="6229681"/>
            <a:ext cx="457200" cy="457200"/>
            <a:chOff x="11361456" y="6195813"/>
            <a:chExt cx="548640" cy="548640"/>
          </a:xfrm>
        </p:grpSpPr>
        <p:sp>
          <p:nvSpPr>
            <p:cNvPr id="20" name="Oval 19"/>
            <p:cNvSpPr/>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Slide Number Placeholder 7"/>
          <p:cNvSpPr>
            <a:spLocks noGrp="1"/>
          </p:cNvSpPr>
          <p:nvPr>
            <p:ph type="sldNum" sz="quarter" idx="12"/>
          </p:nvPr>
        </p:nvSpPr>
        <p:spPr>
          <a:xfrm>
            <a:off x="11311128" y="6272784"/>
            <a:ext cx="640080" cy="365125"/>
          </a:xfrm>
        </p:spPr>
        <p:txBody>
          <a:bodyPr>
            <a:normAutofit/>
          </a:bodyPr>
          <a:lstStyle/>
          <a:p>
            <a:pPr>
              <a:spcAft>
                <a:spcPts val="600"/>
              </a:spcAft>
            </a:pPr>
            <a:fld id="{D57F1E4F-1CFF-5643-939E-217C01CDF565}" type="slidenum">
              <a:rPr lang="en-US" smtClean="0"/>
              <a:t>2</a:t>
            </a:fld>
            <a:endParaRPr lang="en-US"/>
          </a:p>
        </p:txBody>
      </p:sp>
      <p:sp>
        <p:nvSpPr>
          <p:cNvPr id="11"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36220" y="1640264"/>
            <a:ext cx="11593511" cy="3785652"/>
          </a:xfrm>
          <a:prstGeom prst="rect">
            <a:avLst/>
          </a:prstGeom>
        </p:spPr>
        <p:txBody>
          <a:bodyPr wrap="square">
            <a:spAutoFit/>
          </a:bodyPr>
          <a:lstStyle/>
          <a:p>
            <a:pPr marL="742950" lvl="1" indent="-285750" algn="just">
              <a:buFont typeface="Arial" panose="020B0604020202020204" pitchFamily="34" charset="0"/>
              <a:buChar char="•"/>
            </a:pPr>
            <a:r>
              <a:rPr lang="en-US" sz="2400" b="0" i="0" dirty="0">
                <a:solidFill>
                  <a:srgbClr val="1F1F1F"/>
                </a:solidFill>
                <a:effectLst/>
                <a:latin typeface="Google Sans"/>
              </a:rPr>
              <a:t>plant diseases significantly threaten crop yield and national food security. Early and accurate disease detection is crucial for effective disease management. This project investigates a novel approach utilizing a Convolutional Neural Network (CNN) for automated disease detection in tomato plants. The system leverages image processing techniques to analyze digital images of tomato plants, aiming to classify them as healthy or diseased. This research explores the potential of CNNs to revolutionize disease detection in tomato crops, empowering farmers with a rapid and reliable tool to identify and combat diseases. By enabling timely interventions, this project contributes to improved crop health, increased agricultural productivity, and enhanced food security in India.</a:t>
            </a:r>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8A5A2B6-BAB6-5E55-2EAF-D887DAC72949}"/>
              </a:ext>
            </a:extLst>
          </p:cNvPr>
          <p:cNvPicPr>
            <a:picLocks noChangeAspect="1"/>
          </p:cNvPicPr>
          <p:nvPr/>
        </p:nvPicPr>
        <p:blipFill>
          <a:blip r:embed="rId4"/>
          <a:stretch>
            <a:fillRect/>
          </a:stretch>
        </p:blipFill>
        <p:spPr>
          <a:xfrm>
            <a:off x="10768845" y="-635"/>
            <a:ext cx="1417947" cy="1121106"/>
          </a:xfrm>
          <a:prstGeom prst="rect">
            <a:avLst/>
          </a:prstGeom>
        </p:spPr>
      </p:pic>
    </p:spTree>
    <p:extLst>
      <p:ext uri="{BB962C8B-B14F-4D97-AF65-F5344CB8AC3E}">
        <p14:creationId xmlns:p14="http://schemas.microsoft.com/office/powerpoint/2010/main" val="140934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t>3</a:t>
            </a:fld>
            <a:endParaRPr lang="en-US" dirty="0"/>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Text Box 7"/>
          <p:cNvSpPr txBox="1"/>
          <p:nvPr/>
        </p:nvSpPr>
        <p:spPr>
          <a:xfrm>
            <a:off x="0" y="180092"/>
            <a:ext cx="11133455" cy="707886"/>
          </a:xfrm>
          <a:prstGeom prst="rect">
            <a:avLst/>
          </a:prstGeom>
          <a:noFill/>
        </p:spPr>
        <p:txBody>
          <a:bodyPr wrap="square" rtlCol="0" anchor="t">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sym typeface="+mn-ea"/>
              </a:rPr>
              <a:t>INTRODUCTION</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679522" y="1536174"/>
            <a:ext cx="10631606" cy="4154984"/>
          </a:xfrm>
          <a:prstGeom prst="rect">
            <a:avLst/>
          </a:prstGeom>
        </p:spPr>
        <p:txBody>
          <a:bodyPr wrap="square">
            <a:spAutoFit/>
          </a:bodyPr>
          <a:lstStyle/>
          <a:p>
            <a:pPr algn="l"/>
            <a:r>
              <a:rPr lang="en-US" sz="2400" b="0" i="0" dirty="0">
                <a:solidFill>
                  <a:srgbClr val="1F1F1F"/>
                </a:solidFill>
                <a:effectLst/>
                <a:latin typeface="Times New Roman" panose="02020603050405020304" pitchFamily="18" charset="0"/>
                <a:cs typeface="Times New Roman" panose="02020603050405020304" pitchFamily="18" charset="0"/>
              </a:rPr>
              <a:t>India's agricultural sector is vital, but a persistent threat exists – plant diseases. These devastate crops, impacting tomato production and food security. Early and accurate detection is crucial for effective management.</a:t>
            </a:r>
          </a:p>
          <a:p>
            <a:pPr algn="l"/>
            <a:r>
              <a:rPr lang="en-US" sz="2400" b="0" i="0" dirty="0">
                <a:solidFill>
                  <a:srgbClr val="1F1F1F"/>
                </a:solidFill>
                <a:effectLst/>
                <a:latin typeface="Times New Roman" panose="02020603050405020304" pitchFamily="18" charset="0"/>
                <a:cs typeface="Times New Roman" panose="02020603050405020304" pitchFamily="18" charset="0"/>
              </a:rPr>
              <a:t>Traditionally, this relies on visual inspection by experts, but it's time-consuming and prone to error.</a:t>
            </a:r>
          </a:p>
          <a:p>
            <a:pPr algn="l"/>
            <a:r>
              <a:rPr lang="en-US" sz="2400" b="0" i="0" dirty="0">
                <a:solidFill>
                  <a:srgbClr val="1F1F1F"/>
                </a:solidFill>
                <a:effectLst/>
                <a:latin typeface="Times New Roman" panose="02020603050405020304" pitchFamily="18" charset="0"/>
                <a:cs typeface="Times New Roman" panose="02020603050405020304" pitchFamily="18" charset="0"/>
              </a:rPr>
              <a:t>This project explores a cutting-edge solution: a Convolutional Neural Network (CNN) system for automatic disease detection in tomato plants using image analysis. Our goal is to empower farmers with a rapid and reliable tool to identify and combat diseases, ultimately safeguarding crop yields and contributing to India's agricultural resilience.</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C089B42-830C-4DCD-347A-E73595E22B03}"/>
              </a:ext>
            </a:extLst>
          </p:cNvPr>
          <p:cNvPicPr>
            <a:picLocks noChangeAspect="1"/>
          </p:cNvPicPr>
          <p:nvPr/>
        </p:nvPicPr>
        <p:blipFill>
          <a:blip r:embed="rId2"/>
          <a:stretch>
            <a:fillRect/>
          </a:stretch>
        </p:blipFill>
        <p:spPr>
          <a:xfrm flipH="1">
            <a:off x="10810121" y="-23883"/>
            <a:ext cx="1381878" cy="10925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4</a:t>
            </a:fld>
            <a:endParaRPr lang="en-US"/>
          </a:p>
        </p:txBody>
      </p:sp>
      <p:sp>
        <p:nvSpPr>
          <p:cNvPr id="17" name="Rectangle 16"/>
          <p:cNvSpPr>
            <a:spLocks noGrp="1" noRot="1" noChangeAspect="1" noMove="1" noResize="1" noEditPoints="1" noAdjustHandles="1" noChangeArrowheads="1" noChangeShapeType="1" noTextEdit="1"/>
          </p:cNvSpPr>
          <p:nvPr/>
        </p:nvSpPr>
        <p:spPr>
          <a:xfrm>
            <a:off x="0" y="0"/>
            <a:ext cx="12191365"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0" y="86852"/>
            <a:ext cx="12192000" cy="707886"/>
          </a:xfrm>
          <a:prstGeom prst="rect">
            <a:avLst/>
          </a:prstGeom>
          <a:noFill/>
        </p:spPr>
        <p:txBody>
          <a:bodyPr wrap="square" rtlCol="0" anchor="t">
            <a:spAutoFit/>
          </a:bodyPr>
          <a:lstStyle/>
          <a:p>
            <a:pPr algn="ctr"/>
            <a:r>
              <a:rPr lang="en-IN" altLang="en-US" sz="4000" b="1" dirty="0">
                <a:solidFill>
                  <a:schemeClr val="bg1"/>
                </a:solidFill>
                <a:latin typeface="Times New Roman" panose="02020603050405020304" pitchFamily="18" charset="0"/>
                <a:cs typeface="Times New Roman" panose="02020603050405020304" pitchFamily="18" charset="0"/>
                <a:sym typeface="+mn-ea"/>
              </a:rPr>
              <a:t>EXISTING METHOD</a:t>
            </a:r>
          </a:p>
        </p:txBody>
      </p:sp>
      <p:sp>
        <p:nvSpPr>
          <p:cNvPr id="9"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FD6D4D5-BD7A-B790-6A03-AD2B15DAC570}"/>
              </a:ext>
            </a:extLst>
          </p:cNvPr>
          <p:cNvPicPr>
            <a:picLocks noChangeAspect="1"/>
          </p:cNvPicPr>
          <p:nvPr/>
        </p:nvPicPr>
        <p:blipFill>
          <a:blip r:embed="rId2"/>
          <a:stretch>
            <a:fillRect/>
          </a:stretch>
        </p:blipFill>
        <p:spPr>
          <a:xfrm>
            <a:off x="10839694" y="0"/>
            <a:ext cx="1351671" cy="1068705"/>
          </a:xfrm>
          <a:prstGeom prst="rect">
            <a:avLst/>
          </a:prstGeom>
        </p:spPr>
      </p:pic>
      <p:sp>
        <p:nvSpPr>
          <p:cNvPr id="4" name="Rectangle 2">
            <a:extLst>
              <a:ext uri="{FF2B5EF4-FFF2-40B4-BE49-F238E27FC236}">
                <a16:creationId xmlns:a16="http://schemas.microsoft.com/office/drawing/2014/main" id="{07646D99-0B3B-1D8D-7858-929F6F50C242}"/>
              </a:ext>
            </a:extLst>
          </p:cNvPr>
          <p:cNvSpPr>
            <a:spLocks noChangeArrowheads="1"/>
          </p:cNvSpPr>
          <p:nvPr/>
        </p:nvSpPr>
        <p:spPr bwMode="auto">
          <a:xfrm>
            <a:off x="448400" y="1233420"/>
            <a:ext cx="11182768" cy="522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(ML) excels in plant disease detection, but challenges remain: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Generalization: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 struggle with variations in lighting, weather, and plant types. We need more adaptable models.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Interpretability: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can't understand how ML models reach conclusions, hindering trust from farmers. Explainable AI is crucial.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Efficiency: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Training complex models requires high computing power, limiting use in resource-constrained settings. Efficient algorithms are needed.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Inconsistent evaluation metrics make it hard to compare research. We need standard datasets and benchmarks.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Access: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Sharing datasets and models fosters collaboration and advancements.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challenges require collaboration across disciplines to create effective tools for disease management and crop protection.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nvSpPr>
        <p:spPr>
          <a:xfrm>
            <a:off x="635" y="-635"/>
            <a:ext cx="12191365" cy="106489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6220" y="0"/>
            <a:ext cx="11955145" cy="1063625"/>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OBJECTIVE</a:t>
            </a:r>
            <a:r>
              <a:rPr lang="en-IN" altLang="en-US" sz="4000" b="1" dirty="0">
                <a:solidFill>
                  <a:schemeClr val="bg1"/>
                </a:solidFill>
                <a:latin typeface="Times New Roman" panose="02020603050405020304" pitchFamily="18" charset="0"/>
                <a:cs typeface="Times New Roman" panose="02020603050405020304" pitchFamily="18" charset="0"/>
              </a:rPr>
              <a:t>s</a:t>
            </a:r>
          </a:p>
        </p:txBody>
      </p:sp>
      <p:grpSp>
        <p:nvGrpSpPr>
          <p:cNvPr id="19" name="Group 18"/>
          <p:cNvGrpSpPr>
            <a:grpSpLocks noGrp="1" noUngrp="1" noRot="1" noChangeAspect="1" noMove="1" noResize="1"/>
          </p:cNvGrpSpPr>
          <p:nvPr/>
        </p:nvGrpSpPr>
        <p:grpSpPr>
          <a:xfrm>
            <a:off x="11401725" y="6229681"/>
            <a:ext cx="457200" cy="457200"/>
            <a:chOff x="11361456" y="6195813"/>
            <a:chExt cx="548640" cy="548640"/>
          </a:xfrm>
        </p:grpSpPr>
        <p:sp>
          <p:nvSpPr>
            <p:cNvPr id="20" name="Oval 19"/>
            <p:cNvSpPr/>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Slide Number Placeholder 7"/>
          <p:cNvSpPr>
            <a:spLocks noGrp="1"/>
          </p:cNvSpPr>
          <p:nvPr>
            <p:ph type="sldNum" sz="quarter" idx="12"/>
          </p:nvPr>
        </p:nvSpPr>
        <p:spPr>
          <a:xfrm>
            <a:off x="11311128" y="6272784"/>
            <a:ext cx="640080" cy="365125"/>
          </a:xfrm>
        </p:spPr>
        <p:txBody>
          <a:bodyPr>
            <a:normAutofit/>
          </a:bodyPr>
          <a:lstStyle/>
          <a:p>
            <a:pPr>
              <a:spcAft>
                <a:spcPts val="600"/>
              </a:spcAft>
            </a:pPr>
            <a:fld id="{D57F1E4F-1CFF-5643-939E-217C01CDF565}" type="slidenum">
              <a:rPr lang="en-US" smtClean="0"/>
              <a:t>5</a:t>
            </a:fld>
            <a:endParaRPr lang="en-US"/>
          </a:p>
        </p:txBody>
      </p:sp>
      <p:sp>
        <p:nvSpPr>
          <p:cNvPr id="11"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36220" y="1479729"/>
            <a:ext cx="11505063" cy="3046988"/>
          </a:xfrm>
          <a:prstGeom prst="rect">
            <a:avLst/>
          </a:prstGeom>
        </p:spPr>
        <p:txBody>
          <a:bodyPr wrap="square">
            <a:spAutoFit/>
          </a:bodyPr>
          <a:lstStyle/>
          <a:p>
            <a:pPr algn="l"/>
            <a:r>
              <a:rPr lang="en-US" sz="2400" b="0" i="0" dirty="0">
                <a:solidFill>
                  <a:srgbClr val="1F1F1F"/>
                </a:solidFill>
                <a:effectLst/>
                <a:latin typeface="Times New Roman" panose="02020603050405020304" pitchFamily="18" charset="0"/>
                <a:cs typeface="Times New Roman" panose="02020603050405020304" pitchFamily="18" charset="0"/>
              </a:rPr>
              <a:t>This project tackles plant leaf disease detection using machine learning. We'll:</a:t>
            </a:r>
          </a:p>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Build a labelled image dataset of various diseases across crops.</a:t>
            </a:r>
          </a:p>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Develop CNN models to classify these diseases from the images.</a:t>
            </a:r>
          </a:p>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Rigorously evaluate and fine-tune the models for accuracy.</a:t>
            </a:r>
          </a:p>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Integrate the models into a user-friendly application.</a:t>
            </a:r>
          </a:p>
          <a:p>
            <a:pPr algn="l">
              <a:buFont typeface="+mj-lt"/>
              <a:buAutoNum type="arabicPeriod"/>
            </a:pPr>
            <a:r>
              <a:rPr lang="en-US" sz="2400" b="0" i="0" dirty="0">
                <a:solidFill>
                  <a:srgbClr val="1F1F1F"/>
                </a:solidFill>
                <a:effectLst/>
                <a:latin typeface="Times New Roman" panose="02020603050405020304" pitchFamily="18" charset="0"/>
                <a:cs typeface="Times New Roman" panose="02020603050405020304" pitchFamily="18" charset="0"/>
              </a:rPr>
              <a:t>Validate the system in real-world agricultural settings.</a:t>
            </a:r>
          </a:p>
          <a:p>
            <a:pPr algn="l"/>
            <a:r>
              <a:rPr lang="en-US" sz="2400" b="0" i="0" dirty="0">
                <a:solidFill>
                  <a:srgbClr val="1F1F1F"/>
                </a:solidFill>
                <a:effectLst/>
                <a:latin typeface="Times New Roman" panose="02020603050405020304" pitchFamily="18" charset="0"/>
                <a:cs typeface="Times New Roman" panose="02020603050405020304" pitchFamily="18" charset="0"/>
              </a:rPr>
              <a:t>This empowers farmers and researchers for early disease detection and improved crop health.</a:t>
            </a:r>
          </a:p>
        </p:txBody>
      </p:sp>
      <p:pic>
        <p:nvPicPr>
          <p:cNvPr id="5" name="Picture 4">
            <a:extLst>
              <a:ext uri="{FF2B5EF4-FFF2-40B4-BE49-F238E27FC236}">
                <a16:creationId xmlns:a16="http://schemas.microsoft.com/office/drawing/2014/main" id="{68A95928-9270-94CB-0FAD-A4FA99CD5060}"/>
              </a:ext>
            </a:extLst>
          </p:cNvPr>
          <p:cNvPicPr>
            <a:picLocks noChangeAspect="1"/>
          </p:cNvPicPr>
          <p:nvPr/>
        </p:nvPicPr>
        <p:blipFill>
          <a:blip r:embed="rId3"/>
          <a:stretch>
            <a:fillRect/>
          </a:stretch>
        </p:blipFill>
        <p:spPr>
          <a:xfrm>
            <a:off x="10784265" y="-24920"/>
            <a:ext cx="1407736" cy="11130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p:cNvSpPr>
            <a:spLocks noGrp="1"/>
          </p:cNvSpPr>
          <p:nvPr>
            <p:ph type="title"/>
          </p:nvPr>
        </p:nvSpPr>
        <p:spPr>
          <a:xfrm>
            <a:off x="0" y="0"/>
            <a:ext cx="12192000" cy="1068705"/>
          </a:xfrm>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PROPOSED METHOD</a:t>
            </a:r>
          </a:p>
        </p:txBody>
      </p:sp>
      <p:sp>
        <p:nvSpPr>
          <p:cNvPr id="22" name="Oval 21"/>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6</a:t>
            </a:fld>
            <a:endParaRPr lang="en-US"/>
          </a:p>
        </p:txBody>
      </p:sp>
      <p:sp>
        <p:nvSpPr>
          <p:cNvPr id="12"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F9ADF32-C02C-F671-DAFC-48DF00568413}"/>
              </a:ext>
            </a:extLst>
          </p:cNvPr>
          <p:cNvSpPr txBox="1"/>
          <p:nvPr/>
        </p:nvSpPr>
        <p:spPr>
          <a:xfrm flipH="1">
            <a:off x="253809" y="1317073"/>
            <a:ext cx="11376515" cy="3416320"/>
          </a:xfrm>
          <a:prstGeom prst="rect">
            <a:avLst/>
          </a:prstGeom>
          <a:noFill/>
        </p:spPr>
        <p:txBody>
          <a:bodyPr wrap="square" rtlCol="0">
            <a:spAutoFit/>
          </a:bodyPr>
          <a:lstStyle/>
          <a:p>
            <a:pPr algn="l"/>
            <a:r>
              <a:rPr lang="en-US" sz="2400" b="0" i="0" dirty="0">
                <a:solidFill>
                  <a:srgbClr val="1F1F1F"/>
                </a:solidFill>
                <a:effectLst/>
                <a:latin typeface="Times New Roman" panose="02020603050405020304" pitchFamily="18" charset="0"/>
                <a:cs typeface="Times New Roman" panose="02020603050405020304" pitchFamily="18" charset="0"/>
              </a:rPr>
              <a:t>This method uses CNNs to detect diseases in plant leaves from images:</a:t>
            </a:r>
          </a:p>
          <a:p>
            <a:pPr algn="l">
              <a:buFont typeface="+mj-lt"/>
              <a:buAutoNum type="arabicPeriod"/>
            </a:pPr>
            <a:r>
              <a:rPr lang="en-US" sz="2400" b="1" i="0" dirty="0">
                <a:solidFill>
                  <a:srgbClr val="1F1F1F"/>
                </a:solidFill>
                <a:effectLst/>
                <a:latin typeface="Times New Roman" panose="02020603050405020304" pitchFamily="18" charset="0"/>
                <a:cs typeface="Times New Roman" panose="02020603050405020304" pitchFamily="18" charset="0"/>
              </a:rPr>
              <a:t>Image Acquisition:</a:t>
            </a:r>
            <a:r>
              <a:rPr lang="en-US" sz="2400" b="0" i="0" dirty="0">
                <a:solidFill>
                  <a:srgbClr val="1F1F1F"/>
                </a:solidFill>
                <a:effectLst/>
                <a:latin typeface="Times New Roman" panose="02020603050405020304" pitchFamily="18" charset="0"/>
                <a:cs typeface="Times New Roman" panose="02020603050405020304" pitchFamily="18" charset="0"/>
              </a:rPr>
              <a:t> Capture a digital image of the leaf.</a:t>
            </a:r>
          </a:p>
          <a:p>
            <a:pPr algn="l">
              <a:buFont typeface="+mj-lt"/>
              <a:buAutoNum type="arabicPeriod"/>
            </a:pPr>
            <a:r>
              <a:rPr lang="en-US" sz="2400" b="1" i="0" dirty="0">
                <a:solidFill>
                  <a:srgbClr val="1F1F1F"/>
                </a:solidFill>
                <a:effectLst/>
                <a:latin typeface="Times New Roman" panose="02020603050405020304" pitchFamily="18" charset="0"/>
                <a:cs typeface="Times New Roman" panose="02020603050405020304" pitchFamily="18" charset="0"/>
              </a:rPr>
              <a:t>Preprocessing:</a:t>
            </a:r>
            <a:r>
              <a:rPr lang="en-US" sz="2400" b="0" i="0" dirty="0">
                <a:solidFill>
                  <a:srgbClr val="1F1F1F"/>
                </a:solidFill>
                <a:effectLst/>
                <a:latin typeface="Times New Roman" panose="02020603050405020304" pitchFamily="18" charset="0"/>
                <a:cs typeface="Times New Roman" panose="02020603050405020304" pitchFamily="18" charset="0"/>
              </a:rPr>
              <a:t> Enhance image quality (resize, adjust color, reduce noise).</a:t>
            </a:r>
          </a:p>
          <a:p>
            <a:pPr algn="l">
              <a:buFont typeface="+mj-lt"/>
              <a:buAutoNum type="arabicPeriod"/>
            </a:pPr>
            <a:r>
              <a:rPr lang="en-US" sz="2400" b="1" i="0" dirty="0">
                <a:solidFill>
                  <a:srgbClr val="1F1F1F"/>
                </a:solidFill>
                <a:effectLst/>
                <a:latin typeface="Times New Roman" panose="02020603050405020304" pitchFamily="18" charset="0"/>
                <a:cs typeface="Times New Roman" panose="02020603050405020304" pitchFamily="18" charset="0"/>
              </a:rPr>
              <a:t>Feature Extraction:</a:t>
            </a:r>
            <a:r>
              <a:rPr lang="en-US" sz="2400" b="0" i="0" dirty="0">
                <a:solidFill>
                  <a:srgbClr val="1F1F1F"/>
                </a:solidFill>
                <a:effectLst/>
                <a:latin typeface="Times New Roman" panose="02020603050405020304" pitchFamily="18" charset="0"/>
                <a:cs typeface="Times New Roman" panose="02020603050405020304" pitchFamily="18" charset="0"/>
              </a:rPr>
              <a:t> Extract key characteristics like color, texture, and shapes.</a:t>
            </a:r>
          </a:p>
          <a:p>
            <a:pPr algn="l">
              <a:buFont typeface="+mj-lt"/>
              <a:buAutoNum type="arabicPeriod"/>
            </a:pPr>
            <a:r>
              <a:rPr lang="en-US" sz="2400" b="1" i="0" dirty="0">
                <a:solidFill>
                  <a:srgbClr val="1F1F1F"/>
                </a:solidFill>
                <a:effectLst/>
                <a:latin typeface="Times New Roman" panose="02020603050405020304" pitchFamily="18" charset="0"/>
                <a:cs typeface="Times New Roman" panose="02020603050405020304" pitchFamily="18" charset="0"/>
              </a:rPr>
              <a:t>Training:</a:t>
            </a:r>
            <a:r>
              <a:rPr lang="en-US" sz="2400" b="0" i="0" dirty="0">
                <a:solidFill>
                  <a:srgbClr val="1F1F1F"/>
                </a:solidFill>
                <a:effectLst/>
                <a:latin typeface="Times New Roman" panose="02020603050405020304" pitchFamily="18" charset="0"/>
                <a:cs typeface="Times New Roman" panose="02020603050405020304" pitchFamily="18" charset="0"/>
              </a:rPr>
              <a:t> Train a CNN model using a database of healthy and diseased leaf images.</a:t>
            </a:r>
          </a:p>
          <a:p>
            <a:pPr algn="l">
              <a:buFont typeface="+mj-lt"/>
              <a:buAutoNum type="arabicPeriod"/>
            </a:pPr>
            <a:r>
              <a:rPr lang="en-US" sz="2400" b="1" i="0" dirty="0">
                <a:solidFill>
                  <a:srgbClr val="1F1F1F"/>
                </a:solidFill>
                <a:effectLst/>
                <a:latin typeface="Times New Roman" panose="02020603050405020304" pitchFamily="18" charset="0"/>
                <a:cs typeface="Times New Roman" panose="02020603050405020304" pitchFamily="18" charset="0"/>
              </a:rPr>
              <a:t>Classification:</a:t>
            </a:r>
            <a:r>
              <a:rPr lang="en-US" sz="2400" b="0" i="0" dirty="0">
                <a:solidFill>
                  <a:srgbClr val="1F1F1F"/>
                </a:solidFill>
                <a:effectLst/>
                <a:latin typeface="Times New Roman" panose="02020603050405020304" pitchFamily="18" charset="0"/>
                <a:cs typeface="Times New Roman" panose="02020603050405020304" pitchFamily="18" charset="0"/>
              </a:rPr>
              <a:t> Use the trained model to classify new images as healthy or diseased.</a:t>
            </a:r>
          </a:p>
          <a:p>
            <a:pPr algn="l">
              <a:buFont typeface="+mj-lt"/>
              <a:buAutoNum type="arabicPeriod"/>
            </a:pPr>
            <a:r>
              <a:rPr lang="en-US" sz="2400" b="1" i="0" dirty="0">
                <a:solidFill>
                  <a:srgbClr val="1F1F1F"/>
                </a:solidFill>
                <a:effectLst/>
                <a:latin typeface="Times New Roman" panose="02020603050405020304" pitchFamily="18" charset="0"/>
                <a:cs typeface="Times New Roman" panose="02020603050405020304" pitchFamily="18" charset="0"/>
              </a:rPr>
              <a:t>(Optional) Defect Region Classification:</a:t>
            </a:r>
            <a:r>
              <a:rPr lang="en-US" sz="2400" b="0" i="0" dirty="0">
                <a:solidFill>
                  <a:srgbClr val="1F1F1F"/>
                </a:solidFill>
                <a:effectLst/>
                <a:latin typeface="Times New Roman" panose="02020603050405020304" pitchFamily="18" charset="0"/>
                <a:cs typeface="Times New Roman" panose="02020603050405020304" pitchFamily="18" charset="0"/>
              </a:rPr>
              <a:t> Identify specific areas of disease on the leaf.</a:t>
            </a:r>
          </a:p>
          <a:p>
            <a:pPr algn="l"/>
            <a:r>
              <a:rPr lang="en-US" sz="2400" b="0" i="0" dirty="0">
                <a:solidFill>
                  <a:srgbClr val="1F1F1F"/>
                </a:solidFill>
                <a:effectLst/>
                <a:latin typeface="Times New Roman" panose="02020603050405020304" pitchFamily="18" charset="0"/>
                <a:cs typeface="Times New Roman" panose="02020603050405020304" pitchFamily="18" charset="0"/>
              </a:rPr>
              <a:t>This approach automates disease detection and aids in early disease management for improved crop health.</a:t>
            </a:r>
          </a:p>
        </p:txBody>
      </p:sp>
      <p:pic>
        <p:nvPicPr>
          <p:cNvPr id="10" name="Picture 9">
            <a:extLst>
              <a:ext uri="{FF2B5EF4-FFF2-40B4-BE49-F238E27FC236}">
                <a16:creationId xmlns:a16="http://schemas.microsoft.com/office/drawing/2014/main" id="{0A0D52EE-A944-F4E5-1028-8E0C5B3E52B8}"/>
              </a:ext>
            </a:extLst>
          </p:cNvPr>
          <p:cNvPicPr>
            <a:picLocks noChangeAspect="1"/>
          </p:cNvPicPr>
          <p:nvPr/>
        </p:nvPicPr>
        <p:blipFill>
          <a:blip r:embed="rId4"/>
          <a:stretch>
            <a:fillRect/>
          </a:stretch>
        </p:blipFill>
        <p:spPr>
          <a:xfrm>
            <a:off x="10840328" y="0"/>
            <a:ext cx="1351672" cy="1068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Fig.2: Block diagram representing components used in the project</a:t>
            </a:r>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p:cNvSpPr>
            <a:spLocks noGrp="1"/>
          </p:cNvSpPr>
          <p:nvPr>
            <p:ph type="title"/>
          </p:nvPr>
        </p:nvSpPr>
        <p:spPr>
          <a:xfrm>
            <a:off x="-635" y="0"/>
            <a:ext cx="12192635" cy="1068705"/>
          </a:xfrm>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Block diagram</a:t>
            </a:r>
          </a:p>
        </p:txBody>
      </p:sp>
      <p:sp>
        <p:nvSpPr>
          <p:cNvPr id="22" name="Oval 21"/>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7</a:t>
            </a:fld>
            <a:endParaRPr lang="en-US"/>
          </a:p>
        </p:txBody>
      </p:sp>
      <p:sp>
        <p:nvSpPr>
          <p:cNvPr id="11"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a:t>
            </a:r>
            <a:r>
              <a:rPr lang="en-US" sz="1200" b="1" dirty="0" smtClean="0">
                <a:latin typeface="Times New Roman" panose="02020603050405020304" pitchFamily="18" charset="0"/>
                <a:cs typeface="Times New Roman" panose="02020603050405020304" pitchFamily="18" charset="0"/>
              </a:rPr>
              <a:t> UNIVERSITY</a:t>
            </a:r>
            <a:endParaRPr lang="en-IN" altLang="en-US" sz="1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39512" y="5360564"/>
            <a:ext cx="11998437" cy="338554"/>
          </a:xfrm>
          <a:prstGeom prst="rect">
            <a:avLst/>
          </a:prstGeom>
        </p:spPr>
        <p:txBody>
          <a:bodyPr wrap="square">
            <a:spAutoFit/>
          </a:bodyPr>
          <a:lstStyle/>
          <a:p>
            <a:pPr lvl="0" algn="ctr"/>
            <a:r>
              <a:rPr lang="en-IN" sz="1600" b="1" dirty="0">
                <a:solidFill>
                  <a:prstClr val="black"/>
                </a:solidFill>
                <a:latin typeface="Times New Roman" panose="02020603050405020304" pitchFamily="18" charset="0"/>
                <a:cs typeface="Times New Roman" panose="02020603050405020304" pitchFamily="18" charset="0"/>
              </a:rPr>
              <a:t>Fig. 1: Block Diagram for Plant Leaf Disease Detection</a:t>
            </a:r>
          </a:p>
        </p:txBody>
      </p:sp>
      <p:pic>
        <p:nvPicPr>
          <p:cNvPr id="6" name="Picture 5">
            <a:extLst>
              <a:ext uri="{FF2B5EF4-FFF2-40B4-BE49-F238E27FC236}">
                <a16:creationId xmlns:a16="http://schemas.microsoft.com/office/drawing/2014/main" id="{9581F2ED-3A90-B424-3AEF-D3E50787AF79}"/>
              </a:ext>
            </a:extLst>
          </p:cNvPr>
          <p:cNvPicPr>
            <a:picLocks noChangeAspect="1"/>
          </p:cNvPicPr>
          <p:nvPr/>
        </p:nvPicPr>
        <p:blipFill>
          <a:blip r:embed="rId3"/>
          <a:stretch>
            <a:fillRect/>
          </a:stretch>
        </p:blipFill>
        <p:spPr>
          <a:xfrm>
            <a:off x="10840327" y="9890"/>
            <a:ext cx="1351673" cy="1068705"/>
          </a:xfrm>
          <a:prstGeom prst="rect">
            <a:avLst/>
          </a:prstGeom>
        </p:spPr>
      </p:pic>
      <p:pic>
        <p:nvPicPr>
          <p:cNvPr id="8" name="Picture 7">
            <a:extLst>
              <a:ext uri="{FF2B5EF4-FFF2-40B4-BE49-F238E27FC236}">
                <a16:creationId xmlns:a16="http://schemas.microsoft.com/office/drawing/2014/main" id="{46E245CC-B913-B578-D5C6-AD5A96EC9E8C}"/>
              </a:ext>
            </a:extLst>
          </p:cNvPr>
          <p:cNvPicPr>
            <a:picLocks noChangeAspect="1"/>
          </p:cNvPicPr>
          <p:nvPr/>
        </p:nvPicPr>
        <p:blipFill>
          <a:blip r:embed="rId4"/>
          <a:stretch>
            <a:fillRect/>
          </a:stretch>
        </p:blipFill>
        <p:spPr>
          <a:xfrm>
            <a:off x="1347538" y="1363579"/>
            <a:ext cx="8903368" cy="33419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0" y="0"/>
            <a:ext cx="11123295" cy="1071245"/>
          </a:xfrm>
        </p:spPr>
        <p:txBody>
          <a:bodyPr>
            <a:normAutofit/>
          </a:bodyPr>
          <a:lstStyle/>
          <a:p>
            <a:pPr algn="ctr"/>
            <a:r>
              <a:rPr lang="en-IN" sz="3600" dirty="0">
                <a:solidFill>
                  <a:schemeClr val="bg1"/>
                </a:solidFill>
                <a:latin typeface="Times New Roman" panose="02020603050405020304" pitchFamily="18" charset="0"/>
                <a:cs typeface="Times New Roman" panose="02020603050405020304" pitchFamily="18" charset="0"/>
              </a:rPr>
              <a:t>COMPONENT REQIREMENTS</a:t>
            </a:r>
          </a:p>
        </p:txBody>
      </p:sp>
      <p:sp>
        <p:nvSpPr>
          <p:cNvPr id="22" name="Oval 21"/>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normAutofit/>
          </a:bodyPr>
          <a:lstStyle/>
          <a:p>
            <a:pPr>
              <a:spcAft>
                <a:spcPts val="600"/>
              </a:spcAft>
            </a:pPr>
            <a:fld id="{D57F1E4F-1CFF-5643-939E-217C01CDF565}" type="slidenum">
              <a:rPr lang="en-US" smtClean="0"/>
              <a:t>8</a:t>
            </a:fld>
            <a:endParaRPr lang="en-US"/>
          </a:p>
        </p:txBody>
      </p:sp>
      <p:sp>
        <p:nvSpPr>
          <p:cNvPr id="10" name="Footer Placeholder 6"/>
          <p:cNvSpPr>
            <a:spLocks noGrp="1"/>
          </p:cNvSpPr>
          <p:nvPr>
            <p:ph type="ftr" sz="quarter" idx="11"/>
          </p:nvPr>
        </p:nvSpPr>
        <p:spPr>
          <a:xfrm>
            <a:off x="253809" y="6406023"/>
            <a:ext cx="6327648" cy="365125"/>
          </a:xfrm>
        </p:spPr>
        <p:txBody>
          <a:bodyPr>
            <a:normAutofit/>
          </a:bodyPr>
          <a:lstStyle/>
          <a:p>
            <a:r>
              <a:rPr lang="en-US" sz="1200" b="1" dirty="0" smtClean="0">
                <a:latin typeface="Times New Roman" panose="02020603050405020304" pitchFamily="18" charset="0"/>
                <a:cs typeface="Times New Roman" panose="02020603050405020304" pitchFamily="18" charset="0"/>
              </a:rPr>
              <a:t>MAJOR  </a:t>
            </a:r>
            <a:r>
              <a:rPr lang="en-US" sz="1200" b="1" dirty="0">
                <a:latin typeface="Times New Roman" panose="02020603050405020304" pitchFamily="18" charset="0"/>
                <a:cs typeface="Times New Roman" panose="02020603050405020304" pitchFamily="18" charset="0"/>
              </a:rPr>
              <a:t>PROJECT (2023-24) , </a:t>
            </a:r>
            <a:r>
              <a:rPr lang="en-US" sz="1200" b="1" dirty="0" smtClean="0">
                <a:latin typeface="Times New Roman" panose="02020603050405020304" pitchFamily="18" charset="0"/>
                <a:cs typeface="Times New Roman" panose="02020603050405020304" pitchFamily="18" charset="0"/>
              </a:rPr>
              <a:t>ANURAG UNIVERSITY</a:t>
            </a:r>
            <a:endParaRPr lang="en-IN" altLang="en-US" sz="1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05793F-7A72-BE6A-AA81-454ACA3D5E1C}"/>
              </a:ext>
            </a:extLst>
          </p:cNvPr>
          <p:cNvSpPr txBox="1"/>
          <p:nvPr/>
        </p:nvSpPr>
        <p:spPr>
          <a:xfrm flipH="1">
            <a:off x="213887" y="955964"/>
            <a:ext cx="11202433" cy="6001643"/>
          </a:xfrm>
          <a:prstGeom prst="rect">
            <a:avLst/>
          </a:prstGeom>
          <a:noFill/>
        </p:spPr>
        <p:txBody>
          <a:bodyPr wrap="square" rtlCol="0">
            <a:spAutoFit/>
          </a:bodyPr>
          <a:lstStyle/>
          <a:p>
            <a:pPr algn="l"/>
            <a:r>
              <a:rPr lang="en-US" sz="2400" b="1" i="0" dirty="0">
                <a:solidFill>
                  <a:srgbClr val="1F1F1F"/>
                </a:solidFill>
                <a:effectLst/>
                <a:latin typeface="Times New Roman" panose="02020603050405020304" pitchFamily="18" charset="0"/>
                <a:cs typeface="Times New Roman" panose="02020603050405020304" pitchFamily="18" charset="0"/>
              </a:rPr>
              <a:t>Hardware</a:t>
            </a:r>
            <a:endParaRPr lang="en-US" sz="2400" b="0" i="0" dirty="0">
              <a:solidFill>
                <a:srgbClr val="1F1F1F"/>
              </a:solidFill>
              <a:effectLst/>
              <a:latin typeface="Times New Roman" panose="02020603050405020304" pitchFamily="18" charset="0"/>
              <a:cs typeface="Times New Roman" panose="02020603050405020304" pitchFamily="18" charset="0"/>
            </a:endParaRPr>
          </a:p>
          <a:p>
            <a:pPr algn="l"/>
            <a:r>
              <a:rPr lang="en-US" sz="2400" b="1" i="0" dirty="0">
                <a:solidFill>
                  <a:srgbClr val="1F1F1F"/>
                </a:solidFill>
                <a:effectLst/>
                <a:latin typeface="Times New Roman" panose="02020603050405020304" pitchFamily="18" charset="0"/>
                <a:cs typeface="Times New Roman" panose="02020603050405020304" pitchFamily="18" charset="0"/>
              </a:rPr>
              <a:t>RAM:</a:t>
            </a:r>
            <a:r>
              <a:rPr lang="en-US" sz="2400" b="0" i="0" dirty="0">
                <a:solidFill>
                  <a:srgbClr val="1F1F1F"/>
                </a:solidFill>
                <a:effectLst/>
                <a:latin typeface="Times New Roman" panose="02020603050405020304" pitchFamily="18" charset="0"/>
                <a:cs typeface="Times New Roman" panose="02020603050405020304" pitchFamily="18" charset="0"/>
              </a:rPr>
              <a:t> 4GB RAM is a minimum, but 8GB or more is recommended for smoother operation, especially during training.</a:t>
            </a:r>
          </a:p>
          <a:p>
            <a:pPr algn="l"/>
            <a:r>
              <a:rPr lang="en-US" sz="2400" b="1" i="0" dirty="0">
                <a:solidFill>
                  <a:srgbClr val="1F1F1F"/>
                </a:solidFill>
                <a:effectLst/>
                <a:latin typeface="Times New Roman" panose="02020603050405020304" pitchFamily="18" charset="0"/>
                <a:cs typeface="Times New Roman" panose="02020603050405020304" pitchFamily="18" charset="0"/>
              </a:rPr>
              <a:t>Storage:</a:t>
            </a:r>
            <a:r>
              <a:rPr lang="en-US" sz="2400" b="0" i="0" dirty="0">
                <a:solidFill>
                  <a:srgbClr val="1F1F1F"/>
                </a:solidFill>
                <a:effectLst/>
                <a:latin typeface="Times New Roman" panose="02020603050405020304" pitchFamily="18" charset="0"/>
                <a:cs typeface="Times New Roman" panose="02020603050405020304" pitchFamily="18" charset="0"/>
              </a:rPr>
              <a:t> 160GB hard drive might suffice for basic setups, but an SSD (Solid State Drive) and more storage will be helpful for larger datasets and libraries.</a:t>
            </a:r>
          </a:p>
          <a:p>
            <a:pPr algn="l"/>
            <a:r>
              <a:rPr lang="en-US" sz="2400" b="1" i="0" dirty="0">
                <a:solidFill>
                  <a:srgbClr val="1F1F1F"/>
                </a:solidFill>
                <a:effectLst/>
                <a:latin typeface="Times New Roman" panose="02020603050405020304" pitchFamily="18" charset="0"/>
                <a:cs typeface="Times New Roman" panose="02020603050405020304" pitchFamily="18" charset="0"/>
              </a:rPr>
              <a:t>Monitor:</a:t>
            </a:r>
            <a:r>
              <a:rPr lang="en-US" sz="2400" b="0" i="0" dirty="0">
                <a:solidFill>
                  <a:srgbClr val="1F1F1F"/>
                </a:solidFill>
                <a:effectLst/>
                <a:latin typeface="Times New Roman" panose="02020603050405020304" pitchFamily="18" charset="0"/>
                <a:cs typeface="Times New Roman" panose="02020603050405020304" pitchFamily="18" charset="0"/>
              </a:rPr>
              <a:t> Standard monitor is sufficient.</a:t>
            </a:r>
          </a:p>
          <a:p>
            <a:pPr algn="l"/>
            <a:r>
              <a:rPr lang="en-US" sz="2400" b="1" i="0" dirty="0">
                <a:solidFill>
                  <a:srgbClr val="1F1F1F"/>
                </a:solidFill>
                <a:effectLst/>
                <a:latin typeface="Times New Roman" panose="02020603050405020304" pitchFamily="18" charset="0"/>
                <a:cs typeface="Times New Roman" panose="02020603050405020304" pitchFamily="18" charset="0"/>
              </a:rPr>
              <a:t>Software</a:t>
            </a:r>
            <a:endParaRPr lang="en-US" sz="2400" b="0" i="0" dirty="0">
              <a:solidFill>
                <a:srgbClr val="1F1F1F"/>
              </a:solidFill>
              <a:effectLst/>
              <a:latin typeface="Times New Roman" panose="02020603050405020304" pitchFamily="18" charset="0"/>
              <a:cs typeface="Times New Roman" panose="02020603050405020304" pitchFamily="18" charset="0"/>
            </a:endParaRPr>
          </a:p>
          <a:p>
            <a:pPr algn="l"/>
            <a:r>
              <a:rPr lang="en-US" sz="2400" b="1" i="0" dirty="0">
                <a:solidFill>
                  <a:srgbClr val="1F1F1F"/>
                </a:solidFill>
                <a:effectLst/>
                <a:latin typeface="Times New Roman" panose="02020603050405020304" pitchFamily="18" charset="0"/>
                <a:cs typeface="Times New Roman" panose="02020603050405020304" pitchFamily="18" charset="0"/>
              </a:rPr>
              <a:t>Python:</a:t>
            </a:r>
            <a:r>
              <a:rPr lang="en-US" sz="2400" b="0" i="0" dirty="0">
                <a:solidFill>
                  <a:srgbClr val="1F1F1F"/>
                </a:solidFill>
                <a:effectLst/>
                <a:latin typeface="Times New Roman" panose="02020603050405020304" pitchFamily="18" charset="0"/>
                <a:cs typeface="Times New Roman" panose="02020603050405020304" pitchFamily="18" charset="0"/>
              </a:rPr>
              <a:t> A high-level programming language used for machine learning. It's free, open-source, and beginner-friendly.</a:t>
            </a:r>
          </a:p>
          <a:p>
            <a:pPr algn="l"/>
            <a:r>
              <a:rPr lang="en-US" sz="2400" b="1" i="0" dirty="0">
                <a:solidFill>
                  <a:srgbClr val="1F1F1F"/>
                </a:solidFill>
                <a:effectLst/>
                <a:latin typeface="Times New Roman" panose="02020603050405020304" pitchFamily="18" charset="0"/>
                <a:cs typeface="Times New Roman" panose="02020603050405020304" pitchFamily="18" charset="0"/>
              </a:rPr>
              <a:t>Machine Learning Libraries:</a:t>
            </a:r>
            <a:r>
              <a:rPr lang="en-US" sz="2400" b="0" i="0" dirty="0">
                <a:solidFill>
                  <a:srgbClr val="1F1F1F"/>
                </a:solidFill>
                <a:effectLst/>
                <a:latin typeface="Times New Roman" panose="02020603050405020304" pitchFamily="18" charset="0"/>
                <a:cs typeface="Times New Roman" panose="02020603050405020304" pitchFamily="18" charset="0"/>
              </a:rPr>
              <a:t> Libraries like TensorFlow, </a:t>
            </a:r>
            <a:r>
              <a:rPr lang="en-US" sz="2400" b="0" i="0" dirty="0" err="1">
                <a:solidFill>
                  <a:srgbClr val="1F1F1F"/>
                </a:solidFill>
                <a:effectLst/>
                <a:latin typeface="Times New Roman" panose="02020603050405020304" pitchFamily="18" charset="0"/>
                <a:cs typeface="Times New Roman" panose="02020603050405020304" pitchFamily="18" charset="0"/>
              </a:rPr>
              <a:t>Keras</a:t>
            </a:r>
            <a:r>
              <a:rPr lang="en-US" sz="2400" b="0" i="0" dirty="0">
                <a:solidFill>
                  <a:srgbClr val="1F1F1F"/>
                </a:solidFill>
                <a:effectLst/>
                <a:latin typeface="Times New Roman" panose="02020603050405020304" pitchFamily="18" charset="0"/>
                <a:cs typeface="Times New Roman" panose="02020603050405020304" pitchFamily="18" charset="0"/>
              </a:rPr>
              <a:t>, and scikit-learn provide tools for building and training machine learning models.</a:t>
            </a:r>
          </a:p>
          <a:p>
            <a:pPr algn="l"/>
            <a:r>
              <a:rPr lang="en-US" sz="2400" b="1" i="0" dirty="0" err="1">
                <a:solidFill>
                  <a:srgbClr val="1F1F1F"/>
                </a:solidFill>
                <a:effectLst/>
                <a:latin typeface="Times New Roman" panose="02020603050405020304" pitchFamily="18" charset="0"/>
                <a:cs typeface="Times New Roman" panose="02020603050405020304" pitchFamily="18" charset="0"/>
              </a:rPr>
              <a:t>Jupyter</a:t>
            </a:r>
            <a:r>
              <a:rPr lang="en-US" sz="2400" b="1" i="0" dirty="0">
                <a:solidFill>
                  <a:srgbClr val="1F1F1F"/>
                </a:solidFill>
                <a:effectLst/>
                <a:latin typeface="Times New Roman" panose="02020603050405020304" pitchFamily="18" charset="0"/>
                <a:cs typeface="Times New Roman" panose="02020603050405020304" pitchFamily="18" charset="0"/>
              </a:rPr>
              <a:t> Notebook:</a:t>
            </a:r>
            <a:r>
              <a:rPr lang="en-US" sz="2400" b="0" i="0" dirty="0">
                <a:solidFill>
                  <a:srgbClr val="1F1F1F"/>
                </a:solidFill>
                <a:effectLst/>
                <a:latin typeface="Times New Roman" panose="02020603050405020304" pitchFamily="18" charset="0"/>
                <a:cs typeface="Times New Roman" panose="02020603050405020304" pitchFamily="18" charset="0"/>
              </a:rPr>
              <a:t> An interactive environment for developing and documenting your machine learning code.</a:t>
            </a:r>
          </a:p>
          <a:p>
            <a:pPr algn="l"/>
            <a:r>
              <a:rPr lang="en-US" sz="2400" b="1" i="0" dirty="0">
                <a:solidFill>
                  <a:srgbClr val="1F1F1F"/>
                </a:solidFill>
                <a:effectLst/>
                <a:latin typeface="Times New Roman" panose="02020603050405020304" pitchFamily="18" charset="0"/>
                <a:cs typeface="Times New Roman" panose="02020603050405020304" pitchFamily="18" charset="0"/>
              </a:rPr>
              <a:t>Google </a:t>
            </a:r>
            <a:r>
              <a:rPr lang="en-US" sz="2400" b="1" i="0" dirty="0" err="1">
                <a:solidFill>
                  <a:srgbClr val="1F1F1F"/>
                </a:solidFill>
                <a:effectLst/>
                <a:latin typeface="Times New Roman" panose="02020603050405020304" pitchFamily="18" charset="0"/>
                <a:cs typeface="Times New Roman" panose="02020603050405020304" pitchFamily="18" charset="0"/>
              </a:rPr>
              <a:t>Colab</a:t>
            </a:r>
            <a:r>
              <a:rPr lang="en-US" sz="2400" b="1" i="0" dirty="0">
                <a:solidFill>
                  <a:srgbClr val="1F1F1F"/>
                </a:solidFill>
                <a:effectLst/>
                <a:latin typeface="Times New Roman" panose="02020603050405020304" pitchFamily="18" charset="0"/>
                <a:cs typeface="Times New Roman" panose="02020603050405020304" pitchFamily="18" charset="0"/>
              </a:rPr>
              <a:t>:</a:t>
            </a:r>
            <a:r>
              <a:rPr lang="en-US" sz="2400" b="0" i="0" dirty="0">
                <a:solidFill>
                  <a:srgbClr val="1F1F1F"/>
                </a:solidFill>
                <a:effectLst/>
                <a:latin typeface="Times New Roman" panose="02020603050405020304" pitchFamily="18" charset="0"/>
                <a:cs typeface="Times New Roman" panose="02020603050405020304" pitchFamily="18" charset="0"/>
              </a:rPr>
              <a:t> A cloud-based platform offering free access to powerful hardware resources for running computationally intensive tasks like training deep learning models</a:t>
            </a:r>
            <a:r>
              <a:rPr lang="en-US" sz="2000" b="0" i="0" dirty="0">
                <a:solidFill>
                  <a:srgbClr val="1F1F1F"/>
                </a:solidFill>
                <a:effectLst/>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30326F-C28A-526C-0A87-F4058790DE43}"/>
              </a:ext>
            </a:extLst>
          </p:cNvPr>
          <p:cNvPicPr>
            <a:picLocks noChangeAspect="1"/>
          </p:cNvPicPr>
          <p:nvPr/>
        </p:nvPicPr>
        <p:blipFill>
          <a:blip r:embed="rId3"/>
          <a:stretch>
            <a:fillRect/>
          </a:stretch>
        </p:blipFill>
        <p:spPr>
          <a:xfrm>
            <a:off x="10837116" y="-2540"/>
            <a:ext cx="1354884" cy="1071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A23581-BF61-D977-93E5-DA1144BA5CFC}"/>
              </a:ext>
            </a:extLst>
          </p:cNvPr>
          <p:cNvSpPr>
            <a:spLocks noGrp="1"/>
          </p:cNvSpPr>
          <p:nvPr>
            <p:ph type="ftr" sz="quarter" idx="11"/>
          </p:nvPr>
        </p:nvSpPr>
        <p:spPr>
          <a:xfrm>
            <a:off x="316522" y="6272784"/>
            <a:ext cx="7099262" cy="365125"/>
          </a:xfrm>
        </p:spPr>
        <p:txBody>
          <a:bodyPr/>
          <a:lstStyle/>
          <a:p>
            <a:r>
              <a:rPr lang="en-US" dirty="0" smtClean="0"/>
              <a:t>MAJOR  </a:t>
            </a:r>
            <a:r>
              <a:rPr lang="en-US" dirty="0"/>
              <a:t>PROJECT (2023-24) , </a:t>
            </a:r>
            <a:r>
              <a:rPr lang="en-US" dirty="0" smtClean="0"/>
              <a:t>ANURAG UNIVERSITY</a:t>
            </a:r>
            <a:endParaRPr lang="en-US" dirty="0"/>
          </a:p>
        </p:txBody>
      </p:sp>
      <p:sp>
        <p:nvSpPr>
          <p:cNvPr id="3" name="Slide Number Placeholder 2">
            <a:extLst>
              <a:ext uri="{FF2B5EF4-FFF2-40B4-BE49-F238E27FC236}">
                <a16:creationId xmlns:a16="http://schemas.microsoft.com/office/drawing/2014/main" id="{9512E1E7-B417-5A7B-3ECF-A4983C63B6E8}"/>
              </a:ext>
            </a:extLst>
          </p:cNvPr>
          <p:cNvSpPr>
            <a:spLocks noGrp="1"/>
          </p:cNvSpPr>
          <p:nvPr>
            <p:ph type="sldNum" sz="quarter" idx="12"/>
          </p:nvPr>
        </p:nvSpPr>
        <p:spPr/>
        <p:txBody>
          <a:bodyPr/>
          <a:lstStyle/>
          <a:p>
            <a:fld id="{D57F1E4F-1CFF-5643-939E-217C01CDF565}" type="slidenum">
              <a:rPr lang="en-US" smtClean="0"/>
              <a:t>9</a:t>
            </a:fld>
            <a:endParaRPr lang="en-US" dirty="0"/>
          </a:p>
        </p:txBody>
      </p:sp>
      <p:sp>
        <p:nvSpPr>
          <p:cNvPr id="4" name="Rectangle 3">
            <a:extLst>
              <a:ext uri="{FF2B5EF4-FFF2-40B4-BE49-F238E27FC236}">
                <a16:creationId xmlns:a16="http://schemas.microsoft.com/office/drawing/2014/main" id="{EE886D2E-FC35-B6C1-88FC-1259EA475BE8}"/>
              </a:ext>
            </a:extLst>
          </p:cNvPr>
          <p:cNvSpPr>
            <a:spLocks noGrp="1" noRot="1" noChangeAspect="1" noMove="1" noResize="1" noEditPoints="1" noAdjustHandles="1" noChangeArrowheads="1" noChangeShapeType="1" noTextEdit="1"/>
          </p:cNvSpPr>
          <p:nvPr/>
        </p:nvSpPr>
        <p:spPr>
          <a:xfrm>
            <a:off x="0" y="0"/>
            <a:ext cx="12192000" cy="1068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27208CBC-A727-C35B-9C65-7BB92E4D350F}"/>
              </a:ext>
            </a:extLst>
          </p:cNvPr>
          <p:cNvPicPr>
            <a:picLocks noChangeAspect="1"/>
          </p:cNvPicPr>
          <p:nvPr/>
        </p:nvPicPr>
        <p:blipFill>
          <a:blip r:embed="rId2"/>
          <a:stretch>
            <a:fillRect/>
          </a:stretch>
        </p:blipFill>
        <p:spPr>
          <a:xfrm>
            <a:off x="10837116" y="0"/>
            <a:ext cx="1354884" cy="1071245"/>
          </a:xfrm>
          <a:prstGeom prst="rect">
            <a:avLst/>
          </a:prstGeom>
        </p:spPr>
      </p:pic>
      <p:sp>
        <p:nvSpPr>
          <p:cNvPr id="6" name="TextBox 5">
            <a:extLst>
              <a:ext uri="{FF2B5EF4-FFF2-40B4-BE49-F238E27FC236}">
                <a16:creationId xmlns:a16="http://schemas.microsoft.com/office/drawing/2014/main" id="{034A3433-09C4-4824-5AED-4CEED187CCBA}"/>
              </a:ext>
            </a:extLst>
          </p:cNvPr>
          <p:cNvSpPr txBox="1"/>
          <p:nvPr/>
        </p:nvSpPr>
        <p:spPr>
          <a:xfrm>
            <a:off x="4251960" y="180409"/>
            <a:ext cx="2487561"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RESULTS</a:t>
            </a:r>
          </a:p>
        </p:txBody>
      </p:sp>
      <p:sp>
        <p:nvSpPr>
          <p:cNvPr id="11" name="TextBox 10">
            <a:extLst>
              <a:ext uri="{FF2B5EF4-FFF2-40B4-BE49-F238E27FC236}">
                <a16:creationId xmlns:a16="http://schemas.microsoft.com/office/drawing/2014/main" id="{C7CC79D0-F77B-C250-EC91-7A3D91C8C8ED}"/>
              </a:ext>
            </a:extLst>
          </p:cNvPr>
          <p:cNvSpPr txBox="1"/>
          <p:nvPr/>
        </p:nvSpPr>
        <p:spPr>
          <a:xfrm>
            <a:off x="4425461" y="5688009"/>
            <a:ext cx="3341078"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:Output of Prediction Result</a:t>
            </a:r>
            <a:endParaRPr lang="en-US" sz="1600"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068705"/>
            <a:ext cx="9185564" cy="4438894"/>
          </a:xfrm>
          <a:prstGeom prst="rect">
            <a:avLst/>
          </a:prstGeom>
        </p:spPr>
      </p:pic>
    </p:spTree>
    <p:extLst>
      <p:ext uri="{BB962C8B-B14F-4D97-AF65-F5344CB8AC3E}">
        <p14:creationId xmlns:p14="http://schemas.microsoft.com/office/powerpoint/2010/main" val="2742558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spDef>
      <a:spPr>
        <a:solidFill>
          <a:srgbClr val="002060"/>
        </a:solidFill>
        <a:ln>
          <a:noFill/>
        </a:ln>
      </a:spPr>
      <a:bodyPr rtlCol="0" anchor="ct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739</Words>
  <Application>Microsoft Office PowerPoint</Application>
  <PresentationFormat>Widescreen</PresentationFormat>
  <Paragraphs>108</Paragraphs>
  <Slides>13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方正姚体</vt:lpstr>
      <vt:lpstr>Google Sans</vt:lpstr>
      <vt:lpstr>Rockwell</vt:lpstr>
      <vt:lpstr>Rockwell Condensed</vt:lpstr>
      <vt:lpstr>Rockwell Extra Bold</vt:lpstr>
      <vt:lpstr>Times New Roman</vt:lpstr>
      <vt:lpstr>Wingdings</vt:lpstr>
      <vt:lpstr>Wood Type</vt:lpstr>
      <vt:lpstr>PowerPoint Presentation</vt:lpstr>
      <vt:lpstr>abstract</vt:lpstr>
      <vt:lpstr>PowerPoint Presentation</vt:lpstr>
      <vt:lpstr>PowerPoint Presentation</vt:lpstr>
      <vt:lpstr>OBJECTIVEs</vt:lpstr>
      <vt:lpstr>PROPOSED METHOD</vt:lpstr>
      <vt:lpstr>Block diagram</vt:lpstr>
      <vt:lpstr>COMPONENT REQIREMENTS</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BEGARI RAHUL</dc:creator>
  <cp:lastModifiedBy>VAMSHI</cp:lastModifiedBy>
  <cp:revision>141</cp:revision>
  <dcterms:created xsi:type="dcterms:W3CDTF">2020-06-17T01:59:00Z</dcterms:created>
  <dcterms:modified xsi:type="dcterms:W3CDTF">2024-03-29T10:24:29Z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