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12192000" cy="6858000"/>
  <p:notesSz cx="12192000" cy="6858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Tek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DA7275-ABDD-4DF7-B5BF-27DBC83CDBB3}">
  <a:tblStyle styleId="{BCDA7275-ABDD-4DF7-B5BF-27DBC83CDB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7305" y="0"/>
            <a:ext cx="742381" cy="119490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>
            <a:off x="10437875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 extrusionOk="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667000"/>
            <a:ext cx="41910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895600"/>
            <a:ext cx="2362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609076" y="5867400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9076" y="167640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99476" y="9144"/>
            <a:ext cx="16002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 extrusionOk="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 extrusionOk="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398252" y="0"/>
            <a:ext cx="760488" cy="120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 extrusionOk="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476882" y="2597658"/>
            <a:ext cx="9238234" cy="22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20eg104236@anurag.edu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L5-Z19F58Cs6acNtzJumJ6JEo62cvW0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how-to-install-jupyter-notebook-in-window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57" name="Google Shape;57;p7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93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" name="Google Shape;58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98252" y="0"/>
              <a:ext cx="760488" cy="1203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7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 extrusionOk="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624623" y="3115972"/>
            <a:ext cx="9238234" cy="187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106045" marR="508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DENTAL METRICS TO PREDICT GENDER</a:t>
            </a:r>
            <a:endParaRPr/>
          </a:p>
        </p:txBody>
      </p:sp>
      <p:grpSp>
        <p:nvGrpSpPr>
          <p:cNvPr id="61" name="Google Shape;61;p7"/>
          <p:cNvGrpSpPr/>
          <p:nvPr/>
        </p:nvGrpSpPr>
        <p:grpSpPr>
          <a:xfrm>
            <a:off x="3467098" y="714439"/>
            <a:ext cx="5372101" cy="2401533"/>
            <a:chOff x="5047488" y="807719"/>
            <a:chExt cx="1844039" cy="2372741"/>
          </a:xfrm>
        </p:grpSpPr>
        <p:pic>
          <p:nvPicPr>
            <p:cNvPr id="62" name="Google Shape;6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69819" y="1160205"/>
              <a:ext cx="1530269" cy="1576665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64" name="Google Shape;6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9800" y="3921800"/>
            <a:ext cx="7096375" cy="335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1371600" y="609600"/>
            <a:ext cx="5562600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Step-by-Step Approach  followed</a:t>
            </a:r>
            <a:endParaRPr sz="3600" dirty="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735583" y="2393306"/>
            <a:ext cx="10700385" cy="157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1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7: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dirty="0"/>
          </a:p>
          <a:p>
            <a:pPr marL="412750" marR="0" lvl="0" indent="-40005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B31166"/>
              </a:buClr>
              <a:buSzPts val="1450"/>
              <a:buFont typeface="Century Gothic"/>
              <a:buAutoNum type="romanLcParenR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need to evaluate the model based on the models evaluation metrics i.e. Confusion matrix(Accuracy), ROC curve and AUC curve to check model accuracy and plot them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12750" marR="0" lvl="0" indent="-40005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B31166"/>
              </a:buClr>
              <a:buSzPts val="1450"/>
              <a:buFont typeface="Century Gothic"/>
              <a:buAutoNum type="romanLcParenR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8: Make a documentation file of the project for submission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13A8-8CF0-A9C8-1061-E8E088D9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90" y="634634"/>
            <a:ext cx="9238234" cy="92333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CA321-F10A-E033-04EE-E947BAF2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2013810" y="-52972342"/>
            <a:ext cx="8561887" cy="11224056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BD4D68-697F-285E-BB89-CC0BC737F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17" y="5890629"/>
            <a:ext cx="1208294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E7AD3A-ECCA-6B07-85A2-7879BF70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89" y="6052322"/>
            <a:ext cx="1126921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Accuracy: 0.8818181818181818 confusion matrix: [[102 11] [ 15 92]]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9495E-6E7B-077C-7A7E-BCBC0B5E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40" y="2407640"/>
            <a:ext cx="6837649" cy="33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5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A95E-D86D-A08E-7772-57444D12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82" y="746620"/>
            <a:ext cx="9238234" cy="923330"/>
          </a:xfrm>
        </p:spPr>
        <p:txBody>
          <a:bodyPr/>
          <a:lstStyle/>
          <a:p>
            <a:r>
              <a:rPr lang="en-IN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A903-FD03-18DD-3CCA-DEBC02452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402" y="2474751"/>
            <a:ext cx="9174735" cy="2545184"/>
          </a:xfrm>
        </p:spPr>
        <p:txBody>
          <a:bodyPr/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prediction based on dental features shows promising results.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 demonstrated the highest accuracy and AUC, suggesting it as the preferred model for this task.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optimization and feature engineering could enhance model performance.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for future work include gathering additional data and exploring advanced modelling techniques.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8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0" y="9144"/>
            <a:ext cx="11428476" cy="6848856"/>
            <a:chOff x="0" y="9144"/>
            <a:chExt cx="11428476" cy="6848856"/>
          </a:xfrm>
        </p:grpSpPr>
        <p:pic>
          <p:nvPicPr>
            <p:cNvPr id="192" name="Google Shape;192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667000"/>
              <a:ext cx="4191000" cy="419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895600"/>
              <a:ext cx="2362200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999476" y="9144"/>
              <a:ext cx="1600200" cy="1600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98" name="Google Shape;198;p16"/>
            <p:cNvSpPr/>
            <p:nvPr/>
          </p:nvSpPr>
          <p:spPr>
            <a:xfrm>
              <a:off x="8502142" y="3915155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 extrusionOk="0">
                  <a:moveTo>
                    <a:pt x="3226307" y="0"/>
                  </a:moveTo>
                  <a:lnTo>
                    <a:pt x="2909951" y="104648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118"/>
                  </a:lnTo>
                  <a:lnTo>
                    <a:pt x="1330071" y="498856"/>
                  </a:lnTo>
                  <a:lnTo>
                    <a:pt x="1127378" y="536829"/>
                  </a:lnTo>
                  <a:lnTo>
                    <a:pt x="829309" y="588391"/>
                  </a:lnTo>
                  <a:lnTo>
                    <a:pt x="447928" y="646811"/>
                  </a:lnTo>
                  <a:lnTo>
                    <a:pt x="174751" y="683895"/>
                  </a:lnTo>
                  <a:lnTo>
                    <a:pt x="0" y="705104"/>
                  </a:lnTo>
                  <a:lnTo>
                    <a:pt x="9701" y="720439"/>
                  </a:lnTo>
                  <a:lnTo>
                    <a:pt x="39115" y="766445"/>
                  </a:lnTo>
                  <a:lnTo>
                    <a:pt x="66166" y="767222"/>
                  </a:lnTo>
                  <a:lnTo>
                    <a:pt x="95131" y="767666"/>
                  </a:lnTo>
                  <a:lnTo>
                    <a:pt x="125954" y="767784"/>
                  </a:lnTo>
                  <a:lnTo>
                    <a:pt x="192949" y="767068"/>
                  </a:lnTo>
                  <a:lnTo>
                    <a:pt x="305973" y="763722"/>
                  </a:lnTo>
                  <a:lnTo>
                    <a:pt x="477701" y="755314"/>
                  </a:lnTo>
                  <a:lnTo>
                    <a:pt x="773052" y="735159"/>
                  </a:lnTo>
                  <a:lnTo>
                    <a:pt x="1336019" y="685198"/>
                  </a:lnTo>
                  <a:lnTo>
                    <a:pt x="2059023" y="606892"/>
                  </a:lnTo>
                  <a:lnTo>
                    <a:pt x="2689041" y="527299"/>
                  </a:lnTo>
                  <a:lnTo>
                    <a:pt x="3038251" y="477184"/>
                  </a:lnTo>
                  <a:lnTo>
                    <a:pt x="3250138" y="443259"/>
                  </a:lnTo>
                  <a:lnTo>
                    <a:pt x="3288029" y="436753"/>
                  </a:lnTo>
                  <a:lnTo>
                    <a:pt x="3280235" y="379744"/>
                  </a:lnTo>
                  <a:lnTo>
                    <a:pt x="3273959" y="334437"/>
                  </a:lnTo>
                  <a:lnTo>
                    <a:pt x="3264862" y="270419"/>
                  </a:lnTo>
                  <a:lnTo>
                    <a:pt x="3252759" y="189208"/>
                  </a:lnTo>
                  <a:lnTo>
                    <a:pt x="3249394" y="166252"/>
                  </a:lnTo>
                  <a:lnTo>
                    <a:pt x="3245343" y="137980"/>
                  </a:lnTo>
                  <a:lnTo>
                    <a:pt x="3240328" y="102265"/>
                  </a:lnTo>
                  <a:lnTo>
                    <a:pt x="3234075" y="56981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4245991"/>
                  </a:lnTo>
                  <a:lnTo>
                    <a:pt x="10966450" y="4367784"/>
                  </a:lnTo>
                  <a:lnTo>
                    <a:pt x="10196195" y="4470273"/>
                  </a:lnTo>
                  <a:lnTo>
                    <a:pt x="9942449" y="4498340"/>
                  </a:lnTo>
                  <a:lnTo>
                    <a:pt x="9429242" y="4549140"/>
                  </a:lnTo>
                  <a:lnTo>
                    <a:pt x="8922893" y="4591304"/>
                  </a:lnTo>
                  <a:lnTo>
                    <a:pt x="8671433" y="4608830"/>
                  </a:lnTo>
                  <a:lnTo>
                    <a:pt x="7921498" y="4648835"/>
                  </a:lnTo>
                  <a:lnTo>
                    <a:pt x="7186168" y="4671695"/>
                  </a:lnTo>
                  <a:lnTo>
                    <a:pt x="6468872" y="4680077"/>
                  </a:lnTo>
                  <a:lnTo>
                    <a:pt x="6002020" y="4678299"/>
                  </a:lnTo>
                  <a:lnTo>
                    <a:pt x="5104257" y="4659122"/>
                  </a:lnTo>
                  <a:lnTo>
                    <a:pt x="4462653" y="4633341"/>
                  </a:lnTo>
                  <a:lnTo>
                    <a:pt x="3284080" y="4560062"/>
                  </a:lnTo>
                  <a:lnTo>
                    <a:pt x="2587117" y="4502150"/>
                  </a:lnTo>
                  <a:lnTo>
                    <a:pt x="1974723" y="4439031"/>
                  </a:lnTo>
                  <a:lnTo>
                    <a:pt x="1451483" y="4378198"/>
                  </a:lnTo>
                  <a:lnTo>
                    <a:pt x="859409" y="4301363"/>
                  </a:lnTo>
                  <a:lnTo>
                    <a:pt x="476377" y="4243171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1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398252" y="0"/>
              <a:ext cx="760488" cy="1203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6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2573782" y="2413761"/>
            <a:ext cx="68224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sz="9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E4ED-5F9E-C5D3-F209-744ECF0D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03" y="620786"/>
            <a:ext cx="9574213" cy="553998"/>
          </a:xfrm>
        </p:spPr>
        <p:txBody>
          <a:bodyPr/>
          <a:lstStyle/>
          <a:p>
            <a:r>
              <a:rPr lang="en-IN" sz="3600" dirty="0">
                <a:latin typeface="Century Gothic" panose="020B0502020202020204" pitchFamily="34" charset="0"/>
              </a:rPr>
              <a:t>Project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223BB-E647-EF6F-247E-6B2F362B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2567" y="3006598"/>
            <a:ext cx="8497570" cy="738664"/>
          </a:xfrm>
        </p:spPr>
        <p:txBody>
          <a:bodyPr/>
          <a:lstStyle/>
          <a:p>
            <a:r>
              <a:rPr lang="en-IN" sz="1600" b="1" dirty="0">
                <a:latin typeface="Century Gothic" panose="020B0502020202020204" pitchFamily="34" charset="0"/>
              </a:rPr>
              <a:t>Name</a:t>
            </a:r>
            <a:r>
              <a:rPr lang="en-IN" sz="1600" dirty="0">
                <a:latin typeface="Century Gothic" panose="020B0502020202020204" pitchFamily="34" charset="0"/>
              </a:rPr>
              <a:t> : M . Krishna Teja</a:t>
            </a:r>
          </a:p>
          <a:p>
            <a:r>
              <a:rPr lang="en-IN" sz="1600" b="1" dirty="0">
                <a:latin typeface="Century Gothic" panose="020B0502020202020204" pitchFamily="34" charset="0"/>
              </a:rPr>
              <a:t>Email Id</a:t>
            </a:r>
            <a:r>
              <a:rPr lang="en-IN" sz="1600" dirty="0">
                <a:latin typeface="Century Gothic" panose="020B0502020202020204" pitchFamily="34" charset="0"/>
              </a:rPr>
              <a:t>: </a:t>
            </a:r>
            <a:r>
              <a:rPr lang="en-IN" sz="1600" dirty="0">
                <a:latin typeface="Century Gothic" panose="020B0502020202020204" pitchFamily="34" charset="0"/>
                <a:hlinkClick r:id="rId2"/>
              </a:rPr>
              <a:t>20eg104236@anurag.edu.in</a:t>
            </a:r>
            <a:endParaRPr lang="en-IN" sz="1600" dirty="0">
              <a:latin typeface="Century Gothic" panose="020B0502020202020204" pitchFamily="34" charset="0"/>
            </a:endParaRPr>
          </a:p>
          <a:p>
            <a:r>
              <a:rPr lang="en-IN" sz="1600" b="1" dirty="0">
                <a:latin typeface="Century Gothic" panose="020B0502020202020204" pitchFamily="34" charset="0"/>
              </a:rPr>
              <a:t>Contact No</a:t>
            </a:r>
            <a:r>
              <a:rPr lang="en-IN" sz="1600" dirty="0">
                <a:latin typeface="Century Gothic" panose="020B0502020202020204" pitchFamily="34" charset="0"/>
              </a:rPr>
              <a:t>: 9390352076</a:t>
            </a:r>
          </a:p>
        </p:txBody>
      </p:sp>
    </p:spTree>
    <p:extLst>
      <p:ext uri="{BB962C8B-B14F-4D97-AF65-F5344CB8AC3E}">
        <p14:creationId xmlns:p14="http://schemas.microsoft.com/office/powerpoint/2010/main" val="68382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56044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DETAIL</a:t>
            </a:r>
            <a:endParaRPr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0" name="Google Shape;70;p8"/>
          <p:cNvGraphicFramePr/>
          <p:nvPr>
            <p:extLst>
              <p:ext uri="{D42A27DB-BD31-4B8C-83A1-F6EECF244321}">
                <p14:modId xmlns:p14="http://schemas.microsoft.com/office/powerpoint/2010/main" val="3133518178"/>
              </p:ext>
            </p:extLst>
          </p:nvPr>
        </p:nvGraphicFramePr>
        <p:xfrm>
          <a:off x="1742568" y="3006598"/>
          <a:ext cx="8408111" cy="2446246"/>
        </p:xfrm>
        <a:graphic>
          <a:graphicData uri="http://schemas.openxmlformats.org/drawingml/2006/table">
            <a:tbl>
              <a:tblPr firstRow="1" bandRow="1">
                <a:noFill/>
                <a:tableStyleId>{BCDA7275-ABDD-4DF7-B5BF-27DBC83CDBB3}</a:tableStyleId>
              </a:tblPr>
              <a:tblGrid>
                <a:gridCol w="360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58">
                <a:tc>
                  <a:txBody>
                    <a:bodyPr/>
                    <a:lstStyle/>
                    <a:p>
                      <a:pPr marL="0" marR="8382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 Title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Using Dental Metrics to Predict Gender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01">
                <a:tc>
                  <a:txBody>
                    <a:bodyPr/>
                    <a:lstStyle/>
                    <a:p>
                      <a:pPr marL="0" marR="8318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Tech Stack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Python, Machine Learning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16">
                <a:tc>
                  <a:txBody>
                    <a:bodyPr/>
                    <a:lstStyle/>
                    <a:p>
                      <a:pPr marL="0" marR="8382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Domain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Healthcare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58">
                <a:tc>
                  <a:txBody>
                    <a:bodyPr/>
                    <a:lstStyle/>
                    <a:p>
                      <a:pPr marL="0" marR="8572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 Difficulty level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Rookie/ Basic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55">
                <a:tc>
                  <a:txBody>
                    <a:bodyPr/>
                    <a:lstStyle/>
                    <a:p>
                      <a:pPr marL="0" marR="8382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Programming Language Used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Python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58">
                <a:tc>
                  <a:txBody>
                    <a:bodyPr/>
                    <a:lstStyle/>
                    <a:p>
                      <a:pPr marL="0" marR="8318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Tools Used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Jupyter</a:t>
                      </a:r>
                      <a:r>
                        <a:rPr lang="en-US" sz="18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Notebook, MS-Excel</a:t>
                      </a:r>
                      <a:endParaRPr sz="18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311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3876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1340358" y="3454730"/>
            <a:ext cx="9861042" cy="13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4965" marR="508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2250"/>
              <a:buFont typeface="Noto Sans Symbols"/>
              <a:buChar char="►"/>
            </a:pPr>
            <a:r>
              <a:rPr lang="en-US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goal of this project is to analyse the data and predict, based on a combination of dental features that  describes the Gender of the person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92886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 &amp; SCOPE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310386" y="3048380"/>
            <a:ext cx="9363075" cy="299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Forensic medicine is an interesting area of study. Forensic dentistry is a branch of forensic medicine. </a:t>
            </a:r>
            <a:endParaRPr/>
          </a:p>
          <a:p>
            <a:pPr marL="355600" marR="508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During natural calamities or due to some other reasons, many times, it will not be possible to find out the gender of the deceased person. </a:t>
            </a:r>
            <a:endParaRPr/>
          </a:p>
          <a:p>
            <a:pPr marL="355600" marR="508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31166"/>
              </a:buClr>
              <a:buSzPts val="1900"/>
              <a:buFont typeface="Noto Sans Symbols"/>
              <a:buChar char="►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such cases, certain measurements of the tooth will be taken (as bones and teeth do not decay easily) and gender will be determined.</a:t>
            </a:r>
            <a:endParaRPr sz="4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228600" y="2449067"/>
            <a:ext cx="2838577" cy="1475359"/>
            <a:chOff x="228600" y="2449067"/>
            <a:chExt cx="2838577" cy="1475359"/>
          </a:xfrm>
        </p:grpSpPr>
        <p:pic>
          <p:nvPicPr>
            <p:cNvPr id="88" name="Google Shape;8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3672" y="2644139"/>
              <a:ext cx="905256" cy="905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1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 extrusionOk="0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 extrusionOk="0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2065" algn="l" rtl="0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Raw Data  Collection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4" name="Google Shape;94;p11"/>
          <p:cNvGrpSpPr/>
          <p:nvPr/>
        </p:nvGrpSpPr>
        <p:grpSpPr>
          <a:xfrm>
            <a:off x="7241285" y="2815589"/>
            <a:ext cx="1211580" cy="609600"/>
            <a:chOff x="7241285" y="2815589"/>
            <a:chExt cx="1211580" cy="609600"/>
          </a:xfrm>
        </p:grpSpPr>
        <p:sp>
          <p:nvSpPr>
            <p:cNvPr id="95" name="Google Shape;95;p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1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7310" marR="5080" lvl="0" indent="-55244" algn="l" rtl="0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  Imputations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8" name="Google Shape;98;p11"/>
          <p:cNvGrpSpPr/>
          <p:nvPr/>
        </p:nvGrpSpPr>
        <p:grpSpPr>
          <a:xfrm>
            <a:off x="10612373" y="2815589"/>
            <a:ext cx="1211580" cy="609600"/>
            <a:chOff x="10612373" y="2815589"/>
            <a:chExt cx="1211580" cy="609600"/>
          </a:xfrm>
        </p:grpSpPr>
        <p:sp>
          <p:nvSpPr>
            <p:cNvPr id="99" name="Google Shape;99;p11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1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Cleaning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2" name="Google Shape;102;p11"/>
          <p:cNvGrpSpPr/>
          <p:nvPr/>
        </p:nvGrpSpPr>
        <p:grpSpPr>
          <a:xfrm>
            <a:off x="10612373" y="3955541"/>
            <a:ext cx="1211580" cy="608330"/>
            <a:chOff x="10612373" y="3955541"/>
            <a:chExt cx="1211580" cy="608330"/>
          </a:xfrm>
        </p:grpSpPr>
        <p:sp>
          <p:nvSpPr>
            <p:cNvPr id="103" name="Google Shape;103;p11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1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 Data Analysis  (EDA)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6" name="Google Shape;106;p11"/>
          <p:cNvGrpSpPr/>
          <p:nvPr/>
        </p:nvGrpSpPr>
        <p:grpSpPr>
          <a:xfrm>
            <a:off x="8980169" y="3979926"/>
            <a:ext cx="1211580" cy="593090"/>
            <a:chOff x="8980169" y="3979926"/>
            <a:chExt cx="1211580" cy="593090"/>
          </a:xfrm>
        </p:grpSpPr>
        <p:sp>
          <p:nvSpPr>
            <p:cNvPr id="107" name="Google Shape;107;p11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 extrusionOk="0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noFill/>
            <a:ln w="19025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1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Modelling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7258981" y="5006884"/>
            <a:ext cx="1211580" cy="579120"/>
          </a:xfrm>
          <a:custGeom>
            <a:avLst/>
            <a:gdLst/>
            <a:ahLst/>
            <a:cxnLst/>
            <a:rect l="l" t="t" r="r" b="b"/>
            <a:pathLst>
              <a:path w="1211579" h="579120" extrusionOk="0">
                <a:moveTo>
                  <a:pt x="1211579" y="0"/>
                </a:moveTo>
                <a:lnTo>
                  <a:pt x="0" y="0"/>
                </a:lnTo>
                <a:lnTo>
                  <a:pt x="0" y="579120"/>
                </a:lnTo>
                <a:lnTo>
                  <a:pt x="1211579" y="579120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7302076" y="5002966"/>
            <a:ext cx="1211580" cy="579120"/>
          </a:xfrm>
          <a:prstGeom prst="rect">
            <a:avLst/>
          </a:prstGeom>
          <a:noFill/>
          <a:ln w="19050" cap="flat" cmpd="sng">
            <a:solidFill>
              <a:srgbClr val="8309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Reporting</a:t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8980169" y="2815589"/>
            <a:ext cx="1211580" cy="609600"/>
            <a:chOff x="8980169" y="2815589"/>
            <a:chExt cx="1211580" cy="609600"/>
          </a:xfrm>
        </p:grpSpPr>
        <p:sp>
          <p:nvSpPr>
            <p:cNvPr id="113" name="Google Shape;113;p11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267825" y="2917672"/>
            <a:ext cx="636905" cy="3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7310" marR="5080" lvl="0" indent="-55244" algn="l" rtl="0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Handling  Outliers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6" name="Google Shape;116;p11"/>
          <p:cNvGrpSpPr/>
          <p:nvPr/>
        </p:nvGrpSpPr>
        <p:grpSpPr>
          <a:xfrm>
            <a:off x="3541014" y="2820161"/>
            <a:ext cx="1567180" cy="609600"/>
            <a:chOff x="3541014" y="2820161"/>
            <a:chExt cx="1567180" cy="609600"/>
          </a:xfrm>
        </p:grpSpPr>
        <p:sp>
          <p:nvSpPr>
            <p:cNvPr id="117" name="Google Shape;117;p11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 extrusionOk="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 extrusionOk="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25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1440" marR="5080" lvl="0" indent="-79375" algn="l" rtl="0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Importing Libraries in  Jupyter Notebook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0" name="Google Shape;120;p11"/>
          <p:cNvGrpSpPr/>
          <p:nvPr/>
        </p:nvGrpSpPr>
        <p:grpSpPr>
          <a:xfrm>
            <a:off x="5532882" y="2820161"/>
            <a:ext cx="1211580" cy="609600"/>
            <a:chOff x="5532882" y="2820161"/>
            <a:chExt cx="1211580" cy="609600"/>
          </a:xfrm>
        </p:grpSpPr>
        <p:sp>
          <p:nvSpPr>
            <p:cNvPr id="121" name="Google Shape;121;p1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 extrusionOk="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1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Load Dataset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4" name="Google Shape;124;p11"/>
          <p:cNvGrpSpPr/>
          <p:nvPr/>
        </p:nvGrpSpPr>
        <p:grpSpPr>
          <a:xfrm>
            <a:off x="7241285" y="3979926"/>
            <a:ext cx="1211580" cy="608330"/>
            <a:chOff x="7241285" y="3979926"/>
            <a:chExt cx="1211580" cy="608330"/>
          </a:xfrm>
        </p:grpSpPr>
        <p:sp>
          <p:nvSpPr>
            <p:cNvPr id="125" name="Google Shape;125;p11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 extrusionOk="0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1"/>
          <p:cNvSpPr txBox="1"/>
          <p:nvPr/>
        </p:nvSpPr>
        <p:spPr>
          <a:xfrm>
            <a:off x="7467600" y="4160413"/>
            <a:ext cx="845438" cy="1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8" name="Google Shape;128;p11"/>
          <p:cNvGrpSpPr/>
          <p:nvPr/>
        </p:nvGrpSpPr>
        <p:grpSpPr>
          <a:xfrm>
            <a:off x="1402841" y="2526792"/>
            <a:ext cx="10502900" cy="2413338"/>
            <a:chOff x="1402841" y="2526792"/>
            <a:chExt cx="10502900" cy="2413338"/>
          </a:xfrm>
        </p:grpSpPr>
        <p:sp>
          <p:nvSpPr>
            <p:cNvPr id="129" name="Google Shape;129;p11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 extrusionOk="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noFill/>
            <a:ln w="9525" cap="flat" cmpd="sng">
              <a:solidFill>
                <a:srgbClr val="B311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 extrusionOk="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 extrusionOk="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 extrusionOk="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 extrusionOk="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 extrusionOk="0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7805990" y="4641045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7793842" y="4631995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 extrusionOk="0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1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Pre-Processing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3" name="Google Shape;153;p11"/>
          <p:cNvGrpSpPr/>
          <p:nvPr/>
        </p:nvGrpSpPr>
        <p:grpSpPr>
          <a:xfrm>
            <a:off x="764714" y="3899495"/>
            <a:ext cx="5607525" cy="493045"/>
            <a:chOff x="755141" y="3856482"/>
            <a:chExt cx="2796540" cy="535305"/>
          </a:xfrm>
        </p:grpSpPr>
        <p:sp>
          <p:nvSpPr>
            <p:cNvPr id="154" name="Google Shape;154;p11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 extrusionOk="0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 extrusionOk="0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noFill/>
            <a:ln w="19025" cap="flat" cmpd="sng">
              <a:solidFill>
                <a:srgbClr val="8309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1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World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7191586" y="5660479"/>
            <a:ext cx="1432560" cy="346075"/>
          </a:xfrm>
          <a:custGeom>
            <a:avLst/>
            <a:gdLst/>
            <a:ahLst/>
            <a:cxnLst/>
            <a:rect l="l" t="t" r="r" b="b"/>
            <a:pathLst>
              <a:path w="1432560" h="346075" extrusionOk="0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B31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7147919" y="5982477"/>
            <a:ext cx="2051685" cy="33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4785" marR="0" lvl="0" indent="-17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✔"/>
            </a:pPr>
            <a:r>
              <a:rPr lang="en-US" sz="105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Documentation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16001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INFORMATION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609600" y="2514600"/>
            <a:ext cx="10744200" cy="3091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Age: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person's age in years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Gender: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person's sex (male, female)🡨 Target Variable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56870" marR="5080" lvl="0" indent="-34480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SampleID and SL No. :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sampleID &amp; SL No. represents individuals unique ID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Inter-canine distance intraoral , inter-canine distance casts, right canine cast, left canine cast, etc.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features represent the measurement of the oral teeth </a:t>
            </a: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🡨 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Independent Variables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914400" y="2335563"/>
            <a:ext cx="10896600" cy="44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1:</a:t>
            </a:r>
            <a:r>
              <a:rPr lang="en-US"/>
              <a:t> Raw data collection :  Click the hyperlink to download the dataset 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Hyperlink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2:  </a:t>
            </a:r>
            <a:r>
              <a:rPr lang="en-US"/>
              <a:t>Importing the necessary packages in JupyterNotebook/ Any 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Note: For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JupyterNotebook Installation </a:t>
            </a:r>
            <a:r>
              <a:rPr lang="en-US"/>
              <a:t>kindly follow the documentation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Packages involved:-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r>
              <a:rPr lang="en-US" b="1"/>
              <a:t>import pandas as pd                                           </a:t>
            </a:r>
            <a:r>
              <a:rPr lang="en-US"/>
              <a:t>#Used to load the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r>
              <a:rPr lang="en-US" b="1"/>
              <a:t>import Numpy as np                                           </a:t>
            </a:r>
            <a:r>
              <a:rPr lang="en-US"/>
              <a:t>#Used to perform mathematical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r>
              <a:rPr lang="en-US" b="1"/>
              <a:t>import matplotlib.pyplot as plt 	       </a:t>
            </a:r>
            <a:r>
              <a:rPr lang="en-US"/>
              <a:t>#Used to visualize the data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      import seaborn as sns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3: Import the dataset using pandas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     </a:t>
            </a:r>
            <a:r>
              <a:rPr lang="en-US"/>
              <a:t>Variable_name = pd.read_csv(“Dentistry.csv”)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4:   </a:t>
            </a:r>
            <a:r>
              <a:rPr lang="en-US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i) Identify and handle missing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ii) Encoding categorical data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i.e from sklearn.preprocessing import LabelEncoder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3429000" y="1524000"/>
            <a:ext cx="554228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Step-by-Step Approach followed:</a:t>
            </a:r>
            <a:endParaRPr sz="2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876800" y="4038600"/>
            <a:ext cx="3048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10407305" y="0"/>
            <a:ext cx="742381" cy="1194907"/>
            <a:chOff x="10407305" y="0"/>
            <a:chExt cx="742381" cy="1194907"/>
          </a:xfrm>
        </p:grpSpPr>
        <p:pic>
          <p:nvPicPr>
            <p:cNvPr id="177" name="Google Shape;177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407305" y="0"/>
              <a:ext cx="742381" cy="1194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572918" y="351780"/>
            <a:ext cx="6199482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Step-by-Step Approach followed</a:t>
            </a:r>
            <a:endParaRPr sz="2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838200" y="1143001"/>
            <a:ext cx="100584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iii)   Split independent and dependent variables i.e. X and 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iv)   Normalize the X variable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r>
              <a:rPr lang="en-US" b="1"/>
              <a:t>from sklearn.preprocessing import Normalizer  </a:t>
            </a:r>
            <a:r>
              <a:rPr lang="en-US"/>
              <a:t>#all the values will fall in the range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[0,1] or sometimes[ -1 , +1]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5: </a:t>
            </a:r>
            <a:r>
              <a:rPr lang="en-US"/>
              <a:t>Exploratory Data Analysis</a:t>
            </a:r>
            <a:endParaRPr/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You need to check the correlation of the data using Heatmap between X-to-X features and X-to-Y features to understand the relationship and collinearity issues between the features. (seaborn library)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6: </a:t>
            </a:r>
            <a:r>
              <a:rPr lang="en-US"/>
              <a:t>Model Building </a:t>
            </a:r>
            <a:endParaRPr/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Drop the unwanted independent variables which you see not important for model building.</a:t>
            </a:r>
            <a:endParaRPr/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Drop the independent features which are highly correlated to each other </a:t>
            </a:r>
            <a:endParaRPr/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arenR"/>
            </a:pPr>
            <a:r>
              <a:rPr lang="en-US"/>
              <a:t> Split the Data into Train and Test 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r>
              <a:rPr lang="en-US" b="1"/>
              <a:t>from sklearn.preprocessing import train_test_split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iv)    Use Logistic Regression, Decision Tree classifier, Random Forest classifier and XGBoost classifier.</a:t>
            </a:r>
            <a:endParaRPr/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691</Words>
  <Application>Microsoft Office PowerPoint</Application>
  <PresentationFormat>Widescreen</PresentationFormat>
  <Paragraphs>102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Arial</vt:lpstr>
      <vt:lpstr>Century Gothic</vt:lpstr>
      <vt:lpstr>Noto Sans Symbols</vt:lpstr>
      <vt:lpstr>Times New Roman</vt:lpstr>
      <vt:lpstr>Teko</vt:lpstr>
      <vt:lpstr>Courier New</vt:lpstr>
      <vt:lpstr>Office Theme</vt:lpstr>
      <vt:lpstr>USING DENTAL METRICS TO PREDICT GENDER</vt:lpstr>
      <vt:lpstr>Project By</vt:lpstr>
      <vt:lpstr>PROJECT DETAIL</vt:lpstr>
      <vt:lpstr>OBJECTIVE</vt:lpstr>
      <vt:lpstr>BACKGROUND &amp; SCOPE</vt:lpstr>
      <vt:lpstr>ARCHITECTURE</vt:lpstr>
      <vt:lpstr>DATASET INFORMATION</vt:lpstr>
      <vt:lpstr>PowerPoint Presentation</vt:lpstr>
      <vt:lpstr>Step-by-Step Approach followed</vt:lpstr>
      <vt:lpstr>Step-by-Step Approach  followed</vt:lpstr>
      <vt:lpstr> 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Teja</dc:creator>
  <cp:lastModifiedBy>M. Krishna Teja</cp:lastModifiedBy>
  <cp:revision>2</cp:revision>
  <dcterms:modified xsi:type="dcterms:W3CDTF">2024-08-05T16:10:48Z</dcterms:modified>
</cp:coreProperties>
</file>