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5" r:id="rId2"/>
    <p:sldId id="266" r:id="rId3"/>
    <p:sldId id="267" r:id="rId4"/>
    <p:sldId id="268" r:id="rId5"/>
    <p:sldId id="269" r:id="rId6"/>
    <p:sldId id="270" r:id="rId7"/>
    <p:sldId id="271" r:id="rId8"/>
    <p:sldId id="273" r:id="rId9"/>
    <p:sldId id="272"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9" autoAdjust="0"/>
    <p:restoredTop sz="94660"/>
  </p:normalViewPr>
  <p:slideViewPr>
    <p:cSldViewPr snapToGrid="0">
      <p:cViewPr varScale="1">
        <p:scale>
          <a:sx n="86" d="100"/>
          <a:sy n="86" d="100"/>
        </p:scale>
        <p:origin x="6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0E937-2BF4-4736-BEAF-D06B054F7829}" type="datetimeFigureOut">
              <a:rPr lang="en-IN" smtClean="0"/>
              <a:t>27-09-2021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36E842C-9339-49BD-A845-64D42A2B7DD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34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0E937-2BF4-4736-BEAF-D06B054F7829}"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6E842C-9339-49BD-A845-64D42A2B7DD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337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0E937-2BF4-4736-BEAF-D06B054F7829}"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6E842C-9339-49BD-A845-64D42A2B7DD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88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0E937-2BF4-4736-BEAF-D06B054F7829}"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6E842C-9339-49BD-A845-64D42A2B7DD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98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0E937-2BF4-4736-BEAF-D06B054F7829}" type="datetimeFigureOut">
              <a:rPr lang="en-IN" smtClean="0"/>
              <a:t>27-09-2021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6E842C-9339-49BD-A845-64D42A2B7DD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06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0E937-2BF4-4736-BEAF-D06B054F7829}"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6E842C-9339-49BD-A845-64D42A2B7DD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686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0E937-2BF4-4736-BEAF-D06B054F7829}" type="datetimeFigureOut">
              <a:rPr lang="en-IN" smtClean="0"/>
              <a:t>27-09-2021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6E842C-9339-49BD-A845-64D42A2B7DD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65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0E937-2BF4-4736-BEAF-D06B054F7829}" type="datetimeFigureOut">
              <a:rPr lang="en-IN" smtClean="0"/>
              <a:t>27-09-2021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6E842C-9339-49BD-A845-64D42A2B7DD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03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0E937-2BF4-4736-BEAF-D06B054F7829}" type="datetimeFigureOut">
              <a:rPr lang="en-IN" smtClean="0"/>
              <a:t>27-09-2021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6E842C-9339-49BD-A845-64D42A2B7DD3}" type="slidenum">
              <a:rPr lang="en-IN" smtClean="0"/>
              <a:t>‹#›</a:t>
            </a:fld>
            <a:endParaRPr lang="en-IN"/>
          </a:p>
        </p:txBody>
      </p:sp>
    </p:spTree>
    <p:extLst>
      <p:ext uri="{BB962C8B-B14F-4D97-AF65-F5344CB8AC3E}">
        <p14:creationId xmlns:p14="http://schemas.microsoft.com/office/powerpoint/2010/main" val="369065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30E937-2BF4-4736-BEAF-D06B054F7829}" type="datetimeFigureOut">
              <a:rPr lang="en-IN" smtClean="0"/>
              <a:t>27-09-2021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6E842C-9339-49BD-A845-64D42A2B7DD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839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30E937-2BF4-4736-BEAF-D06B054F7829}" type="datetimeFigureOut">
              <a:rPr lang="en-IN" smtClean="0"/>
              <a:t>27-09-2021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36E842C-9339-49BD-A845-64D42A2B7DD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41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30E937-2BF4-4736-BEAF-D06B054F7829}" type="datetimeFigureOut">
              <a:rPr lang="en-IN" smtClean="0"/>
              <a:t>27-09-2021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6E842C-9339-49BD-A845-64D42A2B7DD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3591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06392BAA-577F-4D98-BE0D-B2821F744189}"/>
              </a:ext>
            </a:extLst>
          </p:cNvPr>
          <p:cNvSpPr txBox="1"/>
          <p:nvPr/>
        </p:nvSpPr>
        <p:spPr>
          <a:xfrm>
            <a:off x="5781072" y="818706"/>
            <a:ext cx="5896947"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000" cap="all" dirty="0">
                <a:latin typeface="+mj-lt"/>
                <a:ea typeface="+mj-ea"/>
                <a:cs typeface="+mj-cs"/>
              </a:rPr>
              <a:t>Introduction to GIT</a:t>
            </a:r>
          </a:p>
        </p:txBody>
      </p:sp>
      <p:pic>
        <p:nvPicPr>
          <p:cNvPr id="6" name="Picture 5" descr="Logo, company name&#10;&#10;Description automatically generated">
            <a:extLst>
              <a:ext uri="{FF2B5EF4-FFF2-40B4-BE49-F238E27FC236}">
                <a16:creationId xmlns:a16="http://schemas.microsoft.com/office/drawing/2014/main" id="{CB3986CF-E346-4924-846F-7B7C9EFF3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16" y="1289890"/>
            <a:ext cx="4960442" cy="3311095"/>
          </a:xfrm>
          <a:prstGeom prst="rect">
            <a:avLst/>
          </a:prstGeom>
        </p:spPr>
      </p:pic>
      <p:cxnSp>
        <p:nvCxnSpPr>
          <p:cNvPr id="23" name="Straight Connector 2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8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9BC72-94AB-4A1E-9B8A-B19945B41B3F}"/>
              </a:ext>
            </a:extLst>
          </p:cNvPr>
          <p:cNvSpPr txBox="1"/>
          <p:nvPr/>
        </p:nvSpPr>
        <p:spPr>
          <a:xfrm>
            <a:off x="199156" y="651746"/>
            <a:ext cx="6552807" cy="3139321"/>
          </a:xfrm>
          <a:prstGeom prst="rect">
            <a:avLst/>
          </a:prstGeom>
          <a:noFill/>
        </p:spPr>
        <p:txBody>
          <a:bodyPr wrap="square" rtlCol="0">
            <a:spAutoFit/>
          </a:bodyPr>
          <a:lstStyle/>
          <a:p>
            <a:r>
              <a:rPr lang="en-IN" b="1" dirty="0"/>
              <a:t>Webhook </a:t>
            </a:r>
            <a:r>
              <a:rPr lang="en-IN" dirty="0"/>
              <a:t>are used to notify instantly whenever any changes happened in server, if any changes happens in </a:t>
            </a:r>
            <a:r>
              <a:rPr lang="en-IN" b="1" dirty="0"/>
              <a:t>git</a:t>
            </a:r>
            <a:r>
              <a:rPr lang="en-IN" dirty="0"/>
              <a:t> hub it will the send request to client, in our scenario Jenkins is our client. </a:t>
            </a:r>
            <a:r>
              <a:rPr lang="en-IN" b="1" dirty="0"/>
              <a:t>git</a:t>
            </a:r>
            <a:r>
              <a:rPr lang="en-IN" dirty="0"/>
              <a:t> hub </a:t>
            </a:r>
            <a:r>
              <a:rPr lang="en-IN" b="1" dirty="0"/>
              <a:t>webhook</a:t>
            </a:r>
            <a:r>
              <a:rPr lang="en-IN" dirty="0"/>
              <a:t> is used in Jenkins to build the jobs whenever any changes happens in </a:t>
            </a:r>
            <a:r>
              <a:rPr lang="en-IN" b="1" dirty="0"/>
              <a:t>git</a:t>
            </a:r>
            <a:r>
              <a:rPr lang="en-IN" dirty="0"/>
              <a:t> hub code repository.</a:t>
            </a:r>
          </a:p>
          <a:p>
            <a:endParaRPr lang="en-IN" dirty="0"/>
          </a:p>
          <a:p>
            <a:r>
              <a:rPr lang="en-IN" dirty="0"/>
              <a:t>Using webhook you can connect git to any CI tools such as Jenkins and Bamboo when never there is a change on code base it inform to your CI tools that some thing has change and make them aware, according to this CI/CD team can come up to the action and face the new code base </a:t>
            </a:r>
          </a:p>
        </p:txBody>
      </p:sp>
      <p:pic>
        <p:nvPicPr>
          <p:cNvPr id="4" name="Picture 3">
            <a:extLst>
              <a:ext uri="{FF2B5EF4-FFF2-40B4-BE49-F238E27FC236}">
                <a16:creationId xmlns:a16="http://schemas.microsoft.com/office/drawing/2014/main" id="{AE825752-D597-457E-BA97-AAEFC7CE51DD}"/>
              </a:ext>
            </a:extLst>
          </p:cNvPr>
          <p:cNvPicPr>
            <a:picLocks noChangeAspect="1"/>
          </p:cNvPicPr>
          <p:nvPr/>
        </p:nvPicPr>
        <p:blipFill>
          <a:blip r:embed="rId2"/>
          <a:stretch>
            <a:fillRect/>
          </a:stretch>
        </p:blipFill>
        <p:spPr>
          <a:xfrm>
            <a:off x="7373219" y="502643"/>
            <a:ext cx="4619625" cy="3638550"/>
          </a:xfrm>
          <a:prstGeom prst="rect">
            <a:avLst/>
          </a:prstGeom>
        </p:spPr>
      </p:pic>
    </p:spTree>
    <p:extLst>
      <p:ext uri="{BB962C8B-B14F-4D97-AF65-F5344CB8AC3E}">
        <p14:creationId xmlns:p14="http://schemas.microsoft.com/office/powerpoint/2010/main" val="251456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96FD9-310D-4D0D-9C15-076123FBA6E5}"/>
              </a:ext>
            </a:extLst>
          </p:cNvPr>
          <p:cNvSpPr txBox="1"/>
          <p:nvPr/>
        </p:nvSpPr>
        <p:spPr>
          <a:xfrm>
            <a:off x="115410" y="79899"/>
            <a:ext cx="5752730" cy="6186309"/>
          </a:xfrm>
          <a:prstGeom prst="rect">
            <a:avLst/>
          </a:prstGeom>
          <a:noFill/>
        </p:spPr>
        <p:txBody>
          <a:bodyPr wrap="square" rtlCol="0">
            <a:spAutoFit/>
          </a:bodyPr>
          <a:lstStyle/>
          <a:p>
            <a:r>
              <a:rPr lang="en-IN" dirty="0"/>
              <a:t>Linux commands for GIT</a:t>
            </a:r>
          </a:p>
          <a:p>
            <a:endParaRPr lang="en-IN" dirty="0"/>
          </a:p>
          <a:p>
            <a:r>
              <a:rPr lang="en-IN" dirty="0"/>
              <a:t>#GIT Installation</a:t>
            </a:r>
          </a:p>
          <a:p>
            <a:r>
              <a:rPr lang="en-IN" dirty="0"/>
              <a:t>$ yum install git</a:t>
            </a:r>
          </a:p>
          <a:p>
            <a:endParaRPr lang="en-IN" dirty="0"/>
          </a:p>
          <a:p>
            <a:r>
              <a:rPr lang="en-IN" dirty="0"/>
              <a:t>#To check GIT version</a:t>
            </a:r>
          </a:p>
          <a:p>
            <a:r>
              <a:rPr lang="en-IN" dirty="0"/>
              <a:t>$ git –version</a:t>
            </a:r>
          </a:p>
          <a:p>
            <a:endParaRPr lang="en-IN" dirty="0"/>
          </a:p>
          <a:p>
            <a:r>
              <a:rPr lang="en-IN" dirty="0"/>
              <a:t>#to create/make a new directory</a:t>
            </a:r>
          </a:p>
          <a:p>
            <a:r>
              <a:rPr lang="en-IN" dirty="0"/>
              <a:t>$ </a:t>
            </a:r>
            <a:r>
              <a:rPr lang="en-IN" dirty="0" err="1"/>
              <a:t>mkdir</a:t>
            </a:r>
            <a:r>
              <a:rPr lang="en-IN" dirty="0"/>
              <a:t> </a:t>
            </a:r>
            <a:r>
              <a:rPr lang="en-IN" dirty="0" err="1"/>
              <a:t>dirname</a:t>
            </a:r>
            <a:endParaRPr lang="en-IN" dirty="0"/>
          </a:p>
          <a:p>
            <a:endParaRPr lang="en-IN" dirty="0"/>
          </a:p>
          <a:p>
            <a:r>
              <a:rPr lang="en-IN" dirty="0"/>
              <a:t>#to change the directory</a:t>
            </a:r>
          </a:p>
          <a:p>
            <a:r>
              <a:rPr lang="en-IN" dirty="0"/>
              <a:t>$ cd </a:t>
            </a:r>
            <a:r>
              <a:rPr lang="en-IN" dirty="0" err="1"/>
              <a:t>dirname</a:t>
            </a:r>
            <a:r>
              <a:rPr lang="en-IN" dirty="0"/>
              <a:t>/</a:t>
            </a:r>
            <a:r>
              <a:rPr lang="en-IN" dirty="0" err="1"/>
              <a:t>dirpath</a:t>
            </a:r>
            <a:endParaRPr lang="en-IN" dirty="0"/>
          </a:p>
          <a:p>
            <a:endParaRPr lang="en-IN" dirty="0"/>
          </a:p>
          <a:p>
            <a:r>
              <a:rPr lang="en-IN" dirty="0"/>
              <a:t># To create a new file</a:t>
            </a:r>
          </a:p>
          <a:p>
            <a:r>
              <a:rPr lang="en-IN" dirty="0"/>
              <a:t>$ vim file.txt</a:t>
            </a:r>
          </a:p>
          <a:p>
            <a:r>
              <a:rPr lang="en-IN" dirty="0"/>
              <a:t>$ cat &gt;file.txt</a:t>
            </a:r>
          </a:p>
          <a:p>
            <a:r>
              <a:rPr lang="en-IN" dirty="0"/>
              <a:t>$touch file.txt</a:t>
            </a:r>
          </a:p>
          <a:p>
            <a:r>
              <a:rPr lang="en-IN" dirty="0"/>
              <a:t>$ vim readme.md   #this tells you about the description about the repository</a:t>
            </a:r>
          </a:p>
          <a:p>
            <a:endParaRPr lang="en-IN" dirty="0"/>
          </a:p>
          <a:p>
            <a:endParaRPr lang="en-IN" dirty="0"/>
          </a:p>
        </p:txBody>
      </p:sp>
      <p:sp>
        <p:nvSpPr>
          <p:cNvPr id="3" name="TextBox 2">
            <a:extLst>
              <a:ext uri="{FF2B5EF4-FFF2-40B4-BE49-F238E27FC236}">
                <a16:creationId xmlns:a16="http://schemas.microsoft.com/office/drawing/2014/main" id="{53A08D0D-C829-4603-B727-FFECE7C6865D}"/>
              </a:ext>
            </a:extLst>
          </p:cNvPr>
          <p:cNvSpPr txBox="1"/>
          <p:nvPr/>
        </p:nvSpPr>
        <p:spPr>
          <a:xfrm>
            <a:off x="5646198" y="2978458"/>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98EE5D3-EA31-4CCF-948E-B30A5EC29A33}"/>
              </a:ext>
            </a:extLst>
          </p:cNvPr>
          <p:cNvSpPr txBox="1"/>
          <p:nvPr/>
        </p:nvSpPr>
        <p:spPr>
          <a:xfrm>
            <a:off x="5548544" y="168676"/>
            <a:ext cx="6643456" cy="2862322"/>
          </a:xfrm>
          <a:prstGeom prst="rect">
            <a:avLst/>
          </a:prstGeom>
          <a:noFill/>
        </p:spPr>
        <p:txBody>
          <a:bodyPr wrap="square" rtlCol="0">
            <a:spAutoFit/>
          </a:bodyPr>
          <a:lstStyle/>
          <a:p>
            <a:r>
              <a:rPr lang="en-IN" dirty="0"/>
              <a:t>#To check list</a:t>
            </a:r>
          </a:p>
          <a:p>
            <a:r>
              <a:rPr lang="en-IN" dirty="0"/>
              <a:t># ls</a:t>
            </a:r>
          </a:p>
          <a:p>
            <a:r>
              <a:rPr lang="en-IN" dirty="0"/>
              <a:t>#ls -a</a:t>
            </a:r>
          </a:p>
          <a:p>
            <a:endParaRPr lang="en-IN" dirty="0"/>
          </a:p>
          <a:p>
            <a:r>
              <a:rPr lang="en-IN" dirty="0"/>
              <a:t>#Initilizing our working directory to git (it creates the infrastructure for making this directory as a local repository</a:t>
            </a:r>
          </a:p>
          <a:p>
            <a:r>
              <a:rPr lang="en-IN" dirty="0"/>
              <a:t>$ git </a:t>
            </a:r>
            <a:r>
              <a:rPr lang="en-IN" dirty="0" err="1"/>
              <a:t>init</a:t>
            </a:r>
            <a:endParaRPr lang="en-IN" dirty="0"/>
          </a:p>
          <a:p>
            <a:endParaRPr lang="en-IN" dirty="0"/>
          </a:p>
          <a:p>
            <a:endParaRPr lang="en-IN" dirty="0"/>
          </a:p>
          <a:p>
            <a:r>
              <a:rPr lang="en-IN" dirty="0"/>
              <a:t>$cd </a:t>
            </a:r>
            <a:r>
              <a:rPr lang="en-IN"/>
              <a:t>./git</a:t>
            </a:r>
            <a:endParaRPr lang="en-IN" dirty="0"/>
          </a:p>
        </p:txBody>
      </p:sp>
    </p:spTree>
    <p:extLst>
      <p:ext uri="{BB962C8B-B14F-4D97-AF65-F5344CB8AC3E}">
        <p14:creationId xmlns:p14="http://schemas.microsoft.com/office/powerpoint/2010/main" val="384999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EECCE9-2E4A-4A8F-B63A-BFA482DCA161}"/>
              </a:ext>
            </a:extLst>
          </p:cNvPr>
          <p:cNvPicPr>
            <a:picLocks noChangeAspect="1"/>
          </p:cNvPicPr>
          <p:nvPr/>
        </p:nvPicPr>
        <p:blipFill>
          <a:blip r:embed="rId2"/>
          <a:stretch>
            <a:fillRect/>
          </a:stretch>
        </p:blipFill>
        <p:spPr>
          <a:xfrm>
            <a:off x="3228975" y="2390775"/>
            <a:ext cx="5734050" cy="2076450"/>
          </a:xfrm>
          <a:prstGeom prst="rect">
            <a:avLst/>
          </a:prstGeom>
        </p:spPr>
      </p:pic>
      <p:sp>
        <p:nvSpPr>
          <p:cNvPr id="4" name="TextBox 3">
            <a:extLst>
              <a:ext uri="{FF2B5EF4-FFF2-40B4-BE49-F238E27FC236}">
                <a16:creationId xmlns:a16="http://schemas.microsoft.com/office/drawing/2014/main" id="{5FE4361A-AF11-4005-B15D-0E477F1C51B6}"/>
              </a:ext>
            </a:extLst>
          </p:cNvPr>
          <p:cNvSpPr txBox="1"/>
          <p:nvPr/>
        </p:nvSpPr>
        <p:spPr>
          <a:xfrm>
            <a:off x="71021" y="88778"/>
            <a:ext cx="10014012" cy="1200329"/>
          </a:xfrm>
          <a:prstGeom prst="rect">
            <a:avLst/>
          </a:prstGeom>
          <a:noFill/>
        </p:spPr>
        <p:txBody>
          <a:bodyPr wrap="square" rtlCol="0">
            <a:spAutoFit/>
          </a:bodyPr>
          <a:lstStyle/>
          <a:p>
            <a:r>
              <a:rPr lang="en-IN" b="1" dirty="0"/>
              <a:t>1st step of pipeline</a:t>
            </a:r>
          </a:p>
          <a:p>
            <a:r>
              <a:rPr lang="en-IN" dirty="0"/>
              <a:t> </a:t>
            </a:r>
            <a:r>
              <a:rPr lang="en-IN" u="sng" dirty="0"/>
              <a:t>Source code management </a:t>
            </a:r>
            <a:r>
              <a:rPr lang="en-IN" dirty="0"/>
              <a:t>– Which comes after designing phase which cannot be automated </a:t>
            </a:r>
          </a:p>
          <a:p>
            <a:r>
              <a:rPr lang="en-IN" b="1" dirty="0"/>
              <a:t>Tool: </a:t>
            </a:r>
          </a:p>
          <a:p>
            <a:r>
              <a:rPr lang="en-IN" u="sng" dirty="0"/>
              <a:t>GIT</a:t>
            </a:r>
            <a:r>
              <a:rPr lang="en-IN" dirty="0"/>
              <a:t> – Git is a tool which enables the source code management and to process automate  </a:t>
            </a:r>
          </a:p>
        </p:txBody>
      </p:sp>
    </p:spTree>
    <p:extLst>
      <p:ext uri="{BB962C8B-B14F-4D97-AF65-F5344CB8AC3E}">
        <p14:creationId xmlns:p14="http://schemas.microsoft.com/office/powerpoint/2010/main" val="94954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02BD8-C72A-4E58-BB59-0EABE56264A3}"/>
              </a:ext>
            </a:extLst>
          </p:cNvPr>
          <p:cNvSpPr txBox="1"/>
          <p:nvPr/>
        </p:nvSpPr>
        <p:spPr>
          <a:xfrm>
            <a:off x="390617" y="381740"/>
            <a:ext cx="6430061" cy="4247317"/>
          </a:xfrm>
          <a:prstGeom prst="rect">
            <a:avLst/>
          </a:prstGeom>
          <a:noFill/>
        </p:spPr>
        <p:txBody>
          <a:bodyPr wrap="square" rtlCol="0">
            <a:spAutoFit/>
          </a:bodyPr>
          <a:lstStyle/>
          <a:p>
            <a:r>
              <a:rPr lang="en-IN" dirty="0"/>
              <a:t>In DevOps there would be multiple stack holders who will collaborate with same code base like (Developers, QA, OPS)</a:t>
            </a:r>
          </a:p>
          <a:p>
            <a:endParaRPr lang="en-IN" dirty="0"/>
          </a:p>
          <a:p>
            <a:endParaRPr lang="en-IN" dirty="0"/>
          </a:p>
          <a:p>
            <a:r>
              <a:rPr lang="en-IN" b="1" dirty="0"/>
              <a:t>Developers</a:t>
            </a:r>
            <a:r>
              <a:rPr lang="en-IN" dirty="0"/>
              <a:t>: Programmer wrote an application code and put it into some centralised code base</a:t>
            </a:r>
          </a:p>
          <a:p>
            <a:endParaRPr lang="en-IN" dirty="0"/>
          </a:p>
          <a:p>
            <a:r>
              <a:rPr lang="en-IN" b="1" dirty="0"/>
              <a:t>QA</a:t>
            </a:r>
            <a:r>
              <a:rPr lang="en-IN" dirty="0"/>
              <a:t>: Who will write test cases and put it into same code base</a:t>
            </a:r>
          </a:p>
          <a:p>
            <a:endParaRPr lang="en-IN" dirty="0"/>
          </a:p>
          <a:p>
            <a:r>
              <a:rPr lang="en-IN" b="1" dirty="0"/>
              <a:t>OPS (IT Resource)</a:t>
            </a:r>
            <a:r>
              <a:rPr lang="en-IN" dirty="0"/>
              <a:t>:  who could be writing scripts to automate the infrastructure and put into same code base</a:t>
            </a:r>
          </a:p>
          <a:p>
            <a:endParaRPr lang="en-IN" dirty="0"/>
          </a:p>
          <a:p>
            <a:endParaRPr lang="en-IN" dirty="0"/>
          </a:p>
          <a:p>
            <a:r>
              <a:rPr lang="en-IN" dirty="0"/>
              <a:t>Note:  we are putting all in same code base because ultimately DevOps is about collaboration </a:t>
            </a:r>
          </a:p>
        </p:txBody>
      </p:sp>
      <p:pic>
        <p:nvPicPr>
          <p:cNvPr id="6" name="Picture 5">
            <a:extLst>
              <a:ext uri="{FF2B5EF4-FFF2-40B4-BE49-F238E27FC236}">
                <a16:creationId xmlns:a16="http://schemas.microsoft.com/office/drawing/2014/main" id="{0D6B8017-ACA5-47F2-A228-0D9E29053C38}"/>
              </a:ext>
            </a:extLst>
          </p:cNvPr>
          <p:cNvPicPr>
            <a:picLocks noChangeAspect="1"/>
          </p:cNvPicPr>
          <p:nvPr/>
        </p:nvPicPr>
        <p:blipFill>
          <a:blip r:embed="rId2"/>
          <a:stretch>
            <a:fillRect/>
          </a:stretch>
        </p:blipFill>
        <p:spPr>
          <a:xfrm>
            <a:off x="7256980" y="468960"/>
            <a:ext cx="4638675" cy="4047056"/>
          </a:xfrm>
          <a:prstGeom prst="rect">
            <a:avLst/>
          </a:prstGeom>
        </p:spPr>
      </p:pic>
    </p:spTree>
    <p:extLst>
      <p:ext uri="{BB962C8B-B14F-4D97-AF65-F5344CB8AC3E}">
        <p14:creationId xmlns:p14="http://schemas.microsoft.com/office/powerpoint/2010/main" val="180446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54561F-1592-4BC7-818D-DB0C5ECF98BB}"/>
              </a:ext>
            </a:extLst>
          </p:cNvPr>
          <p:cNvPicPr>
            <a:picLocks noChangeAspect="1"/>
          </p:cNvPicPr>
          <p:nvPr/>
        </p:nvPicPr>
        <p:blipFill>
          <a:blip r:embed="rId2"/>
          <a:stretch>
            <a:fillRect/>
          </a:stretch>
        </p:blipFill>
        <p:spPr>
          <a:xfrm>
            <a:off x="8313453" y="193319"/>
            <a:ext cx="3746947" cy="2092681"/>
          </a:xfrm>
          <a:prstGeom prst="rect">
            <a:avLst/>
          </a:prstGeom>
        </p:spPr>
      </p:pic>
      <p:sp>
        <p:nvSpPr>
          <p:cNvPr id="4" name="TextBox 3">
            <a:extLst>
              <a:ext uri="{FF2B5EF4-FFF2-40B4-BE49-F238E27FC236}">
                <a16:creationId xmlns:a16="http://schemas.microsoft.com/office/drawing/2014/main" id="{7E3280CE-9FF8-4AE0-9988-D78A418D8322}"/>
              </a:ext>
            </a:extLst>
          </p:cNvPr>
          <p:cNvSpPr txBox="1"/>
          <p:nvPr/>
        </p:nvSpPr>
        <p:spPr>
          <a:xfrm>
            <a:off x="272400" y="390389"/>
            <a:ext cx="6102220" cy="3970318"/>
          </a:xfrm>
          <a:prstGeom prst="rect">
            <a:avLst/>
          </a:prstGeom>
          <a:noFill/>
        </p:spPr>
        <p:txBody>
          <a:bodyPr wrap="square">
            <a:spAutoFit/>
          </a:bodyPr>
          <a:lstStyle/>
          <a:p>
            <a:r>
              <a:rPr lang="en-IN" dirty="0"/>
              <a:t>Source code management tool is a good </a:t>
            </a:r>
            <a:r>
              <a:rPr lang="en-IN" b="1" dirty="0"/>
              <a:t>version control  system</a:t>
            </a:r>
            <a:r>
              <a:rPr lang="en-IN" dirty="0"/>
              <a:t> it should be </a:t>
            </a:r>
            <a:r>
              <a:rPr lang="en-IN" b="1" dirty="0"/>
              <a:t>robust</a:t>
            </a:r>
            <a:r>
              <a:rPr lang="en-IN" dirty="0"/>
              <a:t>, </a:t>
            </a:r>
            <a:r>
              <a:rPr lang="en-IN" b="1" dirty="0"/>
              <a:t>stable </a:t>
            </a:r>
            <a:r>
              <a:rPr lang="en-IN" dirty="0"/>
              <a:t>and</a:t>
            </a:r>
            <a:r>
              <a:rPr lang="en-IN" b="1" dirty="0"/>
              <a:t> easy to use</a:t>
            </a:r>
          </a:p>
          <a:p>
            <a:endParaRPr lang="en-IN" b="1" dirty="0"/>
          </a:p>
          <a:p>
            <a:r>
              <a:rPr lang="en-IN" b="1" dirty="0"/>
              <a:t>Why we need a version control system?</a:t>
            </a:r>
          </a:p>
          <a:p>
            <a:pPr marL="285750" indent="-285750">
              <a:buFont typeface="Arial" panose="020B0604020202020204" pitchFamily="34" charset="0"/>
              <a:buChar char="•"/>
            </a:pPr>
            <a:r>
              <a:rPr lang="en-IN" dirty="0"/>
              <a:t>Enables you to track your files, compare over changes time, </a:t>
            </a:r>
          </a:p>
          <a:p>
            <a:pPr marL="285750" indent="-285750">
              <a:buFont typeface="Arial" panose="020B0604020202020204" pitchFamily="34" charset="0"/>
              <a:buChar char="•"/>
            </a:pPr>
            <a:endParaRPr lang="en-IN" dirty="0"/>
          </a:p>
          <a:p>
            <a:r>
              <a:rPr lang="en-IN" dirty="0"/>
              <a:t>Who: track who modified the code</a:t>
            </a:r>
          </a:p>
          <a:p>
            <a:r>
              <a:rPr lang="en-IN" dirty="0"/>
              <a:t>When: when did they do it</a:t>
            </a:r>
          </a:p>
          <a:p>
            <a:r>
              <a:rPr lang="en-IN" dirty="0"/>
              <a:t>What: what they had edit (who did it if any issue)</a:t>
            </a:r>
          </a:p>
          <a:p>
            <a:r>
              <a:rPr lang="en-IN" dirty="0"/>
              <a:t>Which: which feature they had edit</a:t>
            </a:r>
          </a:p>
          <a:p>
            <a:endParaRPr lang="en-IN" dirty="0"/>
          </a:p>
          <a:p>
            <a:r>
              <a:rPr lang="en-IN" dirty="0"/>
              <a:t>Once identified we can go back to correct version i.e.., we can revert/recover back to the old state (you can recover your lost file or wrong codes)</a:t>
            </a:r>
          </a:p>
        </p:txBody>
      </p:sp>
      <p:pic>
        <p:nvPicPr>
          <p:cNvPr id="6" name="Picture 5">
            <a:extLst>
              <a:ext uri="{FF2B5EF4-FFF2-40B4-BE49-F238E27FC236}">
                <a16:creationId xmlns:a16="http://schemas.microsoft.com/office/drawing/2014/main" id="{877ABDDE-4FE0-4108-8C79-A1AF7A387D9C}"/>
              </a:ext>
            </a:extLst>
          </p:cNvPr>
          <p:cNvPicPr>
            <a:picLocks noChangeAspect="1"/>
          </p:cNvPicPr>
          <p:nvPr/>
        </p:nvPicPr>
        <p:blipFill>
          <a:blip r:embed="rId3"/>
          <a:stretch>
            <a:fillRect/>
          </a:stretch>
        </p:blipFill>
        <p:spPr>
          <a:xfrm>
            <a:off x="8359438" y="2425120"/>
            <a:ext cx="3746947" cy="3546471"/>
          </a:xfrm>
          <a:prstGeom prst="rect">
            <a:avLst/>
          </a:prstGeom>
        </p:spPr>
      </p:pic>
    </p:spTree>
    <p:extLst>
      <p:ext uri="{BB962C8B-B14F-4D97-AF65-F5344CB8AC3E}">
        <p14:creationId xmlns:p14="http://schemas.microsoft.com/office/powerpoint/2010/main" val="157564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6B9B4-8B04-436B-ACC6-FD66968DD43A}"/>
              </a:ext>
            </a:extLst>
          </p:cNvPr>
          <p:cNvSpPr txBox="1"/>
          <p:nvPr/>
        </p:nvSpPr>
        <p:spPr>
          <a:xfrm>
            <a:off x="1" y="195309"/>
            <a:ext cx="7716415" cy="5970865"/>
          </a:xfrm>
          <a:prstGeom prst="rect">
            <a:avLst/>
          </a:prstGeom>
          <a:noFill/>
        </p:spPr>
        <p:txBody>
          <a:bodyPr wrap="square" rtlCol="0">
            <a:spAutoFit/>
          </a:bodyPr>
          <a:lstStyle/>
          <a:p>
            <a:r>
              <a:rPr lang="en-IN" b="1" dirty="0"/>
              <a:t>Frequently used words</a:t>
            </a:r>
          </a:p>
          <a:p>
            <a:endParaRPr lang="en-IN" dirty="0"/>
          </a:p>
          <a:p>
            <a:r>
              <a:rPr lang="en-IN" b="1" dirty="0"/>
              <a:t>Repository: </a:t>
            </a:r>
            <a:r>
              <a:rPr lang="en-IN" dirty="0"/>
              <a:t>It is a common code base where all the code of developers or testers or IT operators is going, that code must maintained at some centralize location which we be called as repository</a:t>
            </a:r>
          </a:p>
          <a:p>
            <a:endParaRPr lang="en-IN" dirty="0"/>
          </a:p>
          <a:p>
            <a:r>
              <a:rPr lang="en-IN" sz="2000" b="1" dirty="0"/>
              <a:t>What is the different feature of GIT (Distributed) than other versioning tools like CVS, </a:t>
            </a:r>
            <a:r>
              <a:rPr lang="en-IN" sz="2000" b="1" dirty="0" err="1"/>
              <a:t>Svn</a:t>
            </a:r>
            <a:r>
              <a:rPr lang="en-IN" sz="2000" b="1" dirty="0"/>
              <a:t>, Perforce (Centralised)?</a:t>
            </a:r>
          </a:p>
          <a:p>
            <a:endParaRPr lang="en-IN" dirty="0"/>
          </a:p>
          <a:p>
            <a:r>
              <a:rPr lang="en-IN" b="1" dirty="0"/>
              <a:t>Other versioning tools: (Centralised) </a:t>
            </a:r>
            <a:r>
              <a:rPr lang="en-IN" dirty="0"/>
              <a:t>will work on centralizes manner, for your developers to do any significance change they always need to be connected with that central repository when developers copy the code from the repository to their own system then only part of info will come to our system</a:t>
            </a:r>
          </a:p>
          <a:p>
            <a:endParaRPr lang="en-IN" dirty="0"/>
          </a:p>
          <a:p>
            <a:r>
              <a:rPr lang="en-IN" b="1" dirty="0"/>
              <a:t>Note: </a:t>
            </a:r>
            <a:r>
              <a:rPr lang="en-IN" dirty="0"/>
              <a:t>They cannot see the history, commit change, version history of your code</a:t>
            </a:r>
          </a:p>
          <a:p>
            <a:endParaRPr lang="en-IN" dirty="0"/>
          </a:p>
          <a:p>
            <a:r>
              <a:rPr lang="en-IN" sz="1800" b="1" dirty="0"/>
              <a:t>(Distributed) </a:t>
            </a:r>
            <a:r>
              <a:rPr lang="en-IN" b="1" dirty="0"/>
              <a:t>: </a:t>
            </a:r>
            <a:r>
              <a:rPr lang="en-IN" dirty="0"/>
              <a:t>Here code will be copy to our system as local repository and we can save in our own system, and we can do all activates here and push it to repository even your system is disconnected from the centralized repository</a:t>
            </a:r>
          </a:p>
          <a:p>
            <a:endParaRPr lang="en-IN" dirty="0"/>
          </a:p>
          <a:p>
            <a:endParaRPr lang="en-IN" dirty="0"/>
          </a:p>
        </p:txBody>
      </p:sp>
      <p:pic>
        <p:nvPicPr>
          <p:cNvPr id="7" name="Picture 6">
            <a:extLst>
              <a:ext uri="{FF2B5EF4-FFF2-40B4-BE49-F238E27FC236}">
                <a16:creationId xmlns:a16="http://schemas.microsoft.com/office/drawing/2014/main" id="{15F46D6F-76BD-4CC4-9DC6-E0E2BDAF695D}"/>
              </a:ext>
            </a:extLst>
          </p:cNvPr>
          <p:cNvPicPr>
            <a:picLocks noChangeAspect="1"/>
          </p:cNvPicPr>
          <p:nvPr/>
        </p:nvPicPr>
        <p:blipFill>
          <a:blip r:embed="rId2"/>
          <a:stretch>
            <a:fillRect/>
          </a:stretch>
        </p:blipFill>
        <p:spPr>
          <a:xfrm>
            <a:off x="7895023" y="350668"/>
            <a:ext cx="3790950" cy="5378328"/>
          </a:xfrm>
          <a:prstGeom prst="rect">
            <a:avLst/>
          </a:prstGeom>
        </p:spPr>
      </p:pic>
    </p:spTree>
    <p:extLst>
      <p:ext uri="{BB962C8B-B14F-4D97-AF65-F5344CB8AC3E}">
        <p14:creationId xmlns:p14="http://schemas.microsoft.com/office/powerpoint/2010/main" val="371753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4F9FD-41D9-4616-9DD1-3D66627E35D9}"/>
              </a:ext>
            </a:extLst>
          </p:cNvPr>
          <p:cNvSpPr txBox="1"/>
          <p:nvPr/>
        </p:nvSpPr>
        <p:spPr>
          <a:xfrm>
            <a:off x="523783" y="195309"/>
            <a:ext cx="10963921" cy="1200329"/>
          </a:xfrm>
          <a:prstGeom prst="rect">
            <a:avLst/>
          </a:prstGeom>
          <a:noFill/>
        </p:spPr>
        <p:txBody>
          <a:bodyPr wrap="square" rtlCol="0">
            <a:spAutoFit/>
          </a:bodyPr>
          <a:lstStyle/>
          <a:p>
            <a:r>
              <a:rPr lang="en-IN" dirty="0"/>
              <a:t>Git is a open source, you can download a Git packet (software) from the internet and start using it. Install git on your system and give access to all your collaborators </a:t>
            </a:r>
          </a:p>
          <a:p>
            <a:endParaRPr lang="en-IN" dirty="0"/>
          </a:p>
          <a:p>
            <a:r>
              <a:rPr lang="en-IN" dirty="0"/>
              <a:t>By giving git access to the source code management </a:t>
            </a:r>
          </a:p>
        </p:txBody>
      </p:sp>
      <p:pic>
        <p:nvPicPr>
          <p:cNvPr id="4" name="Picture 3">
            <a:extLst>
              <a:ext uri="{FF2B5EF4-FFF2-40B4-BE49-F238E27FC236}">
                <a16:creationId xmlns:a16="http://schemas.microsoft.com/office/drawing/2014/main" id="{0DC5D3FA-6116-4ED3-A703-1FA4669D5A19}"/>
              </a:ext>
            </a:extLst>
          </p:cNvPr>
          <p:cNvPicPr>
            <a:picLocks noChangeAspect="1"/>
          </p:cNvPicPr>
          <p:nvPr/>
        </p:nvPicPr>
        <p:blipFill>
          <a:blip r:embed="rId2"/>
          <a:stretch>
            <a:fillRect/>
          </a:stretch>
        </p:blipFill>
        <p:spPr>
          <a:xfrm>
            <a:off x="3387013" y="2070499"/>
            <a:ext cx="4833159" cy="3565579"/>
          </a:xfrm>
          <a:prstGeom prst="rect">
            <a:avLst/>
          </a:prstGeom>
        </p:spPr>
      </p:pic>
    </p:spTree>
    <p:extLst>
      <p:ext uri="{BB962C8B-B14F-4D97-AF65-F5344CB8AC3E}">
        <p14:creationId xmlns:p14="http://schemas.microsoft.com/office/powerpoint/2010/main" val="226509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3C934-ABF0-44E8-A125-5A92A3191292}"/>
              </a:ext>
            </a:extLst>
          </p:cNvPr>
          <p:cNvSpPr txBox="1"/>
          <p:nvPr/>
        </p:nvSpPr>
        <p:spPr>
          <a:xfrm>
            <a:off x="408372" y="346229"/>
            <a:ext cx="11265763" cy="2862322"/>
          </a:xfrm>
          <a:prstGeom prst="rect">
            <a:avLst/>
          </a:prstGeom>
          <a:noFill/>
        </p:spPr>
        <p:txBody>
          <a:bodyPr wrap="square">
            <a:spAutoFit/>
          </a:bodyPr>
          <a:lstStyle/>
          <a:p>
            <a:r>
              <a:rPr lang="en-IN" b="1" dirty="0"/>
              <a:t>Git:</a:t>
            </a:r>
            <a:r>
              <a:rPr lang="en-IN" dirty="0"/>
              <a:t> Git is a distributed version 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p>
          <a:p>
            <a:r>
              <a:rPr lang="en-IN" b="1" dirty="0"/>
              <a:t>GitHub:</a:t>
            </a:r>
            <a:r>
              <a:rPr lang="en-IN" dirty="0"/>
              <a:t> GitHub is a web-based Git repository hosting service, which offers all of the distributed revision control and source code management (SCM) functionality of Git as well as adding its own features.</a:t>
            </a:r>
          </a:p>
          <a:p>
            <a:endParaRPr lang="en-IN" dirty="0"/>
          </a:p>
          <a:p>
            <a:endParaRPr lang="en-IN" dirty="0"/>
          </a:p>
          <a:p>
            <a:endParaRPr lang="en-IN" dirty="0"/>
          </a:p>
          <a:p>
            <a:endParaRPr lang="en-IN" dirty="0"/>
          </a:p>
          <a:p>
            <a:endParaRPr lang="en-IN" dirty="0"/>
          </a:p>
        </p:txBody>
      </p:sp>
      <p:graphicFrame>
        <p:nvGraphicFramePr>
          <p:cNvPr id="10" name="Table 9">
            <a:extLst>
              <a:ext uri="{FF2B5EF4-FFF2-40B4-BE49-F238E27FC236}">
                <a16:creationId xmlns:a16="http://schemas.microsoft.com/office/drawing/2014/main" id="{410172E5-4722-47F4-990B-080EFCA70238}"/>
              </a:ext>
            </a:extLst>
          </p:cNvPr>
          <p:cNvGraphicFramePr>
            <a:graphicFrameLocks noGrp="1"/>
          </p:cNvGraphicFramePr>
          <p:nvPr>
            <p:extLst>
              <p:ext uri="{D42A27DB-BD31-4B8C-83A1-F6EECF244321}">
                <p14:modId xmlns:p14="http://schemas.microsoft.com/office/powerpoint/2010/main" val="3341669033"/>
              </p:ext>
            </p:extLst>
          </p:nvPr>
        </p:nvGraphicFramePr>
        <p:xfrm>
          <a:off x="517866" y="1855433"/>
          <a:ext cx="8998997" cy="3757937"/>
        </p:xfrm>
        <a:graphic>
          <a:graphicData uri="http://schemas.openxmlformats.org/drawingml/2006/table">
            <a:tbl>
              <a:tblPr/>
              <a:tblGrid>
                <a:gridCol w="512438">
                  <a:extLst>
                    <a:ext uri="{9D8B030D-6E8A-4147-A177-3AD203B41FA5}">
                      <a16:colId xmlns:a16="http://schemas.microsoft.com/office/drawing/2014/main" val="770714095"/>
                    </a:ext>
                  </a:extLst>
                </a:gridCol>
                <a:gridCol w="3429405">
                  <a:extLst>
                    <a:ext uri="{9D8B030D-6E8A-4147-A177-3AD203B41FA5}">
                      <a16:colId xmlns:a16="http://schemas.microsoft.com/office/drawing/2014/main" val="4023157404"/>
                    </a:ext>
                  </a:extLst>
                </a:gridCol>
                <a:gridCol w="5057154">
                  <a:extLst>
                    <a:ext uri="{9D8B030D-6E8A-4147-A177-3AD203B41FA5}">
                      <a16:colId xmlns:a16="http://schemas.microsoft.com/office/drawing/2014/main" val="2866149810"/>
                    </a:ext>
                  </a:extLst>
                </a:gridCol>
              </a:tblGrid>
              <a:tr h="262917">
                <a:tc>
                  <a:txBody>
                    <a:bodyPr/>
                    <a:lstStyle/>
                    <a:p>
                      <a:r>
                        <a:rPr lang="en-IN" sz="1300">
                          <a:effectLst/>
                        </a:rPr>
                        <a:t>S.No.</a:t>
                      </a:r>
                    </a:p>
                  </a:txBody>
                  <a:tcPr marL="63882" marR="63882" marT="31941" marB="31941" anchor="ctr">
                    <a:lnL>
                      <a:noFill/>
                    </a:lnL>
                    <a:lnR>
                      <a:noFill/>
                    </a:lnR>
                    <a:lnT>
                      <a:noFill/>
                    </a:lnT>
                    <a:lnB>
                      <a:noFill/>
                    </a:lnB>
                    <a:solidFill>
                      <a:srgbClr val="C6EBD9"/>
                    </a:solidFill>
                  </a:tcPr>
                </a:tc>
                <a:tc>
                  <a:txBody>
                    <a:bodyPr/>
                    <a:lstStyle/>
                    <a:p>
                      <a:r>
                        <a:rPr lang="en-IN" sz="1300">
                          <a:effectLst/>
                        </a:rPr>
                        <a:t>Git</a:t>
                      </a:r>
                    </a:p>
                  </a:txBody>
                  <a:tcPr marL="63882" marR="63882" marT="31941" marB="31941" anchor="ctr">
                    <a:lnL>
                      <a:noFill/>
                    </a:lnL>
                    <a:lnR>
                      <a:noFill/>
                    </a:lnR>
                    <a:lnT>
                      <a:noFill/>
                    </a:lnT>
                    <a:lnB>
                      <a:noFill/>
                    </a:lnB>
                    <a:solidFill>
                      <a:srgbClr val="C6EBD9"/>
                    </a:solidFill>
                  </a:tcPr>
                </a:tc>
                <a:tc>
                  <a:txBody>
                    <a:bodyPr/>
                    <a:lstStyle/>
                    <a:p>
                      <a:r>
                        <a:rPr lang="en-IN" sz="1300" dirty="0">
                          <a:effectLst/>
                        </a:rPr>
                        <a:t>GitHub</a:t>
                      </a:r>
                    </a:p>
                  </a:txBody>
                  <a:tcPr marL="63882" marR="63882" marT="31941" marB="31941" anchor="ctr">
                    <a:lnL>
                      <a:noFill/>
                    </a:lnL>
                    <a:lnR>
                      <a:noFill/>
                    </a:lnR>
                    <a:lnT>
                      <a:noFill/>
                    </a:lnT>
                    <a:lnB>
                      <a:noFill/>
                    </a:lnB>
                    <a:solidFill>
                      <a:srgbClr val="C6EBD9"/>
                    </a:solidFill>
                  </a:tcPr>
                </a:tc>
                <a:extLst>
                  <a:ext uri="{0D108BD9-81ED-4DB2-BD59-A6C34878D82A}">
                    <a16:rowId xmlns:a16="http://schemas.microsoft.com/office/drawing/2014/main" val="1684204748"/>
                  </a:ext>
                </a:extLst>
              </a:tr>
              <a:tr h="262917">
                <a:tc>
                  <a:txBody>
                    <a:bodyPr/>
                    <a:lstStyle/>
                    <a:p>
                      <a:r>
                        <a:rPr lang="en-IN" sz="1300"/>
                        <a:t>1.</a:t>
                      </a:r>
                    </a:p>
                  </a:txBody>
                  <a:tcPr marL="63882" marR="63882" marT="31941" marB="31941" anchor="ctr">
                    <a:lnL>
                      <a:noFill/>
                    </a:lnL>
                    <a:lnR>
                      <a:noFill/>
                    </a:lnR>
                    <a:lnT>
                      <a:noFill/>
                    </a:lnT>
                    <a:lnB>
                      <a:noFill/>
                    </a:lnB>
                  </a:tcPr>
                </a:tc>
                <a:tc>
                  <a:txBody>
                    <a:bodyPr/>
                    <a:lstStyle/>
                    <a:p>
                      <a:r>
                        <a:rPr lang="en-IN" sz="1300" dirty="0"/>
                        <a:t>Git is a software.</a:t>
                      </a:r>
                    </a:p>
                  </a:txBody>
                  <a:tcPr marL="63882" marR="63882" marT="31941" marB="31941" anchor="ctr">
                    <a:lnL>
                      <a:noFill/>
                    </a:lnL>
                    <a:lnR>
                      <a:noFill/>
                    </a:lnR>
                    <a:lnT>
                      <a:noFill/>
                    </a:lnT>
                    <a:lnB>
                      <a:noFill/>
                    </a:lnB>
                  </a:tcPr>
                </a:tc>
                <a:tc>
                  <a:txBody>
                    <a:bodyPr/>
                    <a:lstStyle/>
                    <a:p>
                      <a:r>
                        <a:rPr lang="en-IN" sz="1300" dirty="0"/>
                        <a:t>GitHub is a service.</a:t>
                      </a:r>
                    </a:p>
                  </a:txBody>
                  <a:tcPr marL="63882" marR="63882" marT="31941" marB="31941" anchor="ctr">
                    <a:lnL>
                      <a:noFill/>
                    </a:lnL>
                    <a:lnR>
                      <a:noFill/>
                    </a:lnR>
                    <a:lnT>
                      <a:noFill/>
                    </a:lnT>
                    <a:lnB>
                      <a:noFill/>
                    </a:lnB>
                  </a:tcPr>
                </a:tc>
                <a:extLst>
                  <a:ext uri="{0D108BD9-81ED-4DB2-BD59-A6C34878D82A}">
                    <a16:rowId xmlns:a16="http://schemas.microsoft.com/office/drawing/2014/main" val="1837520168"/>
                  </a:ext>
                </a:extLst>
              </a:tr>
              <a:tr h="461729">
                <a:tc>
                  <a:txBody>
                    <a:bodyPr/>
                    <a:lstStyle/>
                    <a:p>
                      <a:r>
                        <a:rPr lang="en-IN" sz="1300"/>
                        <a:t>2.</a:t>
                      </a:r>
                    </a:p>
                  </a:txBody>
                  <a:tcPr marL="63882" marR="63882" marT="31941" marB="31941" anchor="ctr">
                    <a:lnL>
                      <a:noFill/>
                    </a:lnL>
                    <a:lnR>
                      <a:noFill/>
                    </a:lnR>
                    <a:lnT>
                      <a:noFill/>
                    </a:lnT>
                    <a:lnB>
                      <a:noFill/>
                    </a:lnB>
                  </a:tcPr>
                </a:tc>
                <a:tc>
                  <a:txBody>
                    <a:bodyPr/>
                    <a:lstStyle/>
                    <a:p>
                      <a:r>
                        <a:rPr lang="en-IN" sz="1300" dirty="0"/>
                        <a:t>Git is a command-line tool</a:t>
                      </a:r>
                    </a:p>
                  </a:txBody>
                  <a:tcPr marL="63882" marR="63882" marT="31941" marB="31941" anchor="ctr">
                    <a:lnL>
                      <a:noFill/>
                    </a:lnL>
                    <a:lnR>
                      <a:noFill/>
                    </a:lnR>
                    <a:lnT>
                      <a:noFill/>
                    </a:lnT>
                    <a:lnB>
                      <a:noFill/>
                    </a:lnB>
                  </a:tcPr>
                </a:tc>
                <a:tc>
                  <a:txBody>
                    <a:bodyPr/>
                    <a:lstStyle/>
                    <a:p>
                      <a:r>
                        <a:rPr lang="en-IN" sz="1300" dirty="0"/>
                        <a:t>GitHub is a graphical user interface</a:t>
                      </a:r>
                    </a:p>
                  </a:txBody>
                  <a:tcPr marL="63882" marR="63882" marT="31941" marB="31941" anchor="ctr">
                    <a:lnL>
                      <a:noFill/>
                    </a:lnL>
                    <a:lnR>
                      <a:noFill/>
                    </a:lnR>
                    <a:lnT>
                      <a:noFill/>
                    </a:lnT>
                    <a:lnB>
                      <a:noFill/>
                    </a:lnB>
                  </a:tcPr>
                </a:tc>
                <a:extLst>
                  <a:ext uri="{0D108BD9-81ED-4DB2-BD59-A6C34878D82A}">
                    <a16:rowId xmlns:a16="http://schemas.microsoft.com/office/drawing/2014/main" val="1543944217"/>
                  </a:ext>
                </a:extLst>
              </a:tr>
              <a:tr h="461729">
                <a:tc>
                  <a:txBody>
                    <a:bodyPr/>
                    <a:lstStyle/>
                    <a:p>
                      <a:r>
                        <a:rPr lang="en-IN" sz="1300"/>
                        <a:t>3.</a:t>
                      </a:r>
                    </a:p>
                  </a:txBody>
                  <a:tcPr marL="63882" marR="63882" marT="31941" marB="31941" anchor="ctr">
                    <a:lnL>
                      <a:noFill/>
                    </a:lnL>
                    <a:lnR>
                      <a:noFill/>
                    </a:lnR>
                    <a:lnT>
                      <a:noFill/>
                    </a:lnT>
                    <a:lnB>
                      <a:noFill/>
                    </a:lnB>
                  </a:tcPr>
                </a:tc>
                <a:tc>
                  <a:txBody>
                    <a:bodyPr/>
                    <a:lstStyle/>
                    <a:p>
                      <a:r>
                        <a:rPr lang="en-IN" sz="1300" dirty="0"/>
                        <a:t>Git is installed locally on the system</a:t>
                      </a:r>
                    </a:p>
                  </a:txBody>
                  <a:tcPr marL="63882" marR="63882" marT="31941" marB="31941" anchor="ctr">
                    <a:lnL>
                      <a:noFill/>
                    </a:lnL>
                    <a:lnR>
                      <a:noFill/>
                    </a:lnR>
                    <a:lnT>
                      <a:noFill/>
                    </a:lnT>
                    <a:lnB>
                      <a:noFill/>
                    </a:lnB>
                  </a:tcPr>
                </a:tc>
                <a:tc>
                  <a:txBody>
                    <a:bodyPr/>
                    <a:lstStyle/>
                    <a:p>
                      <a:r>
                        <a:rPr lang="en-IN" sz="1300" dirty="0"/>
                        <a:t>GitHub is hosted on the web</a:t>
                      </a:r>
                    </a:p>
                  </a:txBody>
                  <a:tcPr marL="63882" marR="63882" marT="31941" marB="31941" anchor="ctr">
                    <a:lnL>
                      <a:noFill/>
                    </a:lnL>
                    <a:lnR>
                      <a:noFill/>
                    </a:lnR>
                    <a:lnT>
                      <a:noFill/>
                    </a:lnT>
                    <a:lnB>
                      <a:noFill/>
                    </a:lnB>
                  </a:tcPr>
                </a:tc>
                <a:extLst>
                  <a:ext uri="{0D108BD9-81ED-4DB2-BD59-A6C34878D82A}">
                    <a16:rowId xmlns:a16="http://schemas.microsoft.com/office/drawing/2014/main" val="1488134885"/>
                  </a:ext>
                </a:extLst>
              </a:tr>
              <a:tr h="461729">
                <a:tc>
                  <a:txBody>
                    <a:bodyPr/>
                    <a:lstStyle/>
                    <a:p>
                      <a:r>
                        <a:rPr lang="en-IN" sz="1300"/>
                        <a:t>4.</a:t>
                      </a:r>
                    </a:p>
                  </a:txBody>
                  <a:tcPr marL="63882" marR="63882" marT="31941" marB="31941" anchor="ctr">
                    <a:lnL>
                      <a:noFill/>
                    </a:lnL>
                    <a:lnR>
                      <a:noFill/>
                    </a:lnR>
                    <a:lnT>
                      <a:noFill/>
                    </a:lnT>
                    <a:lnB>
                      <a:noFill/>
                    </a:lnB>
                  </a:tcPr>
                </a:tc>
                <a:tc>
                  <a:txBody>
                    <a:bodyPr/>
                    <a:lstStyle/>
                    <a:p>
                      <a:r>
                        <a:rPr lang="en-IN" sz="1300" dirty="0"/>
                        <a:t>Git is maintained by </a:t>
                      </a:r>
                      <a:r>
                        <a:rPr lang="en-IN" sz="1300" dirty="0" err="1"/>
                        <a:t>linux</a:t>
                      </a:r>
                      <a:r>
                        <a:rPr lang="en-IN" sz="1300" dirty="0"/>
                        <a:t>.</a:t>
                      </a:r>
                    </a:p>
                  </a:txBody>
                  <a:tcPr marL="63882" marR="63882" marT="31941" marB="31941" anchor="ctr">
                    <a:lnL>
                      <a:noFill/>
                    </a:lnL>
                    <a:lnR>
                      <a:noFill/>
                    </a:lnR>
                    <a:lnT>
                      <a:noFill/>
                    </a:lnT>
                    <a:lnB>
                      <a:noFill/>
                    </a:lnB>
                  </a:tcPr>
                </a:tc>
                <a:tc>
                  <a:txBody>
                    <a:bodyPr/>
                    <a:lstStyle/>
                    <a:p>
                      <a:r>
                        <a:rPr lang="en-IN" sz="1300" dirty="0"/>
                        <a:t>GitHub is maintained by </a:t>
                      </a:r>
                      <a:r>
                        <a:rPr lang="en-IN" sz="1300" dirty="0" err="1"/>
                        <a:t>microsoft</a:t>
                      </a:r>
                      <a:r>
                        <a:rPr lang="en-IN" sz="1300" dirty="0"/>
                        <a:t>.</a:t>
                      </a:r>
                    </a:p>
                  </a:txBody>
                  <a:tcPr marL="63882" marR="63882" marT="31941" marB="31941" anchor="ctr">
                    <a:lnL>
                      <a:noFill/>
                    </a:lnL>
                    <a:lnR>
                      <a:noFill/>
                    </a:lnR>
                    <a:lnT>
                      <a:noFill/>
                    </a:lnT>
                    <a:lnB>
                      <a:noFill/>
                    </a:lnB>
                  </a:tcPr>
                </a:tc>
                <a:extLst>
                  <a:ext uri="{0D108BD9-81ED-4DB2-BD59-A6C34878D82A}">
                    <a16:rowId xmlns:a16="http://schemas.microsoft.com/office/drawing/2014/main" val="923100653"/>
                  </a:ext>
                </a:extLst>
              </a:tr>
              <a:tr h="660541">
                <a:tc>
                  <a:txBody>
                    <a:bodyPr/>
                    <a:lstStyle/>
                    <a:p>
                      <a:r>
                        <a:rPr lang="en-IN" sz="1300"/>
                        <a:t>5.</a:t>
                      </a:r>
                    </a:p>
                  </a:txBody>
                  <a:tcPr marL="63882" marR="63882" marT="31941" marB="31941" anchor="ctr">
                    <a:lnL>
                      <a:noFill/>
                    </a:lnL>
                    <a:lnR>
                      <a:noFill/>
                    </a:lnR>
                    <a:lnT>
                      <a:noFill/>
                    </a:lnT>
                    <a:lnB>
                      <a:noFill/>
                    </a:lnB>
                  </a:tcPr>
                </a:tc>
                <a:tc>
                  <a:txBody>
                    <a:bodyPr/>
                    <a:lstStyle/>
                    <a:p>
                      <a:r>
                        <a:rPr lang="en-IN" sz="1300" dirty="0"/>
                        <a:t>Git is focused on version control and code sharing.</a:t>
                      </a:r>
                    </a:p>
                  </a:txBody>
                  <a:tcPr marL="63882" marR="63882" marT="31941" marB="31941" anchor="ctr">
                    <a:lnL>
                      <a:noFill/>
                    </a:lnL>
                    <a:lnR>
                      <a:noFill/>
                    </a:lnR>
                    <a:lnT>
                      <a:noFill/>
                    </a:lnT>
                    <a:lnB>
                      <a:noFill/>
                    </a:lnB>
                  </a:tcPr>
                </a:tc>
                <a:tc>
                  <a:txBody>
                    <a:bodyPr/>
                    <a:lstStyle/>
                    <a:p>
                      <a:r>
                        <a:rPr lang="en-IN" sz="1300" dirty="0"/>
                        <a:t>GitHub is focused on centralized source code hosting.</a:t>
                      </a:r>
                    </a:p>
                  </a:txBody>
                  <a:tcPr marL="63882" marR="63882" marT="31941" marB="31941" anchor="ctr">
                    <a:lnL>
                      <a:noFill/>
                    </a:lnL>
                    <a:lnR>
                      <a:noFill/>
                    </a:lnR>
                    <a:lnT>
                      <a:noFill/>
                    </a:lnT>
                    <a:lnB>
                      <a:noFill/>
                    </a:lnB>
                  </a:tcPr>
                </a:tc>
                <a:extLst>
                  <a:ext uri="{0D108BD9-81ED-4DB2-BD59-A6C34878D82A}">
                    <a16:rowId xmlns:a16="http://schemas.microsoft.com/office/drawing/2014/main" val="2691271921"/>
                  </a:ext>
                </a:extLst>
              </a:tr>
              <a:tr h="461729">
                <a:tc>
                  <a:txBody>
                    <a:bodyPr/>
                    <a:lstStyle/>
                    <a:p>
                      <a:r>
                        <a:rPr lang="en-IN" sz="1300"/>
                        <a:t>6.</a:t>
                      </a:r>
                    </a:p>
                  </a:txBody>
                  <a:tcPr marL="63882" marR="63882" marT="31941" marB="31941" anchor="ctr">
                    <a:lnL>
                      <a:noFill/>
                    </a:lnL>
                    <a:lnR>
                      <a:noFill/>
                    </a:lnR>
                    <a:lnT>
                      <a:noFill/>
                    </a:lnT>
                    <a:lnB>
                      <a:noFill/>
                    </a:lnB>
                  </a:tcPr>
                </a:tc>
                <a:tc>
                  <a:txBody>
                    <a:bodyPr/>
                    <a:lstStyle/>
                    <a:p>
                      <a:r>
                        <a:rPr lang="en-IN" sz="1300" dirty="0"/>
                        <a:t>Git is a version control system to manage source code history.</a:t>
                      </a:r>
                    </a:p>
                  </a:txBody>
                  <a:tcPr marL="63882" marR="63882" marT="31941" marB="31941" anchor="ctr">
                    <a:lnL>
                      <a:noFill/>
                    </a:lnL>
                    <a:lnR>
                      <a:noFill/>
                    </a:lnR>
                    <a:lnT>
                      <a:noFill/>
                    </a:lnT>
                    <a:lnB>
                      <a:noFill/>
                    </a:lnB>
                  </a:tcPr>
                </a:tc>
                <a:tc>
                  <a:txBody>
                    <a:bodyPr/>
                    <a:lstStyle/>
                    <a:p>
                      <a:r>
                        <a:rPr lang="en-IN" sz="1300" dirty="0"/>
                        <a:t>GitHub is a hosting service for Git repositories.</a:t>
                      </a:r>
                    </a:p>
                  </a:txBody>
                  <a:tcPr marL="63882" marR="63882" marT="31941" marB="31941" anchor="ctr">
                    <a:lnL>
                      <a:noFill/>
                    </a:lnL>
                    <a:lnR>
                      <a:noFill/>
                    </a:lnR>
                    <a:lnT>
                      <a:noFill/>
                    </a:lnT>
                    <a:lnB>
                      <a:noFill/>
                    </a:lnB>
                  </a:tcPr>
                </a:tc>
                <a:extLst>
                  <a:ext uri="{0D108BD9-81ED-4DB2-BD59-A6C34878D82A}">
                    <a16:rowId xmlns:a16="http://schemas.microsoft.com/office/drawing/2014/main" val="952567275"/>
                  </a:ext>
                </a:extLst>
              </a:tr>
              <a:tr h="262917">
                <a:tc>
                  <a:txBody>
                    <a:bodyPr/>
                    <a:lstStyle/>
                    <a:p>
                      <a:r>
                        <a:rPr lang="en-IN" sz="1300"/>
                        <a:t>7.</a:t>
                      </a:r>
                    </a:p>
                  </a:txBody>
                  <a:tcPr marL="63882" marR="63882" marT="31941" marB="31941" anchor="ctr">
                    <a:lnL>
                      <a:noFill/>
                    </a:lnL>
                    <a:lnR>
                      <a:noFill/>
                    </a:lnR>
                    <a:lnT>
                      <a:noFill/>
                    </a:lnT>
                    <a:lnB>
                      <a:noFill/>
                    </a:lnB>
                  </a:tcPr>
                </a:tc>
                <a:tc>
                  <a:txBody>
                    <a:bodyPr/>
                    <a:lstStyle/>
                    <a:p>
                      <a:r>
                        <a:rPr lang="en-IN" sz="1300" dirty="0"/>
                        <a:t>Git was first released in 2005.</a:t>
                      </a:r>
                    </a:p>
                  </a:txBody>
                  <a:tcPr marL="63882" marR="63882" marT="31941" marB="31941" anchor="ctr">
                    <a:lnL>
                      <a:noFill/>
                    </a:lnL>
                    <a:lnR>
                      <a:noFill/>
                    </a:lnR>
                    <a:lnT>
                      <a:noFill/>
                    </a:lnT>
                    <a:lnB>
                      <a:noFill/>
                    </a:lnB>
                  </a:tcPr>
                </a:tc>
                <a:tc>
                  <a:txBody>
                    <a:bodyPr/>
                    <a:lstStyle/>
                    <a:p>
                      <a:r>
                        <a:rPr lang="en-IN" sz="1300" dirty="0"/>
                        <a:t>GitHub was launched in 2008.</a:t>
                      </a:r>
                    </a:p>
                  </a:txBody>
                  <a:tcPr marL="63882" marR="63882" marT="31941" marB="31941" anchor="ctr">
                    <a:lnL>
                      <a:noFill/>
                    </a:lnL>
                    <a:lnR>
                      <a:noFill/>
                    </a:lnR>
                    <a:lnT>
                      <a:noFill/>
                    </a:lnT>
                    <a:lnB>
                      <a:noFill/>
                    </a:lnB>
                  </a:tcPr>
                </a:tc>
                <a:extLst>
                  <a:ext uri="{0D108BD9-81ED-4DB2-BD59-A6C34878D82A}">
                    <a16:rowId xmlns:a16="http://schemas.microsoft.com/office/drawing/2014/main" val="679343870"/>
                  </a:ext>
                </a:extLst>
              </a:tr>
              <a:tr h="461729">
                <a:tc>
                  <a:txBody>
                    <a:bodyPr/>
                    <a:lstStyle/>
                    <a:p>
                      <a:r>
                        <a:rPr lang="en-IN" sz="1300"/>
                        <a:t>8.</a:t>
                      </a:r>
                    </a:p>
                  </a:txBody>
                  <a:tcPr marL="63882" marR="63882" marT="31941" marB="31941" anchor="ctr">
                    <a:lnL>
                      <a:noFill/>
                    </a:lnL>
                    <a:lnR>
                      <a:noFill/>
                    </a:lnR>
                    <a:lnT>
                      <a:noFill/>
                    </a:lnT>
                    <a:lnB>
                      <a:noFill/>
                    </a:lnB>
                  </a:tcPr>
                </a:tc>
                <a:tc>
                  <a:txBody>
                    <a:bodyPr/>
                    <a:lstStyle/>
                    <a:p>
                      <a:r>
                        <a:rPr lang="en-IN" sz="1300" dirty="0"/>
                        <a:t>Git has no user management feature.</a:t>
                      </a:r>
                    </a:p>
                  </a:txBody>
                  <a:tcPr marL="63882" marR="63882" marT="31941" marB="31941" anchor="ctr">
                    <a:lnL>
                      <a:noFill/>
                    </a:lnL>
                    <a:lnR>
                      <a:noFill/>
                    </a:lnR>
                    <a:lnT>
                      <a:noFill/>
                    </a:lnT>
                    <a:lnB>
                      <a:noFill/>
                    </a:lnB>
                  </a:tcPr>
                </a:tc>
                <a:tc>
                  <a:txBody>
                    <a:bodyPr/>
                    <a:lstStyle/>
                    <a:p>
                      <a:r>
                        <a:rPr lang="en-IN" sz="1300" dirty="0"/>
                        <a:t>GitHub has built-in user management feature.</a:t>
                      </a:r>
                    </a:p>
                  </a:txBody>
                  <a:tcPr marL="63882" marR="63882" marT="31941" marB="31941" anchor="ctr">
                    <a:lnL>
                      <a:noFill/>
                    </a:lnL>
                    <a:lnR>
                      <a:noFill/>
                    </a:lnR>
                    <a:lnT>
                      <a:noFill/>
                    </a:lnT>
                    <a:lnB>
                      <a:noFill/>
                    </a:lnB>
                  </a:tcPr>
                </a:tc>
                <a:extLst>
                  <a:ext uri="{0D108BD9-81ED-4DB2-BD59-A6C34878D82A}">
                    <a16:rowId xmlns:a16="http://schemas.microsoft.com/office/drawing/2014/main" val="1048043993"/>
                  </a:ext>
                </a:extLst>
              </a:tr>
            </a:tbl>
          </a:graphicData>
        </a:graphic>
      </p:graphicFrame>
    </p:spTree>
    <p:extLst>
      <p:ext uri="{BB962C8B-B14F-4D97-AF65-F5344CB8AC3E}">
        <p14:creationId xmlns:p14="http://schemas.microsoft.com/office/powerpoint/2010/main" val="167902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3B0EA-C8D8-4C5F-80D4-AE6B6A49BE06}"/>
              </a:ext>
            </a:extLst>
          </p:cNvPr>
          <p:cNvSpPr txBox="1"/>
          <p:nvPr/>
        </p:nvSpPr>
        <p:spPr>
          <a:xfrm>
            <a:off x="169822" y="777445"/>
            <a:ext cx="7395099" cy="3970318"/>
          </a:xfrm>
          <a:prstGeom prst="rect">
            <a:avLst/>
          </a:prstGeom>
          <a:noFill/>
        </p:spPr>
        <p:txBody>
          <a:bodyPr wrap="square">
            <a:spAutoFit/>
          </a:bodyPr>
          <a:lstStyle/>
          <a:p>
            <a:r>
              <a:rPr lang="en-IN" b="1" dirty="0">
                <a:effectLst/>
              </a:rPr>
              <a:t>Git Works on SSH &amp; HTTP protocol</a:t>
            </a:r>
          </a:p>
          <a:p>
            <a:endParaRPr lang="en-IN" b="1" dirty="0"/>
          </a:p>
          <a:p>
            <a:r>
              <a:rPr lang="en-IN" dirty="0"/>
              <a:t>Both SSH and HTTP are protocols are used to communicate between client and server</a:t>
            </a:r>
            <a:endParaRPr lang="en-IN" b="1" dirty="0"/>
          </a:p>
          <a:p>
            <a:endParaRPr lang="en-IN" b="1" dirty="0"/>
          </a:p>
          <a:p>
            <a:r>
              <a:rPr lang="en-IN" b="1" dirty="0">
                <a:effectLst/>
              </a:rPr>
              <a:t>SSH:</a:t>
            </a:r>
            <a:endParaRPr lang="en-IN" b="1" dirty="0"/>
          </a:p>
          <a:p>
            <a:pPr algn="just"/>
            <a:r>
              <a:rPr lang="en-IN" dirty="0">
                <a:effectLst/>
              </a:rPr>
              <a:t>SSH means "</a:t>
            </a:r>
            <a:r>
              <a:rPr lang="en-IN" dirty="0"/>
              <a:t>Secured Shell</a:t>
            </a:r>
            <a:r>
              <a:rPr lang="en-IN" dirty="0">
                <a:effectLst/>
              </a:rPr>
              <a:t>". It is also a secured version, where data sent between the client and server is encrypted. SSH used port 22 is used to negotiate or authenticate the connection. The remote device authentication is done by public-key cryptography. Its mode of authentication is public/private Pair, or </a:t>
            </a:r>
            <a:r>
              <a:rPr lang="en-IN" dirty="0" err="1">
                <a:effectLst/>
              </a:rPr>
              <a:t>userid</a:t>
            </a:r>
            <a:r>
              <a:rPr lang="en-IN" dirty="0">
                <a:effectLst/>
              </a:rPr>
              <a:t>/password pair.</a:t>
            </a:r>
          </a:p>
          <a:p>
            <a:pPr algn="just"/>
            <a:endParaRPr lang="en-IN" dirty="0"/>
          </a:p>
          <a:p>
            <a:pPr algn="just"/>
            <a:r>
              <a:rPr lang="en-IN" dirty="0">
                <a:effectLst/>
              </a:rPr>
              <a:t>You can host the git server in your organization at some server, all your stack holders can connect to that git server through SSH protocol</a:t>
            </a:r>
          </a:p>
        </p:txBody>
      </p:sp>
      <p:pic>
        <p:nvPicPr>
          <p:cNvPr id="6" name="Picture 5">
            <a:extLst>
              <a:ext uri="{FF2B5EF4-FFF2-40B4-BE49-F238E27FC236}">
                <a16:creationId xmlns:a16="http://schemas.microsoft.com/office/drawing/2014/main" id="{56F40ABD-96AA-437D-80F6-5C241EA8AE02}"/>
              </a:ext>
            </a:extLst>
          </p:cNvPr>
          <p:cNvPicPr>
            <a:picLocks noChangeAspect="1"/>
          </p:cNvPicPr>
          <p:nvPr/>
        </p:nvPicPr>
        <p:blipFill>
          <a:blip r:embed="rId2"/>
          <a:stretch>
            <a:fillRect/>
          </a:stretch>
        </p:blipFill>
        <p:spPr>
          <a:xfrm>
            <a:off x="7830105" y="974951"/>
            <a:ext cx="3867372" cy="3209925"/>
          </a:xfrm>
          <a:prstGeom prst="rect">
            <a:avLst/>
          </a:prstGeom>
        </p:spPr>
      </p:pic>
    </p:spTree>
    <p:extLst>
      <p:ext uri="{BB962C8B-B14F-4D97-AF65-F5344CB8AC3E}">
        <p14:creationId xmlns:p14="http://schemas.microsoft.com/office/powerpoint/2010/main" val="20452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D0DE1-504A-43DD-A51B-6B544545A752}"/>
              </a:ext>
            </a:extLst>
          </p:cNvPr>
          <p:cNvSpPr txBox="1"/>
          <p:nvPr/>
        </p:nvSpPr>
        <p:spPr>
          <a:xfrm>
            <a:off x="195310" y="62146"/>
            <a:ext cx="7940984" cy="5632311"/>
          </a:xfrm>
          <a:prstGeom prst="rect">
            <a:avLst/>
          </a:prstGeom>
          <a:noFill/>
        </p:spPr>
        <p:txBody>
          <a:bodyPr wrap="square">
            <a:spAutoFit/>
          </a:bodyPr>
          <a:lstStyle/>
          <a:p>
            <a:endParaRPr lang="en-IN" b="1" dirty="0">
              <a:effectLst/>
            </a:endParaRPr>
          </a:p>
          <a:p>
            <a:r>
              <a:rPr lang="en-IN" b="1" dirty="0">
                <a:effectLst/>
              </a:rPr>
              <a:t>HTTP:</a:t>
            </a:r>
          </a:p>
          <a:p>
            <a:r>
              <a:rPr lang="en-IN" dirty="0"/>
              <a:t>HTTP means Hypertext Transfer Protocol. HTTP is the underlying protocol used by the World Wide Web and this protocol defines how messages are formatted and transmitted, and what actions Web servers and browsers should take in response to various commands.</a:t>
            </a:r>
            <a:endParaRPr lang="en-IN" b="1" dirty="0"/>
          </a:p>
          <a:p>
            <a:pPr algn="just"/>
            <a:endParaRPr lang="en-IN" dirty="0"/>
          </a:p>
          <a:p>
            <a:pPr algn="just"/>
            <a:r>
              <a:rPr lang="en-IN" dirty="0"/>
              <a:t>You can connect  various DevOps tools through HTTP based APIs, you can host git server on web server and let others connect through HTTP based APIs </a:t>
            </a:r>
          </a:p>
          <a:p>
            <a:pPr algn="just"/>
            <a:endParaRPr lang="en-IN" dirty="0"/>
          </a:p>
          <a:p>
            <a:pPr algn="just"/>
            <a:endParaRPr lang="en-IN" dirty="0"/>
          </a:p>
          <a:p>
            <a:pPr algn="just"/>
            <a:endParaRPr lang="en-IN" dirty="0"/>
          </a:p>
          <a:p>
            <a:r>
              <a:rPr lang="en-IN" b="1" dirty="0"/>
              <a:t>HTTPS:</a:t>
            </a:r>
          </a:p>
          <a:p>
            <a:r>
              <a:rPr lang="en-IN" dirty="0">
                <a:effectLst/>
              </a:rPr>
              <a:t>It is a secure version of HTTP, where data sent between the client and server is encrypted. Now hacker when intercept those encrypted data and hackers cannot make any sense of those encrypted data and makes no sense to him and cannot reverse it. Https used port 443. Its mode of authentication is Public/Private Pair.</a:t>
            </a:r>
            <a:endParaRPr lang="en-IN" dirty="0"/>
          </a:p>
          <a:p>
            <a:pPr algn="just"/>
            <a:endParaRPr lang="en-IN" dirty="0">
              <a:effectLst/>
            </a:endParaRPr>
          </a:p>
          <a:p>
            <a:pPr algn="just"/>
            <a:endParaRPr lang="en-IN" dirty="0"/>
          </a:p>
          <a:p>
            <a:pPr algn="just"/>
            <a:endParaRPr lang="en-IN" dirty="0">
              <a:effectLst/>
            </a:endParaRPr>
          </a:p>
        </p:txBody>
      </p:sp>
      <p:pic>
        <p:nvPicPr>
          <p:cNvPr id="9" name="Picture 8">
            <a:extLst>
              <a:ext uri="{FF2B5EF4-FFF2-40B4-BE49-F238E27FC236}">
                <a16:creationId xmlns:a16="http://schemas.microsoft.com/office/drawing/2014/main" id="{AA806515-7E63-48F5-AB53-7C898EAB054E}"/>
              </a:ext>
            </a:extLst>
          </p:cNvPr>
          <p:cNvPicPr>
            <a:picLocks noChangeAspect="1"/>
          </p:cNvPicPr>
          <p:nvPr/>
        </p:nvPicPr>
        <p:blipFill>
          <a:blip r:embed="rId2"/>
          <a:stretch>
            <a:fillRect/>
          </a:stretch>
        </p:blipFill>
        <p:spPr>
          <a:xfrm>
            <a:off x="8265539" y="556921"/>
            <a:ext cx="3926461" cy="4071062"/>
          </a:xfrm>
          <a:prstGeom prst="rect">
            <a:avLst/>
          </a:prstGeom>
        </p:spPr>
      </p:pic>
    </p:spTree>
    <p:extLst>
      <p:ext uri="{BB962C8B-B14F-4D97-AF65-F5344CB8AC3E}">
        <p14:creationId xmlns:p14="http://schemas.microsoft.com/office/powerpoint/2010/main" val="633152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2327</TotalTime>
  <Words>1165</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Abdurrahman</dc:creator>
  <cp:lastModifiedBy>user003</cp:lastModifiedBy>
  <cp:revision>114</cp:revision>
  <dcterms:created xsi:type="dcterms:W3CDTF">2020-11-13T10:33:03Z</dcterms:created>
  <dcterms:modified xsi:type="dcterms:W3CDTF">2021-09-28T07:31:57Z</dcterms:modified>
</cp:coreProperties>
</file>