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4" y="0"/>
            <a:ext cx="5486400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7003" y="1424552"/>
            <a:ext cx="6650990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EDEDE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6989" y="4183817"/>
            <a:ext cx="7534275" cy="1160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C9C9C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EDEDE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1" i="0">
                <a:solidFill>
                  <a:srgbClr val="C9C9C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EDEDE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EDEDE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1C1C1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13793" y="403058"/>
            <a:ext cx="6517640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EDEDE7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6027" y="2324702"/>
            <a:ext cx="5900420" cy="491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C9C9C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2344039"/>
            <a:ext cx="7497445" cy="26657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06425">
              <a:lnSpc>
                <a:spcPct val="124700"/>
              </a:lnSpc>
              <a:spcBef>
                <a:spcPts val="100"/>
              </a:spcBef>
            </a:pPr>
            <a:r>
              <a:rPr dirty="0" sz="4450" spc="254"/>
              <a:t>Game</a:t>
            </a:r>
            <a:r>
              <a:rPr dirty="0" sz="4450" spc="-185"/>
              <a:t> </a:t>
            </a:r>
            <a:r>
              <a:rPr dirty="0" sz="4450" spc="70"/>
              <a:t>Controlling</a:t>
            </a:r>
            <a:r>
              <a:rPr dirty="0" sz="4450" spc="-180"/>
              <a:t> </a:t>
            </a:r>
            <a:r>
              <a:rPr dirty="0" sz="4450" spc="95"/>
              <a:t>Hand </a:t>
            </a:r>
            <a:r>
              <a:rPr dirty="0" sz="4450" spc="185"/>
              <a:t>Gloves</a:t>
            </a:r>
            <a:endParaRPr sz="4450"/>
          </a:p>
          <a:p>
            <a:pPr marL="12700" marR="5080">
              <a:lnSpc>
                <a:spcPct val="162900"/>
              </a:lnSpc>
              <a:spcBef>
                <a:spcPts val="625"/>
              </a:spcBef>
            </a:pPr>
            <a:r>
              <a:rPr dirty="0" sz="1750" spc="85" b="0">
                <a:solidFill>
                  <a:srgbClr val="C9C9C0"/>
                </a:solidFill>
                <a:latin typeface="Tahoma"/>
                <a:cs typeface="Tahoma"/>
              </a:rPr>
              <a:t>Discover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 b="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3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 b="0">
                <a:solidFill>
                  <a:srgbClr val="C9C9C0"/>
                </a:solidFill>
                <a:latin typeface="Tahoma"/>
                <a:cs typeface="Tahoma"/>
              </a:rPr>
              <a:t>exciting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 b="0">
                <a:solidFill>
                  <a:srgbClr val="C9C9C0"/>
                </a:solidFill>
                <a:latin typeface="Tahoma"/>
                <a:cs typeface="Tahoma"/>
              </a:rPr>
              <a:t>world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b="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750" spc="-13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35" b="0">
                <a:solidFill>
                  <a:srgbClr val="C9C9C0"/>
                </a:solidFill>
                <a:latin typeface="Tahoma"/>
                <a:cs typeface="Tahoma"/>
              </a:rPr>
              <a:t>game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 b="0">
                <a:solidFill>
                  <a:srgbClr val="C9C9C0"/>
                </a:solidFill>
                <a:latin typeface="Tahoma"/>
                <a:cs typeface="Tahoma"/>
              </a:rPr>
              <a:t>control</a:t>
            </a:r>
            <a:r>
              <a:rPr dirty="0" sz="1750" spc="-13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 b="0">
                <a:solidFill>
                  <a:srgbClr val="C9C9C0"/>
                </a:solidFill>
                <a:latin typeface="Tahoma"/>
                <a:cs typeface="Tahoma"/>
              </a:rPr>
              <a:t>using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 b="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3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 b="0">
                <a:solidFill>
                  <a:srgbClr val="C9C9C0"/>
                </a:solidFill>
                <a:latin typeface="Tahoma"/>
                <a:cs typeface="Tahoma"/>
              </a:rPr>
              <a:t>power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b="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750" spc="-13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 b="0">
                <a:solidFill>
                  <a:srgbClr val="C9C9C0"/>
                </a:solidFill>
                <a:latin typeface="Tahoma"/>
                <a:cs typeface="Tahoma"/>
              </a:rPr>
              <a:t>Arduino </a:t>
            </a:r>
            <a:r>
              <a:rPr dirty="0" sz="1750" spc="90" b="0">
                <a:solidFill>
                  <a:srgbClr val="C9C9C0"/>
                </a:solidFill>
                <a:latin typeface="Tahoma"/>
                <a:cs typeface="Tahoma"/>
              </a:rPr>
              <a:t>Leonardo</a:t>
            </a:r>
            <a:r>
              <a:rPr dirty="0" sz="1750" spc="-14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 b="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 b="0">
                <a:solidFill>
                  <a:srgbClr val="C9C9C0"/>
                </a:solidFill>
                <a:latin typeface="Tahoma"/>
                <a:cs typeface="Tahoma"/>
              </a:rPr>
              <a:t>custom-designed</a:t>
            </a:r>
            <a:r>
              <a:rPr dirty="0" sz="1750" spc="-140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5" b="0">
                <a:solidFill>
                  <a:srgbClr val="C9C9C0"/>
                </a:solidFill>
                <a:latin typeface="Tahoma"/>
                <a:cs typeface="Tahoma"/>
              </a:rPr>
              <a:t>hand</a:t>
            </a:r>
            <a:r>
              <a:rPr dirty="0" sz="1750" spc="-145" b="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5" b="0">
                <a:solidFill>
                  <a:srgbClr val="C9C9C0"/>
                </a:solidFill>
                <a:latin typeface="Tahoma"/>
                <a:cs typeface="Tahoma"/>
              </a:rPr>
              <a:t>gloves.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2119" y="7804429"/>
            <a:ext cx="1519049" cy="2567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1974112"/>
            <a:ext cx="8644890" cy="17170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z="4450" spc="55"/>
              <a:t>Introduction</a:t>
            </a:r>
            <a:r>
              <a:rPr dirty="0" sz="4450" spc="-210"/>
              <a:t> </a:t>
            </a:r>
            <a:r>
              <a:rPr dirty="0" sz="4450"/>
              <a:t>to</a:t>
            </a:r>
            <a:r>
              <a:rPr dirty="0" sz="4450" spc="-204"/>
              <a:t> </a:t>
            </a:r>
            <a:r>
              <a:rPr dirty="0" sz="4450" spc="114"/>
              <a:t>Hand</a:t>
            </a:r>
            <a:r>
              <a:rPr dirty="0" sz="4450" spc="-204"/>
              <a:t> </a:t>
            </a:r>
            <a:r>
              <a:rPr dirty="0" sz="4450" spc="125"/>
              <a:t>Gesture </a:t>
            </a:r>
            <a:r>
              <a:rPr dirty="0" sz="4450" spc="45"/>
              <a:t>Control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781090" y="5075806"/>
            <a:ext cx="5847080" cy="1595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technology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using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natural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movements,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C9C9C0"/>
                </a:solidFill>
                <a:latin typeface="Tahoma"/>
                <a:cs typeface="Tahoma"/>
              </a:rPr>
              <a:t>offering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intuitive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immersive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experiences.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This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technology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is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gaining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traction</a:t>
            </a:r>
            <a:r>
              <a:rPr dirty="0" sz="17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in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various</a:t>
            </a:r>
            <a:r>
              <a:rPr dirty="0" sz="17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fields,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from</a:t>
            </a:r>
            <a:r>
              <a:rPr dirty="0" sz="17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C9C9C0"/>
                </a:solidFill>
                <a:latin typeface="Tahoma"/>
                <a:cs typeface="Tahoma"/>
              </a:rPr>
              <a:t>gaming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robotics</a:t>
            </a:r>
            <a:r>
              <a:rPr dirty="0" sz="17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C9C9C0"/>
                </a:solidFill>
                <a:latin typeface="Tahoma"/>
                <a:cs typeface="Tahoma"/>
              </a:rPr>
              <a:t>to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healthcare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accessibility.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090" y="4010083"/>
            <a:ext cx="8596630" cy="923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20"/>
              </a:lnSpc>
              <a:spcBef>
                <a:spcPts val="100"/>
              </a:spcBef>
            </a:pPr>
            <a:r>
              <a:rPr dirty="0" sz="2200" b="1">
                <a:solidFill>
                  <a:srgbClr val="EDEDE7"/>
                </a:solidFill>
                <a:latin typeface="Tahoma"/>
                <a:cs typeface="Tahoma"/>
              </a:rPr>
              <a:t>The</a:t>
            </a:r>
            <a:r>
              <a:rPr dirty="0" sz="2200" spc="-25" b="1">
                <a:solidFill>
                  <a:srgbClr val="EDEDE7"/>
                </a:solidFill>
                <a:latin typeface="Tahoma"/>
                <a:cs typeface="Tahoma"/>
              </a:rPr>
              <a:t> </a:t>
            </a:r>
            <a:r>
              <a:rPr dirty="0" sz="2200" spc="114" b="1">
                <a:solidFill>
                  <a:srgbClr val="EDEDE7"/>
                </a:solidFill>
                <a:latin typeface="Tahoma"/>
                <a:cs typeface="Tahoma"/>
              </a:rPr>
              <a:t>Basics</a:t>
            </a:r>
            <a:endParaRPr sz="2200">
              <a:latin typeface="Tahoma"/>
              <a:cs typeface="Tahoma"/>
            </a:endParaRPr>
          </a:p>
          <a:p>
            <a:pPr marL="6840855">
              <a:lnSpc>
                <a:spcPts val="2320"/>
              </a:lnSpc>
            </a:pPr>
            <a:r>
              <a:rPr dirty="0" sz="2200" spc="60" b="1">
                <a:solidFill>
                  <a:srgbClr val="EDEDE7"/>
                </a:solidFill>
                <a:latin typeface="Tahoma"/>
                <a:cs typeface="Tahoma"/>
              </a:rPr>
              <a:t>Advantages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Hand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gesture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control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allows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C9C9C0"/>
                </a:solidFill>
                <a:latin typeface="Tahoma"/>
                <a:cs typeface="Tahoma"/>
              </a:rPr>
              <a:t>users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interact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C9C9C0"/>
                </a:solidFill>
                <a:latin typeface="Tahoma"/>
                <a:cs typeface="Tahoma"/>
              </a:rPr>
              <a:t>with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82487" y="5004305"/>
            <a:ext cx="6247130" cy="116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It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eliminates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need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C9C9C0"/>
                </a:solidFill>
                <a:latin typeface="Tahoma"/>
                <a:cs typeface="Tahoma"/>
              </a:rPr>
              <a:t>traditional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input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devices,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provides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greater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freedom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movement,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C9C9C0"/>
                </a:solidFill>
                <a:latin typeface="Tahoma"/>
                <a:cs typeface="Tahoma"/>
              </a:rPr>
              <a:t>opens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5">
                <a:solidFill>
                  <a:srgbClr val="C9C9C0"/>
                </a:solidFill>
                <a:latin typeface="Tahoma"/>
                <a:cs typeface="Tahoma"/>
              </a:rPr>
              <a:t>up</a:t>
            </a:r>
            <a:r>
              <a:rPr dirty="0" sz="1750" spc="-16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new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possibilities</a:t>
            </a:r>
            <a:r>
              <a:rPr dirty="0" sz="1750" spc="-8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750" spc="-8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interactive</a:t>
            </a:r>
            <a:r>
              <a:rPr dirty="0" sz="1750" spc="-8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experiences.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5875"/>
            <a:ext cx="14630399" cy="28352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103" y="3511091"/>
            <a:ext cx="893826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25"/>
              <a:t>Arduino</a:t>
            </a:r>
            <a:r>
              <a:rPr dirty="0" sz="4450" spc="-204"/>
              <a:t> </a:t>
            </a:r>
            <a:r>
              <a:rPr dirty="0" sz="4450" spc="125"/>
              <a:t>Leonardo</a:t>
            </a:r>
            <a:r>
              <a:rPr dirty="0" sz="4450" spc="-204"/>
              <a:t> </a:t>
            </a:r>
            <a:r>
              <a:rPr dirty="0" sz="4450" spc="95"/>
              <a:t>Capabilities</a:t>
            </a:r>
            <a:endParaRPr sz="4450"/>
          </a:p>
        </p:txBody>
      </p:sp>
      <p:sp>
        <p:nvSpPr>
          <p:cNvPr id="4" name="object 4" descr=""/>
          <p:cNvSpPr/>
          <p:nvPr/>
        </p:nvSpPr>
        <p:spPr>
          <a:xfrm>
            <a:off x="793790" y="485048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8" y="510299"/>
                </a:moveTo>
                <a:lnTo>
                  <a:pt x="34021" y="510299"/>
                </a:lnTo>
                <a:lnTo>
                  <a:pt x="20778" y="507626"/>
                </a:lnTo>
                <a:lnTo>
                  <a:pt x="9964" y="500335"/>
                </a:lnTo>
                <a:lnTo>
                  <a:pt x="2673" y="489521"/>
                </a:lnTo>
                <a:lnTo>
                  <a:pt x="0" y="476278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8" y="0"/>
                </a:lnTo>
                <a:lnTo>
                  <a:pt x="482946" y="659"/>
                </a:lnTo>
                <a:lnTo>
                  <a:pt x="507591" y="20778"/>
                </a:lnTo>
                <a:lnTo>
                  <a:pt x="507710" y="21002"/>
                </a:lnTo>
                <a:lnTo>
                  <a:pt x="509640" y="27353"/>
                </a:lnTo>
                <a:lnTo>
                  <a:pt x="510299" y="34021"/>
                </a:lnTo>
                <a:lnTo>
                  <a:pt x="510299" y="476278"/>
                </a:lnTo>
                <a:lnTo>
                  <a:pt x="507626" y="489521"/>
                </a:lnTo>
                <a:lnTo>
                  <a:pt x="500335" y="500335"/>
                </a:lnTo>
                <a:lnTo>
                  <a:pt x="489521" y="507626"/>
                </a:lnTo>
                <a:lnTo>
                  <a:pt x="476278" y="5102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58850" y="4909336"/>
            <a:ext cx="1866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475" b="1">
                <a:solidFill>
                  <a:srgbClr val="C9C9C0"/>
                </a:solidFill>
                <a:latin typeface="Tahoma"/>
                <a:cs typeface="Tahoma"/>
              </a:rPr>
              <a:t>1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18206" y="4726336"/>
            <a:ext cx="3401060" cy="30568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200" spc="-195" b="1">
                <a:solidFill>
                  <a:srgbClr val="C9C9C0"/>
                </a:solidFill>
                <a:latin typeface="Tahoma"/>
                <a:cs typeface="Tahoma"/>
              </a:rPr>
              <a:t>1.</a:t>
            </a:r>
            <a:r>
              <a:rPr dirty="0" sz="2200" spc="6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b="1">
                <a:solidFill>
                  <a:srgbClr val="C9C9C0"/>
                </a:solidFill>
                <a:latin typeface="Tahoma"/>
                <a:cs typeface="Tahoma"/>
              </a:rPr>
              <a:t>Built-in</a:t>
            </a:r>
            <a:r>
              <a:rPr dirty="0" sz="2200" spc="6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110" b="1">
                <a:solidFill>
                  <a:srgbClr val="C9C9C0"/>
                </a:solidFill>
                <a:latin typeface="Tahoma"/>
                <a:cs typeface="Tahoma"/>
              </a:rPr>
              <a:t>USB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baseline="3787" sz="3300" spc="-1552" b="1">
                <a:solidFill>
                  <a:srgbClr val="C9C9C0"/>
                </a:solidFill>
                <a:latin typeface="Tahoma"/>
                <a:cs typeface="Tahoma"/>
              </a:rPr>
              <a:t>I</a:t>
            </a:r>
            <a:r>
              <a:rPr dirty="0" sz="1750" spc="-10">
                <a:solidFill>
                  <a:srgbClr val="C9C9C0"/>
                </a:solidFill>
                <a:latin typeface="Tahoma"/>
                <a:cs typeface="Tahoma"/>
              </a:rPr>
              <a:t>T</a:t>
            </a:r>
            <a:r>
              <a:rPr dirty="0" baseline="3787" sz="3300" spc="-2010" b="1">
                <a:solidFill>
                  <a:srgbClr val="C9C9C0"/>
                </a:solidFill>
                <a:latin typeface="Tahoma"/>
                <a:cs typeface="Tahoma"/>
              </a:rPr>
              <a:t>n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h</a:t>
            </a:r>
            <a:r>
              <a:rPr dirty="0" sz="1750" spc="-555">
                <a:solidFill>
                  <a:srgbClr val="C9C9C0"/>
                </a:solidFill>
                <a:latin typeface="Tahoma"/>
                <a:cs typeface="Tahoma"/>
              </a:rPr>
              <a:t>e</a:t>
            </a:r>
            <a:r>
              <a:rPr dirty="0" baseline="3787" sz="3300" spc="67" b="1">
                <a:solidFill>
                  <a:srgbClr val="C9C9C0"/>
                </a:solidFill>
                <a:latin typeface="Tahoma"/>
                <a:cs typeface="Tahoma"/>
              </a:rPr>
              <a:t>t</a:t>
            </a:r>
            <a:r>
              <a:rPr dirty="0" baseline="3787" sz="3300" spc="-1620" b="1">
                <a:solidFill>
                  <a:srgbClr val="C9C9C0"/>
                </a:solidFill>
                <a:latin typeface="Tahoma"/>
                <a:cs typeface="Tahoma"/>
              </a:rPr>
              <a:t>e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585">
                <a:solidFill>
                  <a:srgbClr val="C9C9C0"/>
                </a:solidFill>
                <a:latin typeface="Tahoma"/>
                <a:cs typeface="Tahoma"/>
              </a:rPr>
              <a:t>r</a:t>
            </a:r>
            <a:r>
              <a:rPr dirty="0" baseline="3787" sz="3300" spc="-382" b="1">
                <a:solidFill>
                  <a:srgbClr val="C9C9C0"/>
                </a:solidFill>
                <a:latin typeface="Tahoma"/>
                <a:cs typeface="Tahoma"/>
              </a:rPr>
              <a:t>r</a:t>
            </a:r>
            <a:r>
              <a:rPr dirty="0" sz="1750" spc="-605">
                <a:solidFill>
                  <a:srgbClr val="C9C9C0"/>
                </a:solidFill>
                <a:latin typeface="Tahoma"/>
                <a:cs typeface="Tahoma"/>
              </a:rPr>
              <a:t>d</a:t>
            </a:r>
            <a:r>
              <a:rPr dirty="0" baseline="3787" sz="3300" spc="-67" b="1">
                <a:solidFill>
                  <a:srgbClr val="C9C9C0"/>
                </a:solidFill>
                <a:latin typeface="Tahoma"/>
                <a:cs typeface="Tahoma"/>
              </a:rPr>
              <a:t>f</a:t>
            </a:r>
            <a:r>
              <a:rPr dirty="0" sz="1750" spc="-919">
                <a:solidFill>
                  <a:srgbClr val="C9C9C0"/>
                </a:solidFill>
                <a:latin typeface="Tahoma"/>
                <a:cs typeface="Tahoma"/>
              </a:rPr>
              <a:t>u</a:t>
            </a:r>
            <a:r>
              <a:rPr dirty="0" baseline="3787" sz="3300" spc="-397" b="1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70">
                <a:solidFill>
                  <a:srgbClr val="C9C9C0"/>
                </a:solidFill>
                <a:latin typeface="Tahoma"/>
                <a:cs typeface="Tahoma"/>
              </a:rPr>
              <a:t>i</a:t>
            </a:r>
            <a:r>
              <a:rPr dirty="0" baseline="3787" sz="3300" spc="-1537" b="1">
                <a:solidFill>
                  <a:srgbClr val="C9C9C0"/>
                </a:solidFill>
                <a:latin typeface="Tahoma"/>
                <a:cs typeface="Tahoma"/>
              </a:rPr>
              <a:t>c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n</a:t>
            </a:r>
            <a:r>
              <a:rPr dirty="0" sz="1750" spc="-805">
                <a:solidFill>
                  <a:srgbClr val="C9C9C0"/>
                </a:solidFill>
                <a:latin typeface="Tahoma"/>
                <a:cs typeface="Tahoma"/>
              </a:rPr>
              <a:t>o</a:t>
            </a:r>
            <a:r>
              <a:rPr dirty="0" baseline="3787" sz="3300" b="1">
                <a:solidFill>
                  <a:srgbClr val="C9C9C0"/>
                </a:solidFill>
                <a:latin typeface="Tahoma"/>
                <a:cs typeface="Tahoma"/>
              </a:rPr>
              <a:t>e</a:t>
            </a:r>
            <a:r>
              <a:rPr dirty="0" sz="1750" spc="15">
                <a:solidFill>
                  <a:srgbClr val="C9C9C0"/>
                </a:solidFill>
                <a:latin typeface="Tahoma"/>
                <a:cs typeface="Tahoma"/>
              </a:rPr>
              <a:t>L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eona</a:t>
            </a:r>
            <a:r>
              <a:rPr dirty="0" sz="1750" spc="25">
                <a:solidFill>
                  <a:srgbClr val="C9C9C0"/>
                </a:solidFill>
                <a:latin typeface="Tahoma"/>
                <a:cs typeface="Tahoma"/>
              </a:rPr>
              <a:t>r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do</a:t>
            </a:r>
            <a:r>
              <a:rPr dirty="0" sz="1750" spc="-8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is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equipped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with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built-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in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USB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interface</a:t>
            </a:r>
            <a:r>
              <a:rPr dirty="0" sz="1750" spc="-9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that</a:t>
            </a:r>
            <a:r>
              <a:rPr dirty="0" sz="1750" spc="-9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allows</a:t>
            </a:r>
            <a:r>
              <a:rPr dirty="0" sz="1750" spc="-9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it</a:t>
            </a:r>
            <a:r>
              <a:rPr dirty="0" sz="1750" spc="-9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C9C9C0"/>
                </a:solidFill>
                <a:latin typeface="Tahoma"/>
                <a:cs typeface="Tahoma"/>
              </a:rPr>
              <a:t>to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communicate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directly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with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30">
                <a:solidFill>
                  <a:srgbClr val="C9C9C0"/>
                </a:solidFill>
                <a:latin typeface="Tahoma"/>
                <a:cs typeface="Tahoma"/>
              </a:rPr>
              <a:t>a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computer,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simplifying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setup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process.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216961" y="485048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476278" y="510299"/>
                </a:moveTo>
                <a:lnTo>
                  <a:pt x="34021" y="510299"/>
                </a:lnTo>
                <a:lnTo>
                  <a:pt x="20778" y="507626"/>
                </a:lnTo>
                <a:lnTo>
                  <a:pt x="9964" y="500335"/>
                </a:lnTo>
                <a:lnTo>
                  <a:pt x="2673" y="489521"/>
                </a:lnTo>
                <a:lnTo>
                  <a:pt x="0" y="476278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8" y="0"/>
                </a:lnTo>
                <a:lnTo>
                  <a:pt x="482946" y="659"/>
                </a:lnTo>
                <a:lnTo>
                  <a:pt x="507591" y="20778"/>
                </a:lnTo>
                <a:lnTo>
                  <a:pt x="507710" y="21002"/>
                </a:lnTo>
                <a:lnTo>
                  <a:pt x="509640" y="27353"/>
                </a:lnTo>
                <a:lnTo>
                  <a:pt x="510299" y="34021"/>
                </a:lnTo>
                <a:lnTo>
                  <a:pt x="510299" y="476278"/>
                </a:lnTo>
                <a:lnTo>
                  <a:pt x="507626" y="489521"/>
                </a:lnTo>
                <a:lnTo>
                  <a:pt x="500335" y="500335"/>
                </a:lnTo>
                <a:lnTo>
                  <a:pt x="489521" y="507626"/>
                </a:lnTo>
                <a:lnTo>
                  <a:pt x="476278" y="5102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45113" y="4909336"/>
            <a:ext cx="25527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65" b="1">
                <a:solidFill>
                  <a:srgbClr val="C9C9C0"/>
                </a:solidFill>
                <a:latin typeface="Tahoma"/>
                <a:cs typeface="Tahoma"/>
              </a:rPr>
              <a:t>2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41378" y="4742791"/>
            <a:ext cx="3440429" cy="296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04520">
              <a:lnSpc>
                <a:spcPct val="125000"/>
              </a:lnSpc>
              <a:spcBef>
                <a:spcPts val="100"/>
              </a:spcBef>
            </a:pPr>
            <a:r>
              <a:rPr dirty="0" sz="2200" b="1">
                <a:solidFill>
                  <a:srgbClr val="C9C9C0"/>
                </a:solidFill>
                <a:latin typeface="Tahoma"/>
                <a:cs typeface="Tahoma"/>
              </a:rPr>
              <a:t>2.</a:t>
            </a:r>
            <a:r>
              <a:rPr dirty="0" sz="2200" spc="-5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75" b="1">
                <a:solidFill>
                  <a:srgbClr val="C9C9C0"/>
                </a:solidFill>
                <a:latin typeface="Tahoma"/>
                <a:cs typeface="Tahoma"/>
              </a:rPr>
              <a:t>Human</a:t>
            </a:r>
            <a:r>
              <a:rPr dirty="0" sz="2200" spc="-5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C9C9C0"/>
                </a:solidFill>
                <a:latin typeface="Tahoma"/>
                <a:cs typeface="Tahoma"/>
              </a:rPr>
              <a:t>Interface </a:t>
            </a:r>
            <a:r>
              <a:rPr dirty="0" sz="2200" spc="55" b="1">
                <a:solidFill>
                  <a:srgbClr val="C9C9C0"/>
                </a:solidFill>
                <a:latin typeface="Tahoma"/>
                <a:cs typeface="Tahoma"/>
              </a:rPr>
              <a:t>Device</a:t>
            </a:r>
            <a:r>
              <a:rPr dirty="0" sz="2200" spc="-10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C9C9C0"/>
                </a:solidFill>
                <a:latin typeface="Tahoma"/>
                <a:cs typeface="Tahoma"/>
              </a:rPr>
              <a:t>(HID)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Leonardo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supports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C9C9C0"/>
                </a:solidFill>
                <a:latin typeface="Tahoma"/>
                <a:cs typeface="Tahoma"/>
              </a:rPr>
              <a:t>HID,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allowing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it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act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35">
                <a:solidFill>
                  <a:srgbClr val="C9C9C0"/>
                </a:solidFill>
                <a:latin typeface="Tahoma"/>
                <a:cs typeface="Tahoma"/>
              </a:rPr>
              <a:t>as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keyboard,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mouse,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or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gamepad,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C9C9C0"/>
                </a:solidFill>
                <a:latin typeface="Tahoma"/>
                <a:cs typeface="Tahoma"/>
              </a:rPr>
              <a:t>making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C9C9C0"/>
                </a:solidFill>
                <a:latin typeface="Tahoma"/>
                <a:cs typeface="Tahoma"/>
              </a:rPr>
              <a:t>it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compatible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with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various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gaming </a:t>
            </a:r>
            <a:r>
              <a:rPr dirty="0" sz="1750" spc="60">
                <a:solidFill>
                  <a:srgbClr val="C9C9C0"/>
                </a:solidFill>
                <a:latin typeface="Tahoma"/>
                <a:cs typeface="Tahoma"/>
              </a:rPr>
              <a:t>platforms.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640132" y="485048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8" y="510299"/>
                </a:moveTo>
                <a:lnTo>
                  <a:pt x="34022" y="510299"/>
                </a:lnTo>
                <a:lnTo>
                  <a:pt x="20779" y="507626"/>
                </a:lnTo>
                <a:lnTo>
                  <a:pt x="9964" y="500335"/>
                </a:lnTo>
                <a:lnTo>
                  <a:pt x="2673" y="489521"/>
                </a:lnTo>
                <a:lnTo>
                  <a:pt x="0" y="476278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2" y="0"/>
                </a:lnTo>
                <a:lnTo>
                  <a:pt x="476278" y="0"/>
                </a:lnTo>
                <a:lnTo>
                  <a:pt x="482947" y="659"/>
                </a:lnTo>
                <a:lnTo>
                  <a:pt x="507591" y="20778"/>
                </a:lnTo>
                <a:lnTo>
                  <a:pt x="507710" y="21002"/>
                </a:lnTo>
                <a:lnTo>
                  <a:pt x="509640" y="27353"/>
                </a:lnTo>
                <a:lnTo>
                  <a:pt x="510299" y="34021"/>
                </a:lnTo>
                <a:lnTo>
                  <a:pt x="510299" y="476278"/>
                </a:lnTo>
                <a:lnTo>
                  <a:pt x="507626" y="489521"/>
                </a:lnTo>
                <a:lnTo>
                  <a:pt x="500335" y="500335"/>
                </a:lnTo>
                <a:lnTo>
                  <a:pt x="489521" y="507626"/>
                </a:lnTo>
                <a:lnTo>
                  <a:pt x="476278" y="5102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768879" y="4909336"/>
            <a:ext cx="25971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100" b="1">
                <a:solidFill>
                  <a:srgbClr val="C9C9C0"/>
                </a:solidFill>
                <a:latin typeface="Tahoma"/>
                <a:cs typeface="Tahoma"/>
              </a:rPr>
              <a:t>3</a:t>
            </a:r>
            <a:endParaRPr sz="26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64549" y="4742791"/>
            <a:ext cx="3304540" cy="2960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42060">
              <a:lnSpc>
                <a:spcPct val="125000"/>
              </a:lnSpc>
              <a:spcBef>
                <a:spcPts val="100"/>
              </a:spcBef>
            </a:pPr>
            <a:r>
              <a:rPr dirty="0" sz="2200" spc="50" b="1">
                <a:solidFill>
                  <a:srgbClr val="C9C9C0"/>
                </a:solidFill>
                <a:latin typeface="Tahoma"/>
                <a:cs typeface="Tahoma"/>
              </a:rPr>
              <a:t>3.</a:t>
            </a:r>
            <a:r>
              <a:rPr dirty="0" sz="2200" spc="-9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50" b="1">
                <a:solidFill>
                  <a:srgbClr val="C9C9C0"/>
                </a:solidFill>
                <a:latin typeface="Tahoma"/>
                <a:cs typeface="Tahoma"/>
              </a:rPr>
              <a:t>Flexible</a:t>
            </a:r>
            <a:r>
              <a:rPr dirty="0" sz="2200" spc="-9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30" b="1">
                <a:solidFill>
                  <a:srgbClr val="C9C9C0"/>
                </a:solidFill>
                <a:latin typeface="Tahoma"/>
                <a:cs typeface="Tahoma"/>
              </a:rPr>
              <a:t>Pin </a:t>
            </a:r>
            <a:r>
              <a:rPr dirty="0" sz="2200" spc="-10" b="1">
                <a:solidFill>
                  <a:srgbClr val="C9C9C0"/>
                </a:solidFill>
                <a:latin typeface="Tahoma"/>
                <a:cs typeface="Tahoma"/>
              </a:rPr>
              <a:t>Configuration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Leonardo</a:t>
            </a:r>
            <a:r>
              <a:rPr dirty="0" sz="17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C9C9C0"/>
                </a:solidFill>
                <a:latin typeface="Tahoma"/>
                <a:cs typeface="Tahoma"/>
              </a:rPr>
              <a:t>offers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range</a:t>
            </a:r>
            <a:r>
              <a:rPr dirty="0" sz="17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62900"/>
              </a:lnSpc>
            </a:pPr>
            <a:r>
              <a:rPr dirty="0" sz="1750" spc="55">
                <a:solidFill>
                  <a:srgbClr val="C9C9C0"/>
                </a:solidFill>
                <a:latin typeface="Tahoma"/>
                <a:cs typeface="Tahoma"/>
              </a:rPr>
              <a:t>digital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analog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0">
                <a:solidFill>
                  <a:srgbClr val="C9C9C0"/>
                </a:solidFill>
                <a:latin typeface="Tahoma"/>
                <a:cs typeface="Tahoma"/>
              </a:rPr>
              <a:t>input/output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pins,</a:t>
            </a:r>
            <a:r>
              <a:rPr dirty="0" sz="1750" spc="-16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providing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0">
                <a:solidFill>
                  <a:srgbClr val="C9C9C0"/>
                </a:solidFill>
                <a:latin typeface="Tahoma"/>
                <a:cs typeface="Tahoma"/>
              </a:rPr>
              <a:t>ample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5">
                <a:solidFill>
                  <a:srgbClr val="C9C9C0"/>
                </a:solidFill>
                <a:latin typeface="Tahoma"/>
                <a:cs typeface="Tahoma"/>
              </a:rPr>
              <a:t>flexibility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connecting</a:t>
            </a:r>
            <a:r>
              <a:rPr dirty="0" sz="175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sensors</a:t>
            </a:r>
            <a:r>
              <a:rPr dirty="0" sz="1750" spc="-9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and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controlling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0">
                <a:solidFill>
                  <a:srgbClr val="C9C9C0"/>
                </a:solidFill>
                <a:latin typeface="Tahoma"/>
                <a:cs typeface="Tahoma"/>
              </a:rPr>
              <a:t>actuators.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3952" y="7762428"/>
            <a:ext cx="2096439" cy="354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1" y="453299"/>
            <a:ext cx="14630399" cy="283523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3593362"/>
            <a:ext cx="766064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45"/>
              <a:t>Designing</a:t>
            </a:r>
            <a:r>
              <a:rPr dirty="0" sz="4450" spc="-175"/>
              <a:t> </a:t>
            </a:r>
            <a:r>
              <a:rPr dirty="0" sz="4450"/>
              <a:t>the</a:t>
            </a:r>
            <a:r>
              <a:rPr dirty="0" sz="4450" spc="-170"/>
              <a:t> </a:t>
            </a:r>
            <a:r>
              <a:rPr dirty="0" sz="4450" spc="114"/>
              <a:t>Hand</a:t>
            </a:r>
            <a:r>
              <a:rPr dirty="0" sz="4450" spc="-175"/>
              <a:t> </a:t>
            </a:r>
            <a:r>
              <a:rPr dirty="0" sz="4450" spc="150"/>
              <a:t>Glove</a:t>
            </a:r>
            <a:endParaRPr sz="4450"/>
          </a:p>
        </p:txBody>
      </p:sp>
      <p:sp>
        <p:nvSpPr>
          <p:cNvPr id="4" name="object 4" descr=""/>
          <p:cNvSpPr/>
          <p:nvPr/>
        </p:nvSpPr>
        <p:spPr>
          <a:xfrm>
            <a:off x="793790" y="4677607"/>
            <a:ext cx="4196715" cy="2759075"/>
          </a:xfrm>
          <a:custGeom>
            <a:avLst/>
            <a:gdLst/>
            <a:ahLst/>
            <a:cxnLst/>
            <a:rect l="l" t="t" r="r" b="b"/>
            <a:pathLst>
              <a:path w="4196715" h="2759075">
                <a:moveTo>
                  <a:pt x="4162387" y="2758499"/>
                </a:moveTo>
                <a:lnTo>
                  <a:pt x="34012" y="2758499"/>
                </a:lnTo>
                <a:lnTo>
                  <a:pt x="20773" y="2755826"/>
                </a:lnTo>
                <a:lnTo>
                  <a:pt x="9961" y="2748538"/>
                </a:lnTo>
                <a:lnTo>
                  <a:pt x="2672" y="2737726"/>
                </a:lnTo>
                <a:lnTo>
                  <a:pt x="0" y="2724487"/>
                </a:lnTo>
                <a:lnTo>
                  <a:pt x="0" y="34012"/>
                </a:lnTo>
                <a:lnTo>
                  <a:pt x="2627" y="20996"/>
                </a:lnTo>
                <a:lnTo>
                  <a:pt x="2672" y="20773"/>
                </a:lnTo>
                <a:lnTo>
                  <a:pt x="9961" y="9962"/>
                </a:lnTo>
                <a:lnTo>
                  <a:pt x="20897" y="2589"/>
                </a:lnTo>
                <a:lnTo>
                  <a:pt x="21187" y="2589"/>
                </a:lnTo>
                <a:lnTo>
                  <a:pt x="34012" y="0"/>
                </a:lnTo>
                <a:lnTo>
                  <a:pt x="4162387" y="0"/>
                </a:lnTo>
                <a:lnTo>
                  <a:pt x="4169054" y="659"/>
                </a:lnTo>
                <a:lnTo>
                  <a:pt x="4193691" y="20773"/>
                </a:lnTo>
                <a:lnTo>
                  <a:pt x="4193811" y="20996"/>
                </a:lnTo>
                <a:lnTo>
                  <a:pt x="4195740" y="27345"/>
                </a:lnTo>
                <a:lnTo>
                  <a:pt x="4196399" y="34012"/>
                </a:lnTo>
                <a:lnTo>
                  <a:pt x="4196399" y="2724487"/>
                </a:lnTo>
                <a:lnTo>
                  <a:pt x="4193727" y="2737726"/>
                </a:lnTo>
                <a:lnTo>
                  <a:pt x="4186437" y="2748538"/>
                </a:lnTo>
                <a:lnTo>
                  <a:pt x="4175626" y="2755826"/>
                </a:lnTo>
                <a:lnTo>
                  <a:pt x="4162387" y="27584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55690" y="4339813"/>
            <a:ext cx="3915410" cy="2628900"/>
          </a:xfrm>
          <a:prstGeom prst="rect">
            <a:avLst/>
          </a:prstGeom>
        </p:spPr>
        <p:txBody>
          <a:bodyPr wrap="square" lIns="0" tIns="267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5"/>
              </a:spcBef>
            </a:pPr>
            <a:r>
              <a:rPr dirty="0" baseline="15605" sz="6675" spc="-2347" b="1">
                <a:solidFill>
                  <a:srgbClr val="EDEDE7"/>
                </a:solidFill>
                <a:latin typeface="Tahoma"/>
                <a:cs typeface="Tahoma"/>
              </a:rPr>
              <a:t>H</a:t>
            </a:r>
            <a:r>
              <a:rPr dirty="0" sz="2200" spc="55" b="1">
                <a:solidFill>
                  <a:srgbClr val="C9C9C0"/>
                </a:solidFill>
                <a:latin typeface="Tahoma"/>
                <a:cs typeface="Tahoma"/>
              </a:rPr>
              <a:t>S</a:t>
            </a:r>
            <a:r>
              <a:rPr dirty="0" sz="2200" spc="-1235" b="1">
                <a:solidFill>
                  <a:srgbClr val="C9C9C0"/>
                </a:solidFill>
                <a:latin typeface="Tahoma"/>
                <a:cs typeface="Tahoma"/>
              </a:rPr>
              <a:t>e</a:t>
            </a:r>
            <a:r>
              <a:rPr dirty="0" baseline="15605" sz="6675" spc="-2032" b="1">
                <a:solidFill>
                  <a:srgbClr val="EDEDE7"/>
                </a:solidFill>
                <a:latin typeface="Tahoma"/>
                <a:cs typeface="Tahoma"/>
              </a:rPr>
              <a:t>a</a:t>
            </a:r>
            <a:r>
              <a:rPr dirty="0" sz="2200" spc="20" b="1">
                <a:solidFill>
                  <a:srgbClr val="C9C9C0"/>
                </a:solidFill>
                <a:latin typeface="Tahoma"/>
                <a:cs typeface="Tahoma"/>
              </a:rPr>
              <a:t>n</a:t>
            </a:r>
            <a:r>
              <a:rPr dirty="0" baseline="15605" sz="6675" spc="-2782" b="1">
                <a:solidFill>
                  <a:srgbClr val="EDEDE7"/>
                </a:solidFill>
                <a:latin typeface="Tahoma"/>
                <a:cs typeface="Tahoma"/>
              </a:rPr>
              <a:t>r</a:t>
            </a:r>
            <a:r>
              <a:rPr dirty="0" sz="2200" spc="40" b="1">
                <a:solidFill>
                  <a:srgbClr val="C9C9C0"/>
                </a:solidFill>
                <a:latin typeface="Tahoma"/>
                <a:cs typeface="Tahoma"/>
              </a:rPr>
              <a:t>s</a:t>
            </a:r>
            <a:r>
              <a:rPr dirty="0" sz="2200" spc="-710" b="1">
                <a:solidFill>
                  <a:srgbClr val="C9C9C0"/>
                </a:solidFill>
                <a:latin typeface="Tahoma"/>
                <a:cs typeface="Tahoma"/>
              </a:rPr>
              <a:t>o</a:t>
            </a:r>
            <a:r>
              <a:rPr dirty="0" baseline="15605" sz="6675" spc="-3029" b="1">
                <a:solidFill>
                  <a:srgbClr val="EDEDE7"/>
                </a:solidFill>
                <a:latin typeface="Tahoma"/>
                <a:cs typeface="Tahoma"/>
              </a:rPr>
              <a:t>d</a:t>
            </a:r>
            <a:r>
              <a:rPr dirty="0" sz="2200" spc="55" b="1">
                <a:solidFill>
                  <a:srgbClr val="C9C9C0"/>
                </a:solidFill>
                <a:latin typeface="Tahoma"/>
                <a:cs typeface="Tahoma"/>
              </a:rPr>
              <a:t>r</a:t>
            </a:r>
            <a:r>
              <a:rPr dirty="0" sz="2200" spc="-2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-765" b="1">
                <a:solidFill>
                  <a:srgbClr val="C9C9C0"/>
                </a:solidFill>
                <a:latin typeface="Tahoma"/>
                <a:cs typeface="Tahoma"/>
              </a:rPr>
              <a:t>S</a:t>
            </a:r>
            <a:r>
              <a:rPr dirty="0" baseline="15605" sz="6675" spc="-4657" b="1">
                <a:solidFill>
                  <a:srgbClr val="EDEDE7"/>
                </a:solidFill>
                <a:latin typeface="Tahoma"/>
                <a:cs typeface="Tahoma"/>
              </a:rPr>
              <a:t>w</a:t>
            </a:r>
            <a:r>
              <a:rPr dirty="0" sz="2200" spc="40" b="1">
                <a:solidFill>
                  <a:srgbClr val="C9C9C0"/>
                </a:solidFill>
                <a:latin typeface="Tahoma"/>
                <a:cs typeface="Tahoma"/>
              </a:rPr>
              <a:t>el</a:t>
            </a:r>
            <a:r>
              <a:rPr dirty="0" sz="2200" spc="-75" b="1">
                <a:solidFill>
                  <a:srgbClr val="C9C9C0"/>
                </a:solidFill>
                <a:latin typeface="Tahoma"/>
                <a:cs typeface="Tahoma"/>
              </a:rPr>
              <a:t>e</a:t>
            </a:r>
            <a:r>
              <a:rPr dirty="0" baseline="15605" sz="6675" spc="-3802" b="1">
                <a:solidFill>
                  <a:srgbClr val="EDEDE7"/>
                </a:solidFill>
                <a:latin typeface="Tahoma"/>
                <a:cs typeface="Tahoma"/>
              </a:rPr>
              <a:t>a</a:t>
            </a:r>
            <a:r>
              <a:rPr dirty="0" sz="2200" spc="40" b="1">
                <a:solidFill>
                  <a:srgbClr val="C9C9C0"/>
                </a:solidFill>
                <a:latin typeface="Tahoma"/>
                <a:cs typeface="Tahoma"/>
              </a:rPr>
              <a:t>ct</a:t>
            </a:r>
            <a:r>
              <a:rPr dirty="0" sz="2200" spc="-140" b="1">
                <a:solidFill>
                  <a:srgbClr val="C9C9C0"/>
                </a:solidFill>
                <a:latin typeface="Tahoma"/>
                <a:cs typeface="Tahoma"/>
              </a:rPr>
              <a:t>i</a:t>
            </a:r>
            <a:r>
              <a:rPr dirty="0" baseline="15605" sz="6675" spc="-2587" b="1">
                <a:solidFill>
                  <a:srgbClr val="EDEDE7"/>
                </a:solidFill>
                <a:latin typeface="Tahoma"/>
                <a:cs typeface="Tahoma"/>
              </a:rPr>
              <a:t>r</a:t>
            </a:r>
            <a:r>
              <a:rPr dirty="0" sz="2200" spc="40" b="1">
                <a:solidFill>
                  <a:srgbClr val="C9C9C0"/>
                </a:solidFill>
                <a:latin typeface="Tahoma"/>
                <a:cs typeface="Tahoma"/>
              </a:rPr>
              <a:t>o</a:t>
            </a:r>
            <a:r>
              <a:rPr dirty="0" sz="2200" spc="-1050" b="1">
                <a:solidFill>
                  <a:srgbClr val="C9C9C0"/>
                </a:solidFill>
                <a:latin typeface="Tahoma"/>
                <a:cs typeface="Tahoma"/>
              </a:rPr>
              <a:t>n</a:t>
            </a:r>
            <a:r>
              <a:rPr dirty="0" baseline="15605" sz="6675" spc="60" b="1">
                <a:solidFill>
                  <a:srgbClr val="EDEDE7"/>
                </a:solidFill>
                <a:latin typeface="Tahoma"/>
                <a:cs typeface="Tahoma"/>
              </a:rPr>
              <a:t>e</a:t>
            </a:r>
            <a:endParaRPr baseline="15605" sz="6675">
              <a:latin typeface="Tahoma"/>
              <a:cs typeface="Tahoma"/>
            </a:endParaRPr>
          </a:p>
          <a:p>
            <a:pPr marL="264795">
              <a:lnSpc>
                <a:spcPct val="100000"/>
              </a:lnSpc>
              <a:spcBef>
                <a:spcPts val="790"/>
              </a:spcBef>
            </a:pP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Select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appropriate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sensors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25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endParaRPr sz="1750">
              <a:latin typeface="Tahoma"/>
              <a:cs typeface="Tahoma"/>
            </a:endParaRPr>
          </a:p>
          <a:p>
            <a:pPr marL="264795" marR="30480">
              <a:lnSpc>
                <a:spcPct val="162900"/>
              </a:lnSpc>
            </a:pP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detect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5">
                <a:solidFill>
                  <a:srgbClr val="C9C9C0"/>
                </a:solidFill>
                <a:latin typeface="Tahoma"/>
                <a:cs typeface="Tahoma"/>
              </a:rPr>
              <a:t>hand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gestures,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40">
                <a:solidFill>
                  <a:srgbClr val="C9C9C0"/>
                </a:solidFill>
                <a:latin typeface="Tahoma"/>
                <a:cs typeface="Tahoma"/>
              </a:rPr>
              <a:t>such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35">
                <a:solidFill>
                  <a:srgbClr val="C9C9C0"/>
                </a:solidFill>
                <a:latin typeface="Tahoma"/>
                <a:cs typeface="Tahoma"/>
              </a:rPr>
              <a:t>as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C9C9C0"/>
                </a:solidFill>
                <a:latin typeface="Tahoma"/>
                <a:cs typeface="Tahoma"/>
              </a:rPr>
              <a:t>flex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sensors,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accelerometers,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or</a:t>
            </a:r>
            <a:r>
              <a:rPr dirty="0" sz="17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even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electromyography</a:t>
            </a:r>
            <a:r>
              <a:rPr dirty="0" sz="1750" spc="-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(EMG)</a:t>
            </a:r>
            <a:r>
              <a:rPr dirty="0" sz="1750" spc="-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sensors.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216961" y="4677607"/>
            <a:ext cx="4196715" cy="2759075"/>
          </a:xfrm>
          <a:custGeom>
            <a:avLst/>
            <a:gdLst/>
            <a:ahLst/>
            <a:cxnLst/>
            <a:rect l="l" t="t" r="r" b="b"/>
            <a:pathLst>
              <a:path w="4196715" h="2759075">
                <a:moveTo>
                  <a:pt x="4162387" y="2758499"/>
                </a:moveTo>
                <a:lnTo>
                  <a:pt x="34012" y="2758499"/>
                </a:lnTo>
                <a:lnTo>
                  <a:pt x="20773" y="2755826"/>
                </a:lnTo>
                <a:lnTo>
                  <a:pt x="9962" y="2748538"/>
                </a:lnTo>
                <a:lnTo>
                  <a:pt x="2672" y="2737726"/>
                </a:lnTo>
                <a:lnTo>
                  <a:pt x="0" y="2724487"/>
                </a:lnTo>
                <a:lnTo>
                  <a:pt x="0" y="34012"/>
                </a:lnTo>
                <a:lnTo>
                  <a:pt x="2627" y="20996"/>
                </a:lnTo>
                <a:lnTo>
                  <a:pt x="2672" y="20773"/>
                </a:lnTo>
                <a:lnTo>
                  <a:pt x="9962" y="9962"/>
                </a:lnTo>
                <a:lnTo>
                  <a:pt x="20897" y="2589"/>
                </a:lnTo>
                <a:lnTo>
                  <a:pt x="21187" y="2589"/>
                </a:lnTo>
                <a:lnTo>
                  <a:pt x="34012" y="0"/>
                </a:lnTo>
                <a:lnTo>
                  <a:pt x="4162387" y="0"/>
                </a:lnTo>
                <a:lnTo>
                  <a:pt x="4169054" y="659"/>
                </a:lnTo>
                <a:lnTo>
                  <a:pt x="4193691" y="20773"/>
                </a:lnTo>
                <a:lnTo>
                  <a:pt x="4193810" y="20996"/>
                </a:lnTo>
                <a:lnTo>
                  <a:pt x="4195740" y="27345"/>
                </a:lnTo>
                <a:lnTo>
                  <a:pt x="4196399" y="34012"/>
                </a:lnTo>
                <a:lnTo>
                  <a:pt x="4196399" y="2724487"/>
                </a:lnTo>
                <a:lnTo>
                  <a:pt x="4193726" y="2737726"/>
                </a:lnTo>
                <a:lnTo>
                  <a:pt x="4186438" y="2748538"/>
                </a:lnTo>
                <a:lnTo>
                  <a:pt x="4175627" y="2755826"/>
                </a:lnTo>
                <a:lnTo>
                  <a:pt x="4162387" y="27584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431075" y="4880546"/>
            <a:ext cx="3695700" cy="2522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75" b="1">
                <a:solidFill>
                  <a:srgbClr val="C9C9C0"/>
                </a:solidFill>
                <a:latin typeface="Tahoma"/>
                <a:cs typeface="Tahoma"/>
              </a:rPr>
              <a:t>Glove</a:t>
            </a:r>
            <a:r>
              <a:rPr dirty="0" sz="2200" spc="-9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C9C9C0"/>
                </a:solidFill>
                <a:latin typeface="Tahoma"/>
                <a:cs typeface="Tahoma"/>
              </a:rPr>
              <a:t>Material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Choose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0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comfortable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durable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material</a:t>
            </a:r>
            <a:r>
              <a:rPr dirty="0" sz="1750" spc="-9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750" spc="-8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8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glove</a:t>
            </a:r>
            <a:r>
              <a:rPr dirty="0" sz="1750" spc="-8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that</a:t>
            </a:r>
            <a:r>
              <a:rPr dirty="0" sz="1750" spc="-8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5">
                <a:solidFill>
                  <a:srgbClr val="C9C9C0"/>
                </a:solidFill>
                <a:latin typeface="Tahoma"/>
                <a:cs typeface="Tahoma"/>
              </a:rPr>
              <a:t>allows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7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ease</a:t>
            </a:r>
            <a:r>
              <a:rPr dirty="0" sz="17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7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movement</a:t>
            </a:r>
            <a:r>
              <a:rPr dirty="0" sz="17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sensor </a:t>
            </a:r>
            <a:r>
              <a:rPr dirty="0" sz="1750" spc="50">
                <a:solidFill>
                  <a:srgbClr val="C9C9C0"/>
                </a:solidFill>
                <a:latin typeface="Tahoma"/>
                <a:cs typeface="Tahoma"/>
              </a:rPr>
              <a:t>integration.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Consider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materials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35">
                <a:solidFill>
                  <a:srgbClr val="C9C9C0"/>
                </a:solidFill>
                <a:latin typeface="Tahoma"/>
                <a:cs typeface="Tahoma"/>
              </a:rPr>
              <a:t>like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spandex,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C9C9C0"/>
                </a:solidFill>
                <a:latin typeface="Tahoma"/>
                <a:cs typeface="Tahoma"/>
              </a:rPr>
              <a:t>neoprene,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or</a:t>
            </a:r>
            <a:r>
              <a:rPr dirty="0" sz="1750" spc="-15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C9C9C0"/>
                </a:solidFill>
                <a:latin typeface="Tahoma"/>
                <a:cs typeface="Tahoma"/>
              </a:rPr>
              <a:t>leather.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640132" y="4677607"/>
            <a:ext cx="4196715" cy="2759075"/>
          </a:xfrm>
          <a:custGeom>
            <a:avLst/>
            <a:gdLst/>
            <a:ahLst/>
            <a:cxnLst/>
            <a:rect l="l" t="t" r="r" b="b"/>
            <a:pathLst>
              <a:path w="4196715" h="2759075">
                <a:moveTo>
                  <a:pt x="4162387" y="2758499"/>
                </a:moveTo>
                <a:lnTo>
                  <a:pt x="34012" y="2758499"/>
                </a:lnTo>
                <a:lnTo>
                  <a:pt x="20773" y="2755826"/>
                </a:lnTo>
                <a:lnTo>
                  <a:pt x="9962" y="2748538"/>
                </a:lnTo>
                <a:lnTo>
                  <a:pt x="2672" y="2737726"/>
                </a:lnTo>
                <a:lnTo>
                  <a:pt x="0" y="2724487"/>
                </a:lnTo>
                <a:lnTo>
                  <a:pt x="0" y="34012"/>
                </a:lnTo>
                <a:lnTo>
                  <a:pt x="2627" y="20996"/>
                </a:lnTo>
                <a:lnTo>
                  <a:pt x="2672" y="20773"/>
                </a:lnTo>
                <a:lnTo>
                  <a:pt x="9962" y="9962"/>
                </a:lnTo>
                <a:lnTo>
                  <a:pt x="20897" y="2589"/>
                </a:lnTo>
                <a:lnTo>
                  <a:pt x="21188" y="2589"/>
                </a:lnTo>
                <a:lnTo>
                  <a:pt x="34012" y="0"/>
                </a:lnTo>
                <a:lnTo>
                  <a:pt x="4162387" y="0"/>
                </a:lnTo>
                <a:lnTo>
                  <a:pt x="4169053" y="659"/>
                </a:lnTo>
                <a:lnTo>
                  <a:pt x="4196399" y="34012"/>
                </a:lnTo>
                <a:lnTo>
                  <a:pt x="4196399" y="2724487"/>
                </a:lnTo>
                <a:lnTo>
                  <a:pt x="4193727" y="2737726"/>
                </a:lnTo>
                <a:lnTo>
                  <a:pt x="4186438" y="2748538"/>
                </a:lnTo>
                <a:lnTo>
                  <a:pt x="4175626" y="2755826"/>
                </a:lnTo>
                <a:lnTo>
                  <a:pt x="4162387" y="2758499"/>
                </a:lnTo>
                <a:close/>
              </a:path>
            </a:pathLst>
          </a:custGeom>
          <a:solidFill>
            <a:srgbClr val="3C3C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854248" y="4880546"/>
            <a:ext cx="3528695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C9C9C0"/>
                </a:solidFill>
                <a:latin typeface="Tahoma"/>
                <a:cs typeface="Tahoma"/>
              </a:rPr>
              <a:t>Circuit</a:t>
            </a:r>
            <a:r>
              <a:rPr dirty="0" sz="2200" spc="16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200" spc="50" b="1">
                <a:solidFill>
                  <a:srgbClr val="C9C9C0"/>
                </a:solidFill>
                <a:latin typeface="Tahoma"/>
                <a:cs typeface="Tahoma"/>
              </a:rPr>
              <a:t>Design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Plan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circuitry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750" spc="-1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connect</a:t>
            </a:r>
            <a:r>
              <a:rPr dirty="0" sz="17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40">
                <a:solidFill>
                  <a:srgbClr val="C9C9C0"/>
                </a:solidFill>
                <a:latin typeface="Tahoma"/>
                <a:cs typeface="Tahoma"/>
              </a:rPr>
              <a:t>the </a:t>
            </a:r>
            <a:r>
              <a:rPr dirty="0" sz="1750" spc="125">
                <a:solidFill>
                  <a:srgbClr val="C9C9C0"/>
                </a:solidFill>
                <a:latin typeface="Tahoma"/>
                <a:cs typeface="Tahoma"/>
              </a:rPr>
              <a:t>sensors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7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0">
                <a:solidFill>
                  <a:srgbClr val="C9C9C0"/>
                </a:solidFill>
                <a:latin typeface="Tahoma"/>
                <a:cs typeface="Tahoma"/>
              </a:rPr>
              <a:t>Arduino</a:t>
            </a:r>
            <a:r>
              <a:rPr dirty="0" sz="17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55">
                <a:solidFill>
                  <a:srgbClr val="C9C9C0"/>
                </a:solidFill>
                <a:latin typeface="Tahoma"/>
                <a:cs typeface="Tahoma"/>
              </a:rPr>
              <a:t>Leonardo, </a:t>
            </a:r>
            <a:r>
              <a:rPr dirty="0" sz="1750" spc="105">
                <a:solidFill>
                  <a:srgbClr val="C9C9C0"/>
                </a:solidFill>
                <a:latin typeface="Tahoma"/>
                <a:cs typeface="Tahoma"/>
              </a:rPr>
              <a:t>ensuring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reliable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85">
                <a:solidFill>
                  <a:srgbClr val="C9C9C0"/>
                </a:solidFill>
                <a:latin typeface="Tahoma"/>
                <a:cs typeface="Tahoma"/>
              </a:rPr>
              <a:t>signal </a:t>
            </a:r>
            <a:r>
              <a:rPr dirty="0" sz="1750" spc="110">
                <a:solidFill>
                  <a:srgbClr val="C9C9C0"/>
                </a:solidFill>
                <a:latin typeface="Tahoma"/>
                <a:cs typeface="Tahoma"/>
              </a:rPr>
              <a:t>transmission</a:t>
            </a:r>
            <a:r>
              <a:rPr dirty="0" sz="17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100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95">
                <a:solidFill>
                  <a:srgbClr val="C9C9C0"/>
                </a:solidFill>
                <a:latin typeface="Tahoma"/>
                <a:cs typeface="Tahoma"/>
              </a:rPr>
              <a:t>power</a:t>
            </a:r>
            <a:r>
              <a:rPr dirty="0" sz="17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C9C9C0"/>
                </a:solidFill>
                <a:latin typeface="Tahoma"/>
                <a:cs typeface="Tahoma"/>
              </a:rPr>
              <a:t>supply.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6949" y="7818309"/>
            <a:ext cx="2433680" cy="411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pc="-45"/>
              <a:t>Integrating</a:t>
            </a:r>
            <a:r>
              <a:rPr dirty="0" spc="-215"/>
              <a:t> </a:t>
            </a:r>
            <a:r>
              <a:rPr dirty="0" spc="130"/>
              <a:t>Sensors</a:t>
            </a:r>
            <a:r>
              <a:rPr dirty="0" spc="-215"/>
              <a:t> </a:t>
            </a:r>
            <a:r>
              <a:rPr dirty="0" spc="50"/>
              <a:t>and </a:t>
            </a:r>
            <a:r>
              <a:rPr dirty="0"/>
              <a:t>Arduino</a:t>
            </a:r>
            <a:r>
              <a:rPr dirty="0" spc="45"/>
              <a:t> </a:t>
            </a:r>
            <a:r>
              <a:rPr dirty="0" spc="-10"/>
              <a:t>Leonardo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6493" y="2235875"/>
            <a:ext cx="528638" cy="5286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13793" y="2770450"/>
            <a:ext cx="3536950" cy="1726564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050" spc="55" b="1">
                <a:solidFill>
                  <a:srgbClr val="C9C9C0"/>
                </a:solidFill>
                <a:latin typeface="Tahoma"/>
                <a:cs typeface="Tahoma"/>
              </a:rPr>
              <a:t>Sensor</a:t>
            </a:r>
            <a:r>
              <a:rPr dirty="0" sz="2050" spc="-10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050" spc="-10" b="1">
                <a:solidFill>
                  <a:srgbClr val="C9C9C0"/>
                </a:solidFill>
                <a:latin typeface="Tahoma"/>
                <a:cs typeface="Tahoma"/>
              </a:rPr>
              <a:t>Connection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3180"/>
              </a:lnSpc>
              <a:spcBef>
                <a:spcPts val="60"/>
              </a:spcBef>
            </a:pPr>
            <a:r>
              <a:rPr dirty="0" sz="1650" spc="90">
                <a:solidFill>
                  <a:srgbClr val="C9C9C0"/>
                </a:solidFill>
                <a:latin typeface="Tahoma"/>
                <a:cs typeface="Tahoma"/>
              </a:rPr>
              <a:t>Connect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6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114">
                <a:solidFill>
                  <a:srgbClr val="C9C9C0"/>
                </a:solidFill>
                <a:latin typeface="Tahoma"/>
                <a:cs typeface="Tahoma"/>
              </a:rPr>
              <a:t>sensors</a:t>
            </a:r>
            <a:r>
              <a:rPr dirty="0" sz="16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6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Arduino </a:t>
            </a:r>
            <a:r>
              <a:rPr dirty="0" sz="1650" spc="80">
                <a:solidFill>
                  <a:srgbClr val="C9C9C0"/>
                </a:solidFill>
                <a:latin typeface="Tahoma"/>
                <a:cs typeface="Tahoma"/>
              </a:rPr>
              <a:t>Leonardo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100">
                <a:solidFill>
                  <a:srgbClr val="C9C9C0"/>
                </a:solidFill>
                <a:latin typeface="Tahoma"/>
                <a:cs typeface="Tahoma"/>
              </a:rPr>
              <a:t>using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C9C9C0"/>
                </a:solidFill>
                <a:latin typeface="Tahoma"/>
                <a:cs typeface="Tahoma"/>
              </a:rPr>
              <a:t>appropriate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wiring </a:t>
            </a:r>
            <a:r>
              <a:rPr dirty="0" sz="1650" spc="90">
                <a:solidFill>
                  <a:srgbClr val="C9C9C0"/>
                </a:solidFill>
                <a:latin typeface="Tahoma"/>
                <a:cs typeface="Tahoma"/>
              </a:rPr>
              <a:t>techniques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9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pin</a:t>
            </a:r>
            <a:r>
              <a:rPr dirty="0" sz="165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assignments.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6991" y="2235875"/>
            <a:ext cx="528638" cy="528637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204291" y="2770450"/>
            <a:ext cx="3368675" cy="1726564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050" b="1">
                <a:solidFill>
                  <a:srgbClr val="C9C9C0"/>
                </a:solidFill>
                <a:latin typeface="Tahoma"/>
                <a:cs typeface="Tahoma"/>
              </a:rPr>
              <a:t>Code</a:t>
            </a:r>
            <a:r>
              <a:rPr dirty="0" sz="2050" spc="-3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050" spc="-10" b="1">
                <a:solidFill>
                  <a:srgbClr val="C9C9C0"/>
                </a:solidFill>
                <a:latin typeface="Tahoma"/>
                <a:cs typeface="Tahoma"/>
              </a:rPr>
              <a:t>Libraries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3180"/>
              </a:lnSpc>
              <a:spcBef>
                <a:spcPts val="60"/>
              </a:spcBef>
            </a:pP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Utilize</a:t>
            </a:r>
            <a:r>
              <a:rPr dirty="0" sz="16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C9C9C0"/>
                </a:solidFill>
                <a:latin typeface="Tahoma"/>
                <a:cs typeface="Tahoma"/>
              </a:rPr>
              <a:t>libraries</a:t>
            </a:r>
            <a:r>
              <a:rPr dirty="0" sz="16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6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specific</a:t>
            </a:r>
            <a:r>
              <a:rPr dirty="0" sz="1650" spc="-10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100">
                <a:solidFill>
                  <a:srgbClr val="C9C9C0"/>
                </a:solidFill>
                <a:latin typeface="Tahoma"/>
                <a:cs typeface="Tahoma"/>
              </a:rPr>
              <a:t>sensor </a:t>
            </a:r>
            <a:r>
              <a:rPr dirty="0" sz="1650" spc="90">
                <a:solidFill>
                  <a:srgbClr val="C9C9C0"/>
                </a:solidFill>
                <a:latin typeface="Tahoma"/>
                <a:cs typeface="Tahoma"/>
              </a:rPr>
              <a:t>types</a:t>
            </a:r>
            <a:r>
              <a:rPr dirty="0" sz="16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90">
                <a:solidFill>
                  <a:srgbClr val="C9C9C0"/>
                </a:solidFill>
                <a:latin typeface="Tahoma"/>
                <a:cs typeface="Tahoma"/>
              </a:rPr>
              <a:t>simplify</a:t>
            </a:r>
            <a:r>
              <a:rPr dirty="0" sz="16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data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C9C9C0"/>
                </a:solidFill>
                <a:latin typeface="Tahoma"/>
                <a:cs typeface="Tahoma"/>
              </a:rPr>
              <a:t>acquisition </a:t>
            </a:r>
            <a:r>
              <a:rPr dirty="0" sz="1650" spc="9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65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C9C9C0"/>
                </a:solidFill>
                <a:latin typeface="Tahoma"/>
                <a:cs typeface="Tahoma"/>
              </a:rPr>
              <a:t>processing.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6493" y="5082302"/>
            <a:ext cx="528638" cy="52863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13793" y="5616877"/>
            <a:ext cx="3656329" cy="2130425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050" b="1">
                <a:solidFill>
                  <a:srgbClr val="C9C9C0"/>
                </a:solidFill>
                <a:latin typeface="Tahoma"/>
                <a:cs typeface="Tahoma"/>
              </a:rPr>
              <a:t>Power</a:t>
            </a:r>
            <a:r>
              <a:rPr dirty="0" sz="2050" spc="-7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2050" spc="45" b="1">
                <a:solidFill>
                  <a:srgbClr val="C9C9C0"/>
                </a:solidFill>
                <a:latin typeface="Tahoma"/>
                <a:cs typeface="Tahoma"/>
              </a:rPr>
              <a:t>Supply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ts val="3180"/>
              </a:lnSpc>
              <a:spcBef>
                <a:spcPts val="60"/>
              </a:spcBef>
            </a:pPr>
            <a:r>
              <a:rPr dirty="0" sz="1650" spc="100">
                <a:solidFill>
                  <a:srgbClr val="C9C9C0"/>
                </a:solidFill>
                <a:latin typeface="Tahoma"/>
                <a:cs typeface="Tahoma"/>
              </a:rPr>
              <a:t>Ensure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stable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9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C9C9C0"/>
                </a:solidFill>
                <a:latin typeface="Tahoma"/>
                <a:cs typeface="Tahoma"/>
              </a:rPr>
              <a:t>reliable</a:t>
            </a:r>
            <a:r>
              <a:rPr dirty="0" sz="16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power </a:t>
            </a:r>
            <a:r>
              <a:rPr dirty="0" sz="1650" spc="100">
                <a:solidFill>
                  <a:srgbClr val="C9C9C0"/>
                </a:solidFill>
                <a:latin typeface="Tahoma"/>
                <a:cs typeface="Tahoma"/>
              </a:rPr>
              <a:t>supply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C9C9C0"/>
                </a:solidFill>
                <a:latin typeface="Tahoma"/>
                <a:cs typeface="Tahoma"/>
              </a:rPr>
              <a:t>for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Arduino</a:t>
            </a:r>
            <a:r>
              <a:rPr dirty="0" sz="16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0">
                <a:solidFill>
                  <a:srgbClr val="C9C9C0"/>
                </a:solidFill>
                <a:latin typeface="Tahoma"/>
                <a:cs typeface="Tahoma"/>
              </a:rPr>
              <a:t>Leonardo</a:t>
            </a:r>
            <a:r>
              <a:rPr dirty="0" sz="16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C9C9C0"/>
                </a:solidFill>
                <a:latin typeface="Tahoma"/>
                <a:cs typeface="Tahoma"/>
              </a:rPr>
              <a:t>and </a:t>
            </a:r>
            <a:r>
              <a:rPr dirty="0" sz="1650" spc="60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6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sensors,</a:t>
            </a:r>
            <a:r>
              <a:rPr dirty="0" sz="16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100">
                <a:solidFill>
                  <a:srgbClr val="C9C9C0"/>
                </a:solidFill>
                <a:latin typeface="Tahoma"/>
                <a:cs typeface="Tahoma"/>
              </a:rPr>
              <a:t>using</a:t>
            </a:r>
            <a:r>
              <a:rPr dirty="0" sz="16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0">
                <a:solidFill>
                  <a:srgbClr val="C9C9C0"/>
                </a:solidFill>
                <a:latin typeface="Tahoma"/>
                <a:cs typeface="Tahoma"/>
              </a:rPr>
              <a:t>batteries</a:t>
            </a:r>
            <a:r>
              <a:rPr dirty="0" sz="16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C9C9C0"/>
                </a:solidFill>
                <a:latin typeface="Tahoma"/>
                <a:cs typeface="Tahoma"/>
              </a:rPr>
              <a:t>or</a:t>
            </a:r>
            <a:r>
              <a:rPr dirty="0" sz="1650" spc="-14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25">
                <a:solidFill>
                  <a:srgbClr val="C9C9C0"/>
                </a:solidFill>
                <a:latin typeface="Tahoma"/>
                <a:cs typeface="Tahoma"/>
              </a:rPr>
              <a:t>a </a:t>
            </a:r>
            <a:r>
              <a:rPr dirty="0" sz="1650" spc="85">
                <a:solidFill>
                  <a:srgbClr val="C9C9C0"/>
                </a:solidFill>
                <a:latin typeface="Tahoma"/>
                <a:cs typeface="Tahoma"/>
              </a:rPr>
              <a:t>power</a:t>
            </a:r>
            <a:r>
              <a:rPr dirty="0" sz="1650" spc="-15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C9C9C0"/>
                </a:solidFill>
                <a:latin typeface="Tahoma"/>
                <a:cs typeface="Tahoma"/>
              </a:rPr>
              <a:t>adapter.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2338" y="7632625"/>
            <a:ext cx="3128060" cy="528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429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7549" y="2664521"/>
            <a:ext cx="817753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85"/>
              <a:t>Developing</a:t>
            </a:r>
            <a:r>
              <a:rPr dirty="0" sz="3800" spc="-55"/>
              <a:t> </a:t>
            </a:r>
            <a:r>
              <a:rPr dirty="0" sz="3800"/>
              <a:t>the</a:t>
            </a:r>
            <a:r>
              <a:rPr dirty="0" sz="3800" spc="-55"/>
              <a:t> </a:t>
            </a:r>
            <a:r>
              <a:rPr dirty="0" sz="3800"/>
              <a:t>Control</a:t>
            </a:r>
            <a:r>
              <a:rPr dirty="0" sz="3800" spc="-70"/>
              <a:t> </a:t>
            </a:r>
            <a:r>
              <a:rPr dirty="0" sz="3800" spc="70"/>
              <a:t>Software</a:t>
            </a:r>
            <a:endParaRPr sz="3800"/>
          </a:p>
        </p:txBody>
      </p:sp>
      <p:grpSp>
        <p:nvGrpSpPr>
          <p:cNvPr id="4" name="object 4" descr=""/>
          <p:cNvGrpSpPr/>
          <p:nvPr/>
        </p:nvGrpSpPr>
        <p:grpSpPr>
          <a:xfrm>
            <a:off x="680203" y="5098732"/>
            <a:ext cx="13270230" cy="899160"/>
            <a:chOff x="680203" y="5098732"/>
            <a:chExt cx="13270230" cy="899160"/>
          </a:xfrm>
        </p:grpSpPr>
        <p:sp>
          <p:nvSpPr>
            <p:cNvPr id="5" name="object 5" descr=""/>
            <p:cNvSpPr/>
            <p:nvPr/>
          </p:nvSpPr>
          <p:spPr>
            <a:xfrm>
              <a:off x="680199" y="5098744"/>
              <a:ext cx="13270230" cy="703580"/>
            </a:xfrm>
            <a:custGeom>
              <a:avLst/>
              <a:gdLst/>
              <a:ahLst/>
              <a:cxnLst/>
              <a:rect l="l" t="t" r="r" b="b"/>
              <a:pathLst>
                <a:path w="13270230" h="703579">
                  <a:moveTo>
                    <a:pt x="3280232" y="8369"/>
                  </a:moveTo>
                  <a:lnTo>
                    <a:pt x="3279025" y="5473"/>
                  </a:lnTo>
                  <a:lnTo>
                    <a:pt x="3274758" y="1193"/>
                  </a:lnTo>
                  <a:lnTo>
                    <a:pt x="3271850" y="0"/>
                  </a:lnTo>
                  <a:lnTo>
                    <a:pt x="3262528" y="0"/>
                  </a:lnTo>
                  <a:lnTo>
                    <a:pt x="3257435" y="5092"/>
                  </a:lnTo>
                  <a:lnTo>
                    <a:pt x="3257435" y="11391"/>
                  </a:lnTo>
                  <a:lnTo>
                    <a:pt x="3257435" y="674992"/>
                  </a:lnTo>
                  <a:lnTo>
                    <a:pt x="3262528" y="680097"/>
                  </a:lnTo>
                  <a:lnTo>
                    <a:pt x="3275126" y="680097"/>
                  </a:lnTo>
                  <a:lnTo>
                    <a:pt x="3280232" y="674992"/>
                  </a:lnTo>
                  <a:lnTo>
                    <a:pt x="3280232" y="8369"/>
                  </a:lnTo>
                  <a:close/>
                </a:path>
                <a:path w="13270230" h="703579">
                  <a:moveTo>
                    <a:pt x="13269900" y="688568"/>
                  </a:moveTo>
                  <a:lnTo>
                    <a:pt x="13268693" y="685673"/>
                  </a:lnTo>
                  <a:lnTo>
                    <a:pt x="13264426" y="681393"/>
                  </a:lnTo>
                  <a:lnTo>
                    <a:pt x="13261518" y="680199"/>
                  </a:lnTo>
                  <a:lnTo>
                    <a:pt x="5105" y="680199"/>
                  </a:lnTo>
                  <a:lnTo>
                    <a:pt x="0" y="685304"/>
                  </a:lnTo>
                  <a:lnTo>
                    <a:pt x="0" y="691603"/>
                  </a:lnTo>
                  <a:lnTo>
                    <a:pt x="0" y="697890"/>
                  </a:lnTo>
                  <a:lnTo>
                    <a:pt x="5105" y="702995"/>
                  </a:lnTo>
                  <a:lnTo>
                    <a:pt x="13264795" y="702995"/>
                  </a:lnTo>
                  <a:lnTo>
                    <a:pt x="13269900" y="697890"/>
                  </a:lnTo>
                  <a:lnTo>
                    <a:pt x="13269900" y="688568"/>
                  </a:lnTo>
                  <a:close/>
                </a:path>
              </a:pathLst>
            </a:custGeom>
            <a:solidFill>
              <a:srgbClr val="5555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30466" y="5560337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407954" y="437099"/>
                  </a:moveTo>
                  <a:lnTo>
                    <a:pt x="29145" y="437099"/>
                  </a:lnTo>
                  <a:lnTo>
                    <a:pt x="17800" y="434809"/>
                  </a:lnTo>
                  <a:lnTo>
                    <a:pt x="8536" y="428563"/>
                  </a:lnTo>
                  <a:lnTo>
                    <a:pt x="2290" y="419299"/>
                  </a:lnTo>
                  <a:lnTo>
                    <a:pt x="0" y="407954"/>
                  </a:lnTo>
                  <a:lnTo>
                    <a:pt x="0" y="29145"/>
                  </a:lnTo>
                  <a:lnTo>
                    <a:pt x="2290" y="17801"/>
                  </a:lnTo>
                  <a:lnTo>
                    <a:pt x="8536" y="8536"/>
                  </a:lnTo>
                  <a:lnTo>
                    <a:pt x="17800" y="2290"/>
                  </a:lnTo>
                  <a:lnTo>
                    <a:pt x="29145" y="0"/>
                  </a:lnTo>
                  <a:lnTo>
                    <a:pt x="415683" y="0"/>
                  </a:lnTo>
                  <a:lnTo>
                    <a:pt x="423097" y="3070"/>
                  </a:lnTo>
                  <a:lnTo>
                    <a:pt x="434029" y="14002"/>
                  </a:lnTo>
                  <a:lnTo>
                    <a:pt x="437099" y="21415"/>
                  </a:lnTo>
                  <a:lnTo>
                    <a:pt x="437099" y="407954"/>
                  </a:lnTo>
                  <a:lnTo>
                    <a:pt x="434809" y="419299"/>
                  </a:lnTo>
                  <a:lnTo>
                    <a:pt x="428563" y="428563"/>
                  </a:lnTo>
                  <a:lnTo>
                    <a:pt x="419298" y="434809"/>
                  </a:lnTo>
                  <a:lnTo>
                    <a:pt x="407954" y="437099"/>
                  </a:lnTo>
                  <a:close/>
                </a:path>
              </a:pathLst>
            </a:custGeom>
            <a:solidFill>
              <a:srgbClr val="3C3C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70047" y="5608954"/>
            <a:ext cx="16256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425" b="1">
                <a:solidFill>
                  <a:srgbClr val="C9C9C0"/>
                </a:solidFill>
                <a:latin typeface="Tahoma"/>
                <a:cs typeface="Tahoma"/>
              </a:rPr>
              <a:t>1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9526" y="3672140"/>
            <a:ext cx="5859780" cy="121031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dirty="0" sz="1900" b="1">
                <a:solidFill>
                  <a:srgbClr val="C9C9C0"/>
                </a:solidFill>
                <a:latin typeface="Tahoma"/>
                <a:cs typeface="Tahoma"/>
              </a:rPr>
              <a:t>Data</a:t>
            </a:r>
            <a:r>
              <a:rPr dirty="0" sz="1900" spc="-9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900" spc="45" b="1">
                <a:solidFill>
                  <a:srgbClr val="C9C9C0"/>
                </a:solidFill>
                <a:latin typeface="Tahoma"/>
                <a:cs typeface="Tahoma"/>
              </a:rPr>
              <a:t>Acquisition</a:t>
            </a:r>
            <a:endParaRPr sz="1900">
              <a:latin typeface="Tahoma"/>
              <a:cs typeface="Tahoma"/>
            </a:endParaRPr>
          </a:p>
          <a:p>
            <a:pPr algn="ctr" marL="12700" marR="5080">
              <a:lnSpc>
                <a:spcPts val="2880"/>
              </a:lnSpc>
              <a:spcBef>
                <a:spcPts val="65"/>
              </a:spcBef>
            </a:pPr>
            <a:r>
              <a:rPr dirty="0" sz="1500" spc="65">
                <a:solidFill>
                  <a:srgbClr val="C9C9C0"/>
                </a:solidFill>
                <a:latin typeface="Tahoma"/>
                <a:cs typeface="Tahoma"/>
              </a:rPr>
              <a:t>Read</a:t>
            </a:r>
            <a:r>
              <a:rPr dirty="0" sz="150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00">
                <a:solidFill>
                  <a:srgbClr val="C9C9C0"/>
                </a:solidFill>
                <a:latin typeface="Tahoma"/>
                <a:cs typeface="Tahoma"/>
              </a:rPr>
              <a:t>sensor</a:t>
            </a:r>
            <a:r>
              <a:rPr dirty="0" sz="150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data</a:t>
            </a:r>
            <a:r>
              <a:rPr dirty="0" sz="150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90">
                <a:solidFill>
                  <a:srgbClr val="C9C9C0"/>
                </a:solidFill>
                <a:latin typeface="Tahoma"/>
                <a:cs typeface="Tahoma"/>
              </a:rPr>
              <a:t>from</a:t>
            </a:r>
            <a:r>
              <a:rPr dirty="0" sz="150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50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95">
                <a:solidFill>
                  <a:srgbClr val="C9C9C0"/>
                </a:solidFill>
                <a:latin typeface="Tahoma"/>
                <a:cs typeface="Tahoma"/>
              </a:rPr>
              <a:t>connected</a:t>
            </a:r>
            <a:r>
              <a:rPr dirty="0" sz="150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05">
                <a:solidFill>
                  <a:srgbClr val="C9C9C0"/>
                </a:solidFill>
                <a:latin typeface="Tahoma"/>
                <a:cs typeface="Tahoma"/>
              </a:rPr>
              <a:t>sensors</a:t>
            </a:r>
            <a:r>
              <a:rPr dirty="0" sz="150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95">
                <a:solidFill>
                  <a:srgbClr val="C9C9C0"/>
                </a:solidFill>
                <a:latin typeface="Tahoma"/>
                <a:cs typeface="Tahoma"/>
              </a:rPr>
              <a:t>using</a:t>
            </a:r>
            <a:r>
              <a:rPr dirty="0" sz="150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500" spc="-1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65">
                <a:solidFill>
                  <a:srgbClr val="C9C9C0"/>
                </a:solidFill>
                <a:latin typeface="Tahoma"/>
                <a:cs typeface="Tahoma"/>
              </a:rPr>
              <a:t>Arduino </a:t>
            </a:r>
            <a:r>
              <a:rPr dirty="0" sz="1500" spc="100">
                <a:solidFill>
                  <a:srgbClr val="C9C9C0"/>
                </a:solidFill>
                <a:latin typeface="Tahoma"/>
                <a:cs typeface="Tahoma"/>
              </a:rPr>
              <a:t>programming</a:t>
            </a:r>
            <a:r>
              <a:rPr dirty="0" sz="1500" spc="-10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45">
                <a:solidFill>
                  <a:srgbClr val="C9C9C0"/>
                </a:solidFill>
                <a:latin typeface="Tahoma"/>
                <a:cs typeface="Tahoma"/>
              </a:rPr>
              <a:t>language.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96481" y="5560338"/>
            <a:ext cx="437515" cy="899160"/>
            <a:chOff x="7096481" y="5560338"/>
            <a:chExt cx="437515" cy="899160"/>
          </a:xfrm>
        </p:grpSpPr>
        <p:sp>
          <p:nvSpPr>
            <p:cNvPr id="10" name="object 10" descr=""/>
            <p:cNvSpPr/>
            <p:nvPr/>
          </p:nvSpPr>
          <p:spPr>
            <a:xfrm>
              <a:off x="7303650" y="5778937"/>
              <a:ext cx="22860" cy="680720"/>
            </a:xfrm>
            <a:custGeom>
              <a:avLst/>
              <a:gdLst/>
              <a:ahLst/>
              <a:cxnLst/>
              <a:rect l="l" t="t" r="r" b="b"/>
              <a:pathLst>
                <a:path w="22859" h="680720">
                  <a:moveTo>
                    <a:pt x="17696" y="680099"/>
                  </a:moveTo>
                  <a:lnTo>
                    <a:pt x="5104" y="680099"/>
                  </a:lnTo>
                  <a:lnTo>
                    <a:pt x="0" y="674996"/>
                  </a:lnTo>
                  <a:lnTo>
                    <a:pt x="0" y="11399"/>
                  </a:lnTo>
                  <a:lnTo>
                    <a:pt x="0" y="5103"/>
                  </a:lnTo>
                  <a:lnTo>
                    <a:pt x="5104" y="0"/>
                  </a:lnTo>
                  <a:lnTo>
                    <a:pt x="14423" y="0"/>
                  </a:lnTo>
                  <a:lnTo>
                    <a:pt x="17323" y="1200"/>
                  </a:lnTo>
                  <a:lnTo>
                    <a:pt x="19460" y="3339"/>
                  </a:lnTo>
                  <a:lnTo>
                    <a:pt x="21599" y="5476"/>
                  </a:lnTo>
                  <a:lnTo>
                    <a:pt x="22799" y="8376"/>
                  </a:lnTo>
                  <a:lnTo>
                    <a:pt x="22799" y="674996"/>
                  </a:lnTo>
                  <a:lnTo>
                    <a:pt x="17696" y="680099"/>
                  </a:lnTo>
                  <a:close/>
                </a:path>
              </a:pathLst>
            </a:custGeom>
            <a:solidFill>
              <a:srgbClr val="5555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96481" y="5560338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407953" y="437099"/>
                  </a:moveTo>
                  <a:lnTo>
                    <a:pt x="29145" y="437099"/>
                  </a:lnTo>
                  <a:lnTo>
                    <a:pt x="17801" y="434809"/>
                  </a:lnTo>
                  <a:lnTo>
                    <a:pt x="8536" y="428563"/>
                  </a:lnTo>
                  <a:lnTo>
                    <a:pt x="2290" y="419299"/>
                  </a:lnTo>
                  <a:lnTo>
                    <a:pt x="0" y="407954"/>
                  </a:lnTo>
                  <a:lnTo>
                    <a:pt x="0" y="29145"/>
                  </a:lnTo>
                  <a:lnTo>
                    <a:pt x="2290" y="17801"/>
                  </a:lnTo>
                  <a:lnTo>
                    <a:pt x="8536" y="8536"/>
                  </a:lnTo>
                  <a:lnTo>
                    <a:pt x="17801" y="2290"/>
                  </a:lnTo>
                  <a:lnTo>
                    <a:pt x="29145" y="0"/>
                  </a:lnTo>
                  <a:lnTo>
                    <a:pt x="415684" y="0"/>
                  </a:lnTo>
                  <a:lnTo>
                    <a:pt x="423097" y="3070"/>
                  </a:lnTo>
                  <a:lnTo>
                    <a:pt x="434028" y="14002"/>
                  </a:lnTo>
                  <a:lnTo>
                    <a:pt x="437099" y="21415"/>
                  </a:lnTo>
                  <a:lnTo>
                    <a:pt x="437099" y="407954"/>
                  </a:lnTo>
                  <a:lnTo>
                    <a:pt x="434809" y="419299"/>
                  </a:lnTo>
                  <a:lnTo>
                    <a:pt x="428563" y="428563"/>
                  </a:lnTo>
                  <a:lnTo>
                    <a:pt x="419298" y="434809"/>
                  </a:lnTo>
                  <a:lnTo>
                    <a:pt x="407953" y="437099"/>
                  </a:lnTo>
                  <a:close/>
                </a:path>
              </a:pathLst>
            </a:custGeom>
            <a:solidFill>
              <a:srgbClr val="3C3C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204760" y="5608954"/>
            <a:ext cx="220979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35" b="1">
                <a:solidFill>
                  <a:srgbClr val="C9C9C0"/>
                </a:solidFill>
                <a:latin typeface="Tahoma"/>
                <a:cs typeface="Tahoma"/>
              </a:rPr>
              <a:t>2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48034" y="6562519"/>
            <a:ext cx="6134735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05685" marR="2297430" indent="-635">
              <a:lnSpc>
                <a:spcPct val="123700"/>
              </a:lnSpc>
              <a:spcBef>
                <a:spcPts val="100"/>
              </a:spcBef>
            </a:pPr>
            <a:r>
              <a:rPr dirty="0" sz="1900" spc="45" b="1">
                <a:solidFill>
                  <a:srgbClr val="C9C9C0"/>
                </a:solidFill>
                <a:latin typeface="Tahoma"/>
                <a:cs typeface="Tahoma"/>
              </a:rPr>
              <a:t>Gesture </a:t>
            </a:r>
            <a:r>
              <a:rPr dirty="0" sz="1900" spc="-10" b="1">
                <a:solidFill>
                  <a:srgbClr val="C9C9C0"/>
                </a:solidFill>
                <a:latin typeface="Tahoma"/>
                <a:cs typeface="Tahoma"/>
              </a:rPr>
              <a:t>Recognition</a:t>
            </a:r>
            <a:endParaRPr sz="1900">
              <a:latin typeface="Tahoma"/>
              <a:cs typeface="Tahoma"/>
            </a:endParaRPr>
          </a:p>
          <a:p>
            <a:pPr algn="ctr" marL="12700" marR="5080">
              <a:lnSpc>
                <a:spcPct val="160000"/>
              </a:lnSpc>
              <a:spcBef>
                <a:spcPts val="1390"/>
              </a:spcBef>
            </a:pPr>
            <a:r>
              <a:rPr dirty="0" sz="1500" spc="65">
                <a:solidFill>
                  <a:srgbClr val="C9C9C0"/>
                </a:solidFill>
                <a:latin typeface="Tahoma"/>
                <a:cs typeface="Tahoma"/>
              </a:rPr>
              <a:t>Develop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5">
                <a:solidFill>
                  <a:srgbClr val="C9C9C0"/>
                </a:solidFill>
                <a:latin typeface="Tahoma"/>
                <a:cs typeface="Tahoma"/>
              </a:rPr>
              <a:t>algorithms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0">
                <a:solidFill>
                  <a:srgbClr val="C9C9C0"/>
                </a:solidFill>
                <a:latin typeface="Tahoma"/>
                <a:cs typeface="Tahoma"/>
              </a:rPr>
              <a:t>analyze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00">
                <a:solidFill>
                  <a:srgbClr val="C9C9C0"/>
                </a:solidFill>
                <a:latin typeface="Tahoma"/>
                <a:cs typeface="Tahoma"/>
              </a:rPr>
              <a:t>sensor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data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identify</a:t>
            </a:r>
            <a:r>
              <a:rPr dirty="0" sz="150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35">
                <a:solidFill>
                  <a:srgbClr val="C9C9C0"/>
                </a:solidFill>
                <a:latin typeface="Tahoma"/>
                <a:cs typeface="Tahoma"/>
              </a:rPr>
              <a:t>different </a:t>
            </a:r>
            <a:r>
              <a:rPr dirty="0" sz="1500" spc="90">
                <a:solidFill>
                  <a:srgbClr val="C9C9C0"/>
                </a:solidFill>
                <a:latin typeface="Tahoma"/>
                <a:cs typeface="Tahoma"/>
              </a:rPr>
              <a:t>hand</a:t>
            </a:r>
            <a:r>
              <a:rPr dirty="0" sz="1500" spc="-14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gestures.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0462617" y="5098732"/>
            <a:ext cx="437515" cy="899160"/>
            <a:chOff x="10462617" y="5098732"/>
            <a:chExt cx="437515" cy="899160"/>
          </a:xfrm>
        </p:grpSpPr>
        <p:sp>
          <p:nvSpPr>
            <p:cNvPr id="15" name="object 15" descr=""/>
            <p:cNvSpPr/>
            <p:nvPr/>
          </p:nvSpPr>
          <p:spPr>
            <a:xfrm>
              <a:off x="10669785" y="5098732"/>
              <a:ext cx="22860" cy="680720"/>
            </a:xfrm>
            <a:custGeom>
              <a:avLst/>
              <a:gdLst/>
              <a:ahLst/>
              <a:cxnLst/>
              <a:rect l="l" t="t" r="r" b="b"/>
              <a:pathLst>
                <a:path w="22859" h="680720">
                  <a:moveTo>
                    <a:pt x="17695" y="680099"/>
                  </a:moveTo>
                  <a:lnTo>
                    <a:pt x="5103" y="680099"/>
                  </a:lnTo>
                  <a:lnTo>
                    <a:pt x="0" y="674996"/>
                  </a:lnTo>
                  <a:lnTo>
                    <a:pt x="0" y="11399"/>
                  </a:lnTo>
                  <a:lnTo>
                    <a:pt x="0" y="5104"/>
                  </a:lnTo>
                  <a:lnTo>
                    <a:pt x="5103" y="0"/>
                  </a:lnTo>
                  <a:lnTo>
                    <a:pt x="14423" y="0"/>
                  </a:lnTo>
                  <a:lnTo>
                    <a:pt x="17323" y="1201"/>
                  </a:lnTo>
                  <a:lnTo>
                    <a:pt x="19460" y="3339"/>
                  </a:lnTo>
                  <a:lnTo>
                    <a:pt x="21598" y="5476"/>
                  </a:lnTo>
                  <a:lnTo>
                    <a:pt x="22799" y="8376"/>
                  </a:lnTo>
                  <a:lnTo>
                    <a:pt x="22799" y="674996"/>
                  </a:lnTo>
                  <a:lnTo>
                    <a:pt x="17695" y="680099"/>
                  </a:lnTo>
                  <a:close/>
                </a:path>
              </a:pathLst>
            </a:custGeom>
            <a:solidFill>
              <a:srgbClr val="5555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62617" y="5560337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407953" y="437099"/>
                  </a:moveTo>
                  <a:lnTo>
                    <a:pt x="29144" y="437099"/>
                  </a:lnTo>
                  <a:lnTo>
                    <a:pt x="17800" y="434809"/>
                  </a:lnTo>
                  <a:lnTo>
                    <a:pt x="8536" y="428563"/>
                  </a:lnTo>
                  <a:lnTo>
                    <a:pt x="2290" y="419299"/>
                  </a:lnTo>
                  <a:lnTo>
                    <a:pt x="0" y="407954"/>
                  </a:lnTo>
                  <a:lnTo>
                    <a:pt x="0" y="29145"/>
                  </a:lnTo>
                  <a:lnTo>
                    <a:pt x="2290" y="17801"/>
                  </a:lnTo>
                  <a:lnTo>
                    <a:pt x="8536" y="8536"/>
                  </a:lnTo>
                  <a:lnTo>
                    <a:pt x="17800" y="2290"/>
                  </a:lnTo>
                  <a:lnTo>
                    <a:pt x="29144" y="0"/>
                  </a:lnTo>
                  <a:lnTo>
                    <a:pt x="415683" y="0"/>
                  </a:lnTo>
                  <a:lnTo>
                    <a:pt x="423097" y="3070"/>
                  </a:lnTo>
                  <a:lnTo>
                    <a:pt x="434028" y="14002"/>
                  </a:lnTo>
                  <a:lnTo>
                    <a:pt x="437099" y="21415"/>
                  </a:lnTo>
                  <a:lnTo>
                    <a:pt x="437099" y="407954"/>
                  </a:lnTo>
                  <a:lnTo>
                    <a:pt x="434809" y="419299"/>
                  </a:lnTo>
                  <a:lnTo>
                    <a:pt x="428563" y="428563"/>
                  </a:lnTo>
                  <a:lnTo>
                    <a:pt x="419298" y="434809"/>
                  </a:lnTo>
                  <a:lnTo>
                    <a:pt x="407953" y="437099"/>
                  </a:lnTo>
                  <a:close/>
                </a:path>
              </a:pathLst>
            </a:custGeom>
            <a:solidFill>
              <a:srgbClr val="3C3C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0571122" y="5608954"/>
            <a:ext cx="224154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65" b="1">
                <a:solidFill>
                  <a:srgbClr val="C9C9C0"/>
                </a:solidFill>
                <a:latin typeface="Tahoma"/>
                <a:cs typeface="Tahoma"/>
              </a:rPr>
              <a:t>3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34709" y="3394982"/>
            <a:ext cx="6093460" cy="1487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92680" marR="2385060">
              <a:lnSpc>
                <a:spcPct val="123700"/>
              </a:lnSpc>
              <a:spcBef>
                <a:spcPts val="100"/>
              </a:spcBef>
            </a:pPr>
            <a:r>
              <a:rPr dirty="0" sz="1900" spc="85" b="1">
                <a:solidFill>
                  <a:srgbClr val="C9C9C0"/>
                </a:solidFill>
                <a:latin typeface="Tahoma"/>
                <a:cs typeface="Tahoma"/>
              </a:rPr>
              <a:t>Command </a:t>
            </a:r>
            <a:r>
              <a:rPr dirty="0" sz="1900" spc="-10" b="1">
                <a:solidFill>
                  <a:srgbClr val="C9C9C0"/>
                </a:solidFill>
                <a:latin typeface="Tahoma"/>
                <a:cs typeface="Tahoma"/>
              </a:rPr>
              <a:t>Mapping</a:t>
            </a:r>
            <a:endParaRPr sz="1900">
              <a:latin typeface="Tahoma"/>
              <a:cs typeface="Tahoma"/>
            </a:endParaRPr>
          </a:p>
          <a:p>
            <a:pPr algn="ctr" marL="12700" marR="5080">
              <a:lnSpc>
                <a:spcPct val="160000"/>
              </a:lnSpc>
              <a:spcBef>
                <a:spcPts val="110"/>
              </a:spcBef>
            </a:pPr>
            <a:r>
              <a:rPr dirty="0" sz="1500" spc="110">
                <a:solidFill>
                  <a:srgbClr val="C9C9C0"/>
                </a:solidFill>
                <a:latin typeface="Tahoma"/>
                <a:cs typeface="Tahoma"/>
              </a:rPr>
              <a:t>Map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90">
                <a:solidFill>
                  <a:srgbClr val="C9C9C0"/>
                </a:solidFill>
                <a:latin typeface="Tahoma"/>
                <a:cs typeface="Tahoma"/>
              </a:rPr>
              <a:t>recognized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5">
                <a:solidFill>
                  <a:srgbClr val="C9C9C0"/>
                </a:solidFill>
                <a:latin typeface="Tahoma"/>
                <a:cs typeface="Tahoma"/>
              </a:rPr>
              <a:t>gestures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0">
                <a:solidFill>
                  <a:srgbClr val="C9C9C0"/>
                </a:solidFill>
                <a:latin typeface="Tahoma"/>
                <a:cs typeface="Tahoma"/>
              </a:rPr>
              <a:t>specific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14">
                <a:solidFill>
                  <a:srgbClr val="C9C9C0"/>
                </a:solidFill>
                <a:latin typeface="Tahoma"/>
                <a:cs typeface="Tahoma"/>
              </a:rPr>
              <a:t>game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14">
                <a:solidFill>
                  <a:srgbClr val="C9C9C0"/>
                </a:solidFill>
                <a:latin typeface="Tahoma"/>
                <a:cs typeface="Tahoma"/>
              </a:rPr>
              <a:t>commands,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120">
                <a:solidFill>
                  <a:srgbClr val="C9C9C0"/>
                </a:solidFill>
                <a:latin typeface="Tahoma"/>
                <a:cs typeface="Tahoma"/>
              </a:rPr>
              <a:t>such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75">
                <a:solidFill>
                  <a:srgbClr val="C9C9C0"/>
                </a:solidFill>
                <a:latin typeface="Tahoma"/>
                <a:cs typeface="Tahoma"/>
              </a:rPr>
              <a:t>as </a:t>
            </a:r>
            <a:r>
              <a:rPr dirty="0" sz="1500" spc="85">
                <a:solidFill>
                  <a:srgbClr val="C9C9C0"/>
                </a:solidFill>
                <a:latin typeface="Tahoma"/>
                <a:cs typeface="Tahoma"/>
              </a:rPr>
              <a:t>movement,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55">
                <a:solidFill>
                  <a:srgbClr val="C9C9C0"/>
                </a:solidFill>
                <a:latin typeface="Tahoma"/>
                <a:cs typeface="Tahoma"/>
              </a:rPr>
              <a:t>actions,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70">
                <a:solidFill>
                  <a:srgbClr val="C9C9C0"/>
                </a:solidFill>
                <a:latin typeface="Tahoma"/>
                <a:cs typeface="Tahoma"/>
              </a:rPr>
              <a:t>or</a:t>
            </a:r>
            <a:r>
              <a:rPr dirty="0" sz="150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80">
                <a:solidFill>
                  <a:srgbClr val="C9C9C0"/>
                </a:solidFill>
                <a:latin typeface="Tahoma"/>
                <a:cs typeface="Tahoma"/>
              </a:rPr>
              <a:t>special</a:t>
            </a:r>
            <a:r>
              <a:rPr dirty="0" sz="150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500" spc="-10">
                <a:solidFill>
                  <a:srgbClr val="C9C9C0"/>
                </a:solidFill>
                <a:latin typeface="Tahoma"/>
                <a:cs typeface="Tahoma"/>
              </a:rPr>
              <a:t>abilities.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3825" y="7391775"/>
            <a:ext cx="4024269" cy="680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373" y="406106"/>
            <a:ext cx="7339965" cy="1671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600"/>
              </a:lnSpc>
              <a:spcBef>
                <a:spcPts val="100"/>
              </a:spcBef>
            </a:pPr>
            <a:r>
              <a:rPr dirty="0" sz="4300" spc="50"/>
              <a:t>Mapping</a:t>
            </a:r>
            <a:r>
              <a:rPr dirty="0" sz="4300" spc="-220"/>
              <a:t> </a:t>
            </a:r>
            <a:r>
              <a:rPr dirty="0" sz="4300" spc="55"/>
              <a:t>Hand</a:t>
            </a:r>
            <a:r>
              <a:rPr dirty="0" sz="4300" spc="-215"/>
              <a:t> </a:t>
            </a:r>
            <a:r>
              <a:rPr dirty="0" sz="4300" spc="50"/>
              <a:t>Gestures</a:t>
            </a:r>
            <a:r>
              <a:rPr dirty="0" sz="4300" spc="-215"/>
              <a:t> </a:t>
            </a:r>
            <a:r>
              <a:rPr dirty="0" sz="4300" spc="-25"/>
              <a:t>to </a:t>
            </a:r>
            <a:r>
              <a:rPr dirty="0" sz="4300" spc="90"/>
              <a:t>Game</a:t>
            </a:r>
            <a:r>
              <a:rPr dirty="0" sz="4300" spc="-225"/>
              <a:t> </a:t>
            </a:r>
            <a:r>
              <a:rPr dirty="0" sz="4300" spc="165"/>
              <a:t>Commands</a:t>
            </a:r>
            <a:endParaRPr sz="43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073" y="2319933"/>
            <a:ext cx="1104423" cy="530137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pc="-20"/>
              <a:t>Fist</a:t>
            </a:r>
          </a:p>
          <a:p>
            <a:pPr marL="12700" marR="291465">
              <a:lnSpc>
                <a:spcPts val="3300"/>
              </a:lnSpc>
              <a:spcBef>
                <a:spcPts val="254"/>
              </a:spcBef>
            </a:pPr>
            <a:r>
              <a:rPr dirty="0" sz="1700" b="0">
                <a:latin typeface="Tahoma"/>
                <a:cs typeface="Tahoma"/>
              </a:rPr>
              <a:t>The</a:t>
            </a:r>
            <a:r>
              <a:rPr dirty="0" sz="1700" spc="-85" b="0">
                <a:latin typeface="Tahoma"/>
                <a:cs typeface="Tahoma"/>
              </a:rPr>
              <a:t> </a:t>
            </a:r>
            <a:r>
              <a:rPr dirty="0" sz="1700" b="0">
                <a:latin typeface="Tahoma"/>
                <a:cs typeface="Tahoma"/>
              </a:rPr>
              <a:t>fist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80" b="0">
                <a:latin typeface="Tahoma"/>
                <a:cs typeface="Tahoma"/>
              </a:rPr>
              <a:t>gesture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95" b="0">
                <a:latin typeface="Tahoma"/>
                <a:cs typeface="Tahoma"/>
              </a:rPr>
              <a:t>could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90" b="0">
                <a:latin typeface="Tahoma"/>
                <a:cs typeface="Tahoma"/>
              </a:rPr>
              <a:t>be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125" b="0">
                <a:latin typeface="Tahoma"/>
                <a:cs typeface="Tahoma"/>
              </a:rPr>
              <a:t>mapped</a:t>
            </a:r>
            <a:r>
              <a:rPr dirty="0" sz="1700" spc="-85" b="0">
                <a:latin typeface="Tahoma"/>
                <a:cs typeface="Tahoma"/>
              </a:rPr>
              <a:t> </a:t>
            </a:r>
            <a:r>
              <a:rPr dirty="0" sz="1700" b="0">
                <a:latin typeface="Tahoma"/>
                <a:cs typeface="Tahoma"/>
              </a:rPr>
              <a:t>to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75" b="0">
                <a:latin typeface="Tahoma"/>
                <a:cs typeface="Tahoma"/>
              </a:rPr>
              <a:t>a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75" b="0">
                <a:latin typeface="Tahoma"/>
                <a:cs typeface="Tahoma"/>
              </a:rPr>
              <a:t>punch,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b="0">
                <a:latin typeface="Tahoma"/>
                <a:cs typeface="Tahoma"/>
              </a:rPr>
              <a:t>attack,</a:t>
            </a:r>
            <a:r>
              <a:rPr dirty="0" sz="1700" spc="-80" b="0">
                <a:latin typeface="Tahoma"/>
                <a:cs typeface="Tahoma"/>
              </a:rPr>
              <a:t> </a:t>
            </a:r>
            <a:r>
              <a:rPr dirty="0" sz="1700" spc="-25" b="0">
                <a:latin typeface="Tahoma"/>
                <a:cs typeface="Tahoma"/>
              </a:rPr>
              <a:t>or </a:t>
            </a:r>
            <a:r>
              <a:rPr dirty="0" sz="1700" spc="110" b="0">
                <a:latin typeface="Tahoma"/>
                <a:cs typeface="Tahoma"/>
              </a:rPr>
              <a:t>jump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40" b="0">
                <a:latin typeface="Tahoma"/>
                <a:cs typeface="Tahoma"/>
              </a:rPr>
              <a:t>action.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/>
              <a:t>Open</a:t>
            </a:r>
            <a:r>
              <a:rPr dirty="0" spc="-85"/>
              <a:t> </a:t>
            </a:r>
            <a:r>
              <a:rPr dirty="0" spc="-20"/>
              <a:t>Hand</a:t>
            </a:r>
          </a:p>
          <a:p>
            <a:pPr marL="12700" marR="530860">
              <a:lnSpc>
                <a:spcPts val="3300"/>
              </a:lnSpc>
              <a:spcBef>
                <a:spcPts val="259"/>
              </a:spcBef>
            </a:pPr>
            <a:r>
              <a:rPr dirty="0" sz="1700" spc="114" b="0">
                <a:latin typeface="Tahoma"/>
                <a:cs typeface="Tahoma"/>
              </a:rPr>
              <a:t>An</a:t>
            </a:r>
            <a:r>
              <a:rPr dirty="0" sz="1700" spc="-140" b="0">
                <a:latin typeface="Tahoma"/>
                <a:cs typeface="Tahoma"/>
              </a:rPr>
              <a:t> </a:t>
            </a:r>
            <a:r>
              <a:rPr dirty="0" sz="1700" spc="90" b="0">
                <a:latin typeface="Tahoma"/>
                <a:cs typeface="Tahoma"/>
              </a:rPr>
              <a:t>open</a:t>
            </a:r>
            <a:r>
              <a:rPr dirty="0" sz="1700" spc="-135" b="0">
                <a:latin typeface="Tahoma"/>
                <a:cs typeface="Tahoma"/>
              </a:rPr>
              <a:t> </a:t>
            </a:r>
            <a:r>
              <a:rPr dirty="0" sz="1700" spc="100" b="0">
                <a:latin typeface="Tahoma"/>
                <a:cs typeface="Tahoma"/>
              </a:rPr>
              <a:t>hand</a:t>
            </a:r>
            <a:r>
              <a:rPr dirty="0" sz="1700" spc="-140" b="0">
                <a:latin typeface="Tahoma"/>
                <a:cs typeface="Tahoma"/>
              </a:rPr>
              <a:t> </a:t>
            </a:r>
            <a:r>
              <a:rPr dirty="0" sz="1700" spc="95" b="0">
                <a:latin typeface="Tahoma"/>
                <a:cs typeface="Tahoma"/>
              </a:rPr>
              <a:t>could</a:t>
            </a:r>
            <a:r>
              <a:rPr dirty="0" sz="1700" spc="-135" b="0">
                <a:latin typeface="Tahoma"/>
                <a:cs typeface="Tahoma"/>
              </a:rPr>
              <a:t> </a:t>
            </a:r>
            <a:r>
              <a:rPr dirty="0" sz="1700" spc="100" b="0">
                <a:latin typeface="Tahoma"/>
                <a:cs typeface="Tahoma"/>
              </a:rPr>
              <a:t>correspond</a:t>
            </a:r>
            <a:r>
              <a:rPr dirty="0" sz="1700" spc="-135" b="0">
                <a:latin typeface="Tahoma"/>
                <a:cs typeface="Tahoma"/>
              </a:rPr>
              <a:t> </a:t>
            </a:r>
            <a:r>
              <a:rPr dirty="0" sz="1700" b="0">
                <a:latin typeface="Tahoma"/>
                <a:cs typeface="Tahoma"/>
              </a:rPr>
              <a:t>to</a:t>
            </a:r>
            <a:r>
              <a:rPr dirty="0" sz="1700" spc="-140" b="0">
                <a:latin typeface="Tahoma"/>
                <a:cs typeface="Tahoma"/>
              </a:rPr>
              <a:t> </a:t>
            </a:r>
            <a:r>
              <a:rPr dirty="0" sz="1700" spc="75" b="0">
                <a:latin typeface="Tahoma"/>
                <a:cs typeface="Tahoma"/>
              </a:rPr>
              <a:t>a</a:t>
            </a:r>
            <a:r>
              <a:rPr dirty="0" sz="1700" spc="-135" b="0">
                <a:latin typeface="Tahoma"/>
                <a:cs typeface="Tahoma"/>
              </a:rPr>
              <a:t> </a:t>
            </a:r>
            <a:r>
              <a:rPr dirty="0" sz="1700" spc="50" b="0">
                <a:latin typeface="Tahoma"/>
                <a:cs typeface="Tahoma"/>
              </a:rPr>
              <a:t>block,</a:t>
            </a:r>
            <a:r>
              <a:rPr dirty="0" sz="1700" spc="-140" b="0">
                <a:latin typeface="Tahoma"/>
                <a:cs typeface="Tahoma"/>
              </a:rPr>
              <a:t> </a:t>
            </a:r>
            <a:r>
              <a:rPr dirty="0" sz="1700" spc="55" b="0">
                <a:latin typeface="Tahoma"/>
                <a:cs typeface="Tahoma"/>
              </a:rPr>
              <a:t>shield,</a:t>
            </a:r>
            <a:r>
              <a:rPr dirty="0" sz="1700" spc="-135" b="0">
                <a:latin typeface="Tahoma"/>
                <a:cs typeface="Tahoma"/>
              </a:rPr>
              <a:t> </a:t>
            </a:r>
            <a:r>
              <a:rPr dirty="0" sz="1700" spc="-25" b="0">
                <a:latin typeface="Tahoma"/>
                <a:cs typeface="Tahoma"/>
              </a:rPr>
              <a:t>or </a:t>
            </a:r>
            <a:r>
              <a:rPr dirty="0" sz="1700" spc="85" b="0">
                <a:latin typeface="Tahoma"/>
                <a:cs typeface="Tahoma"/>
              </a:rPr>
              <a:t>defensive</a:t>
            </a:r>
            <a:r>
              <a:rPr dirty="0" sz="1700" spc="-125" b="0">
                <a:latin typeface="Tahoma"/>
                <a:cs typeface="Tahoma"/>
              </a:rPr>
              <a:t> </a:t>
            </a:r>
            <a:r>
              <a:rPr dirty="0" sz="1700" spc="55" b="0">
                <a:latin typeface="Tahoma"/>
                <a:cs typeface="Tahoma"/>
              </a:rPr>
              <a:t>move.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/>
              <a:t>Index</a:t>
            </a:r>
            <a:r>
              <a:rPr dirty="0" spc="-55"/>
              <a:t> </a:t>
            </a:r>
            <a:r>
              <a:rPr dirty="0"/>
              <a:t>Finger</a:t>
            </a:r>
            <a:r>
              <a:rPr dirty="0" spc="-50"/>
              <a:t> </a:t>
            </a:r>
            <a:r>
              <a:rPr dirty="0" spc="-10"/>
              <a:t>Pointing</a:t>
            </a:r>
          </a:p>
          <a:p>
            <a:pPr marL="12700" marR="5080">
              <a:lnSpc>
                <a:spcPts val="3300"/>
              </a:lnSpc>
              <a:spcBef>
                <a:spcPts val="60"/>
              </a:spcBef>
            </a:pPr>
            <a:r>
              <a:rPr dirty="0" sz="1700" spc="70" b="0">
                <a:latin typeface="Tahoma"/>
                <a:cs typeface="Tahoma"/>
              </a:rPr>
              <a:t>Pointing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95" b="0">
                <a:latin typeface="Tahoma"/>
                <a:cs typeface="Tahoma"/>
              </a:rPr>
              <a:t>could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70" b="0">
                <a:latin typeface="Tahoma"/>
                <a:cs typeface="Tahoma"/>
              </a:rPr>
              <a:t>trigger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75" b="0">
                <a:latin typeface="Tahoma"/>
                <a:cs typeface="Tahoma"/>
              </a:rPr>
              <a:t>a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65" b="0">
                <a:latin typeface="Tahoma"/>
                <a:cs typeface="Tahoma"/>
              </a:rPr>
              <a:t>targeting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150" b="0">
                <a:latin typeface="Tahoma"/>
                <a:cs typeface="Tahoma"/>
              </a:rPr>
              <a:t>mechanism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80" b="0">
                <a:latin typeface="Tahoma"/>
                <a:cs typeface="Tahoma"/>
              </a:rPr>
              <a:t>or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75" b="0">
                <a:latin typeface="Tahoma"/>
                <a:cs typeface="Tahoma"/>
              </a:rPr>
              <a:t>a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70" b="0">
                <a:latin typeface="Tahoma"/>
                <a:cs typeface="Tahoma"/>
              </a:rPr>
              <a:t>special </a:t>
            </a:r>
            <a:r>
              <a:rPr dirty="0" sz="1700" spc="55" b="0">
                <a:latin typeface="Tahoma"/>
                <a:cs typeface="Tahoma"/>
              </a:rPr>
              <a:t>ability</a:t>
            </a:r>
            <a:r>
              <a:rPr dirty="0" sz="1700" spc="-150" b="0">
                <a:latin typeface="Tahoma"/>
                <a:cs typeface="Tahoma"/>
              </a:rPr>
              <a:t> </a:t>
            </a:r>
            <a:r>
              <a:rPr dirty="0" sz="1700" spc="80" b="0">
                <a:latin typeface="Tahoma"/>
                <a:cs typeface="Tahoma"/>
              </a:rPr>
              <a:t>in</a:t>
            </a:r>
            <a:r>
              <a:rPr dirty="0" sz="1700" spc="-145" b="0">
                <a:latin typeface="Tahoma"/>
                <a:cs typeface="Tahoma"/>
              </a:rPr>
              <a:t> </a:t>
            </a:r>
            <a:r>
              <a:rPr dirty="0" sz="1700" spc="60" b="0">
                <a:latin typeface="Tahoma"/>
                <a:cs typeface="Tahoma"/>
              </a:rPr>
              <a:t>the</a:t>
            </a:r>
            <a:r>
              <a:rPr dirty="0" sz="1700" spc="-150" b="0">
                <a:latin typeface="Tahoma"/>
                <a:cs typeface="Tahoma"/>
              </a:rPr>
              <a:t> </a:t>
            </a:r>
            <a:r>
              <a:rPr dirty="0" sz="1700" spc="70" b="0">
                <a:latin typeface="Tahoma"/>
                <a:cs typeface="Tahoma"/>
              </a:rPr>
              <a:t>game.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934815"/>
            <a:ext cx="7682230" cy="589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/>
              <a:t>Demonstration</a:t>
            </a:r>
            <a:r>
              <a:rPr dirty="0" sz="3700" spc="-80"/>
              <a:t> </a:t>
            </a:r>
            <a:r>
              <a:rPr dirty="0" sz="3700" spc="90"/>
              <a:t>and</a:t>
            </a:r>
            <a:r>
              <a:rPr dirty="0" sz="3700" spc="-75"/>
              <a:t> </a:t>
            </a:r>
            <a:r>
              <a:rPr dirty="0" sz="3700" spc="60"/>
              <a:t>User</a:t>
            </a:r>
            <a:r>
              <a:rPr dirty="0" sz="3700" spc="-85"/>
              <a:t> </a:t>
            </a:r>
            <a:r>
              <a:rPr dirty="0" sz="3700" spc="-10"/>
              <a:t>Testing</a:t>
            </a:r>
            <a:endParaRPr sz="3700"/>
          </a:p>
        </p:txBody>
      </p:sp>
      <p:sp>
        <p:nvSpPr>
          <p:cNvPr id="4" name="object 4" descr=""/>
          <p:cNvSpPr txBox="1"/>
          <p:nvPr/>
        </p:nvSpPr>
        <p:spPr>
          <a:xfrm>
            <a:off x="809560" y="1553961"/>
            <a:ext cx="3474720" cy="2955290"/>
          </a:xfrm>
          <a:prstGeom prst="rect">
            <a:avLst/>
          </a:prstGeom>
        </p:spPr>
        <p:txBody>
          <a:bodyPr wrap="square" lIns="0" tIns="358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20"/>
              </a:spcBef>
            </a:pPr>
            <a:r>
              <a:rPr dirty="0" sz="4900" spc="-960" b="1">
                <a:solidFill>
                  <a:srgbClr val="C9C9C0"/>
                </a:solidFill>
                <a:latin typeface="Tahoma"/>
                <a:cs typeface="Tahoma"/>
              </a:rPr>
              <a:t>1</a:t>
            </a:r>
            <a:endParaRPr sz="4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1850" spc="-40" b="1">
                <a:solidFill>
                  <a:srgbClr val="C9C9C0"/>
                </a:solidFill>
                <a:latin typeface="Tahoma"/>
                <a:cs typeface="Tahoma"/>
              </a:rPr>
              <a:t>Initial</a:t>
            </a:r>
            <a:r>
              <a:rPr dirty="0" sz="1850" spc="-7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850" spc="-10" b="1">
                <a:solidFill>
                  <a:srgbClr val="C9C9C0"/>
                </a:solidFill>
                <a:latin typeface="Tahoma"/>
                <a:cs typeface="Tahoma"/>
              </a:rPr>
              <a:t>Testing</a:t>
            </a:r>
            <a:endParaRPr sz="1850">
              <a:latin typeface="Tahoma"/>
              <a:cs typeface="Tahoma"/>
            </a:endParaRPr>
          </a:p>
          <a:p>
            <a:pPr algn="ctr" marL="12700" marR="5080">
              <a:lnSpc>
                <a:spcPts val="2820"/>
              </a:lnSpc>
              <a:spcBef>
                <a:spcPts val="40"/>
              </a:spcBef>
            </a:pPr>
            <a:r>
              <a:rPr dirty="0" sz="1450">
                <a:solidFill>
                  <a:srgbClr val="C9C9C0"/>
                </a:solidFill>
                <a:latin typeface="Tahoma"/>
                <a:cs typeface="Tahoma"/>
              </a:rPr>
              <a:t>Test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C9C9C0"/>
                </a:solidFill>
                <a:latin typeface="Tahoma"/>
                <a:cs typeface="Tahoma"/>
              </a:rPr>
              <a:t>functionality</a:t>
            </a:r>
            <a:r>
              <a:rPr dirty="0" sz="14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1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85">
                <a:solidFill>
                  <a:srgbClr val="C9C9C0"/>
                </a:solidFill>
                <a:latin typeface="Tahoma"/>
                <a:cs typeface="Tahoma"/>
              </a:rPr>
              <a:t>hand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5">
                <a:solidFill>
                  <a:srgbClr val="C9C9C0"/>
                </a:solidFill>
                <a:latin typeface="Tahoma"/>
                <a:cs typeface="Tahoma"/>
              </a:rPr>
              <a:t>gloves </a:t>
            </a:r>
            <a:r>
              <a:rPr dirty="0" sz="1450" spc="8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control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C9C9C0"/>
                </a:solidFill>
                <a:latin typeface="Tahoma"/>
                <a:cs typeface="Tahoma"/>
              </a:rPr>
              <a:t>software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in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a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C9C9C0"/>
                </a:solidFill>
                <a:latin typeface="Tahoma"/>
                <a:cs typeface="Tahoma"/>
              </a:rPr>
              <a:t>controlled </a:t>
            </a:r>
            <a:r>
              <a:rPr dirty="0" sz="1450" spc="65">
                <a:solidFill>
                  <a:srgbClr val="C9C9C0"/>
                </a:solidFill>
                <a:latin typeface="Tahoma"/>
                <a:cs typeface="Tahoma"/>
              </a:rPr>
              <a:t>environment,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5">
                <a:solidFill>
                  <a:srgbClr val="C9C9C0"/>
                </a:solidFill>
                <a:latin typeface="Tahoma"/>
                <a:cs typeface="Tahoma"/>
              </a:rPr>
              <a:t>adjusting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code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and </a:t>
            </a:r>
            <a:r>
              <a:rPr dirty="0" sz="1450" spc="95">
                <a:solidFill>
                  <a:srgbClr val="C9C9C0"/>
                </a:solidFill>
                <a:latin typeface="Tahoma"/>
                <a:cs typeface="Tahoma"/>
              </a:rPr>
              <a:t>sensor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0">
                <a:solidFill>
                  <a:srgbClr val="C9C9C0"/>
                </a:solidFill>
                <a:latin typeface="Tahoma"/>
                <a:cs typeface="Tahoma"/>
              </a:rPr>
              <a:t>calibration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105">
                <a:solidFill>
                  <a:srgbClr val="C9C9C0"/>
                </a:solidFill>
                <a:latin typeface="Tahoma"/>
                <a:cs typeface="Tahoma"/>
              </a:rPr>
              <a:t>as</a:t>
            </a:r>
            <a:r>
              <a:rPr dirty="0" sz="1450" spc="-12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C9C9C0"/>
                </a:solidFill>
                <a:latin typeface="Tahoma"/>
                <a:cs typeface="Tahoma"/>
              </a:rPr>
              <a:t>needed.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15463" y="1553961"/>
            <a:ext cx="3565525" cy="2597150"/>
          </a:xfrm>
          <a:prstGeom prst="rect">
            <a:avLst/>
          </a:prstGeom>
        </p:spPr>
        <p:txBody>
          <a:bodyPr wrap="square" lIns="0" tIns="358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20"/>
              </a:spcBef>
            </a:pPr>
            <a:r>
              <a:rPr dirty="0" sz="4900" spc="105" b="1">
                <a:solidFill>
                  <a:srgbClr val="C9C9C0"/>
                </a:solidFill>
                <a:latin typeface="Tahoma"/>
                <a:cs typeface="Tahoma"/>
              </a:rPr>
              <a:t>2</a:t>
            </a:r>
            <a:endParaRPr sz="4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1850" b="1">
                <a:solidFill>
                  <a:srgbClr val="C9C9C0"/>
                </a:solidFill>
                <a:latin typeface="Tahoma"/>
                <a:cs typeface="Tahoma"/>
              </a:rPr>
              <a:t>User</a:t>
            </a:r>
            <a:r>
              <a:rPr dirty="0" sz="1850" spc="45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850" spc="-10" b="1">
                <a:solidFill>
                  <a:srgbClr val="C9C9C0"/>
                </a:solidFill>
                <a:latin typeface="Tahoma"/>
                <a:cs typeface="Tahoma"/>
              </a:rPr>
              <a:t>Feedback</a:t>
            </a:r>
            <a:endParaRPr sz="1850">
              <a:latin typeface="Tahoma"/>
              <a:cs typeface="Tahoma"/>
            </a:endParaRPr>
          </a:p>
          <a:p>
            <a:pPr algn="ctr" marL="12700" marR="5080">
              <a:lnSpc>
                <a:spcPts val="2820"/>
              </a:lnSpc>
              <a:spcBef>
                <a:spcPts val="40"/>
              </a:spcBef>
            </a:pP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Gather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user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70">
                <a:solidFill>
                  <a:srgbClr val="C9C9C0"/>
                </a:solidFill>
                <a:latin typeface="Tahoma"/>
                <a:cs typeface="Tahoma"/>
              </a:rPr>
              <a:t>feedback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85">
                <a:solidFill>
                  <a:srgbClr val="C9C9C0"/>
                </a:solidFill>
                <a:latin typeface="Tahoma"/>
                <a:cs typeface="Tahoma"/>
              </a:rPr>
              <a:t>on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75">
                <a:solidFill>
                  <a:srgbClr val="C9C9C0"/>
                </a:solidFill>
                <a:latin typeface="Tahoma"/>
                <a:cs typeface="Tahoma"/>
              </a:rPr>
              <a:t>ease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C9C9C0"/>
                </a:solidFill>
                <a:latin typeface="Tahoma"/>
                <a:cs typeface="Tahoma"/>
              </a:rPr>
              <a:t>of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use, </a:t>
            </a:r>
            <a:r>
              <a:rPr dirty="0" sz="1450" spc="80">
                <a:solidFill>
                  <a:srgbClr val="C9C9C0"/>
                </a:solidFill>
                <a:latin typeface="Tahoma"/>
                <a:cs typeface="Tahoma"/>
              </a:rPr>
              <a:t>responsiveness,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8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C9C9C0"/>
                </a:solidFill>
                <a:latin typeface="Tahoma"/>
                <a:cs typeface="Tahoma"/>
              </a:rPr>
              <a:t>overall</a:t>
            </a:r>
            <a:r>
              <a:rPr dirty="0" sz="1450" spc="-1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gaming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experience.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1282" y="4700066"/>
            <a:ext cx="3651885" cy="2597150"/>
          </a:xfrm>
          <a:prstGeom prst="rect">
            <a:avLst/>
          </a:prstGeom>
        </p:spPr>
        <p:txBody>
          <a:bodyPr wrap="square" lIns="0" tIns="3581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20"/>
              </a:spcBef>
            </a:pPr>
            <a:r>
              <a:rPr dirty="0" sz="4900" spc="75" b="1">
                <a:solidFill>
                  <a:srgbClr val="C9C9C0"/>
                </a:solidFill>
                <a:latin typeface="Tahoma"/>
                <a:cs typeface="Tahoma"/>
              </a:rPr>
              <a:t>3</a:t>
            </a:r>
            <a:endParaRPr sz="4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dirty="0" sz="1850" spc="-20" b="1">
                <a:solidFill>
                  <a:srgbClr val="C9C9C0"/>
                </a:solidFill>
                <a:latin typeface="Tahoma"/>
                <a:cs typeface="Tahoma"/>
              </a:rPr>
              <a:t>Iterations</a:t>
            </a:r>
            <a:r>
              <a:rPr dirty="0" sz="1850" spc="-3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850" b="1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850" spc="-30" b="1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850" spc="-10" b="1">
                <a:solidFill>
                  <a:srgbClr val="C9C9C0"/>
                </a:solidFill>
                <a:latin typeface="Tahoma"/>
                <a:cs typeface="Tahoma"/>
              </a:rPr>
              <a:t>Refinement</a:t>
            </a:r>
            <a:endParaRPr sz="1850">
              <a:latin typeface="Tahoma"/>
              <a:cs typeface="Tahoma"/>
            </a:endParaRPr>
          </a:p>
          <a:p>
            <a:pPr algn="just" marL="26034" marR="5080" indent="-13970">
              <a:lnSpc>
                <a:spcPts val="2820"/>
              </a:lnSpc>
              <a:spcBef>
                <a:spcPts val="40"/>
              </a:spcBef>
            </a:pPr>
            <a:r>
              <a:rPr dirty="0" sz="1450" spc="100">
                <a:solidFill>
                  <a:srgbClr val="C9C9C0"/>
                </a:solidFill>
                <a:latin typeface="Tahoma"/>
                <a:cs typeface="Tahoma"/>
              </a:rPr>
              <a:t>Based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75">
                <a:solidFill>
                  <a:srgbClr val="C9C9C0"/>
                </a:solidFill>
                <a:latin typeface="Tahoma"/>
                <a:cs typeface="Tahoma"/>
              </a:rPr>
              <a:t>on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C9C9C0"/>
                </a:solidFill>
                <a:latin typeface="Tahoma"/>
                <a:cs typeface="Tahoma"/>
              </a:rPr>
              <a:t>feedback,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10">
                <a:solidFill>
                  <a:srgbClr val="C9C9C0"/>
                </a:solidFill>
                <a:latin typeface="Tahoma"/>
                <a:cs typeface="Tahoma"/>
              </a:rPr>
              <a:t>refine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4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2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gesture </a:t>
            </a:r>
            <a:r>
              <a:rPr dirty="0" sz="1450" spc="70">
                <a:solidFill>
                  <a:srgbClr val="C9C9C0"/>
                </a:solidFill>
                <a:latin typeface="Tahoma"/>
                <a:cs typeface="Tahoma"/>
              </a:rPr>
              <a:t>mapping,</a:t>
            </a:r>
            <a:r>
              <a:rPr dirty="0" sz="1450" spc="-35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60">
                <a:solidFill>
                  <a:srgbClr val="C9C9C0"/>
                </a:solidFill>
                <a:latin typeface="Tahoma"/>
                <a:cs typeface="Tahoma"/>
              </a:rPr>
              <a:t>control</a:t>
            </a:r>
            <a:r>
              <a:rPr dirty="0" sz="1450" spc="-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C9C9C0"/>
                </a:solidFill>
                <a:latin typeface="Tahoma"/>
                <a:cs typeface="Tahoma"/>
              </a:rPr>
              <a:t>software,</a:t>
            </a:r>
            <a:r>
              <a:rPr dirty="0" sz="1450" spc="-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75">
                <a:solidFill>
                  <a:srgbClr val="C9C9C0"/>
                </a:solidFill>
                <a:latin typeface="Tahoma"/>
                <a:cs typeface="Tahoma"/>
              </a:rPr>
              <a:t>and</a:t>
            </a:r>
            <a:r>
              <a:rPr dirty="0" sz="1450" spc="-30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hardware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design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C9C9C0"/>
                </a:solidFill>
                <a:latin typeface="Tahoma"/>
                <a:cs typeface="Tahoma"/>
              </a:rPr>
              <a:t>to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enhance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the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90">
                <a:solidFill>
                  <a:srgbClr val="C9C9C0"/>
                </a:solidFill>
                <a:latin typeface="Tahoma"/>
                <a:cs typeface="Tahoma"/>
              </a:rPr>
              <a:t>user</a:t>
            </a:r>
            <a:r>
              <a:rPr dirty="0" sz="1450" spc="-114">
                <a:solidFill>
                  <a:srgbClr val="C9C9C0"/>
                </a:solidFill>
                <a:latin typeface="Tahoma"/>
                <a:cs typeface="Tahoma"/>
              </a:rPr>
              <a:t> </a:t>
            </a:r>
            <a:r>
              <a:rPr dirty="0" sz="1450" spc="55">
                <a:solidFill>
                  <a:srgbClr val="C9C9C0"/>
                </a:solidFill>
                <a:latin typeface="Tahoma"/>
                <a:cs typeface="Tahoma"/>
              </a:rPr>
              <a:t>experience.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z="4450" spc="170"/>
              <a:t>Conclusion</a:t>
            </a:r>
            <a:r>
              <a:rPr dirty="0" sz="4450" spc="-210"/>
              <a:t> </a:t>
            </a:r>
            <a:r>
              <a:rPr dirty="0" sz="4450" spc="165"/>
              <a:t>and</a:t>
            </a:r>
            <a:r>
              <a:rPr dirty="0" sz="4450" spc="-204"/>
              <a:t> </a:t>
            </a:r>
            <a:r>
              <a:rPr dirty="0" sz="4450" spc="-10"/>
              <a:t>Future </a:t>
            </a:r>
            <a:r>
              <a:rPr dirty="0" sz="4450" spc="120"/>
              <a:t>Applications</a:t>
            </a:r>
            <a:endParaRPr sz="445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100" b="0">
                <a:latin typeface="Tahoma"/>
                <a:cs typeface="Tahoma"/>
              </a:rPr>
              <a:t>Hand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90" b="0">
                <a:latin typeface="Tahoma"/>
                <a:cs typeface="Tahoma"/>
              </a:rPr>
              <a:t>gesture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80" b="0">
                <a:latin typeface="Tahoma"/>
                <a:cs typeface="Tahoma"/>
              </a:rPr>
              <a:t>control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120" b="0">
                <a:latin typeface="Tahoma"/>
                <a:cs typeface="Tahoma"/>
              </a:rPr>
              <a:t>has</a:t>
            </a:r>
            <a:r>
              <a:rPr dirty="0" sz="1750" spc="-130" b="0">
                <a:latin typeface="Tahoma"/>
                <a:cs typeface="Tahoma"/>
              </a:rPr>
              <a:t> </a:t>
            </a:r>
            <a:r>
              <a:rPr dirty="0" sz="1750" spc="65" b="0">
                <a:latin typeface="Tahoma"/>
                <a:cs typeface="Tahoma"/>
              </a:rPr>
              <a:t>the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60" b="0">
                <a:latin typeface="Tahoma"/>
                <a:cs typeface="Tahoma"/>
              </a:rPr>
              <a:t>potential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b="0">
                <a:latin typeface="Tahoma"/>
                <a:cs typeface="Tahoma"/>
              </a:rPr>
              <a:t>to</a:t>
            </a:r>
            <a:r>
              <a:rPr dirty="0" sz="1750" spc="-130" b="0">
                <a:latin typeface="Tahoma"/>
                <a:cs typeface="Tahoma"/>
              </a:rPr>
              <a:t> </a:t>
            </a:r>
            <a:r>
              <a:rPr dirty="0" sz="1750" spc="75" b="0">
                <a:latin typeface="Tahoma"/>
                <a:cs typeface="Tahoma"/>
              </a:rPr>
              <a:t>revolutionize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85" b="0">
                <a:latin typeface="Tahoma"/>
                <a:cs typeface="Tahoma"/>
              </a:rPr>
              <a:t>gaming,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45" b="0">
                <a:latin typeface="Tahoma"/>
                <a:cs typeface="Tahoma"/>
              </a:rPr>
              <a:t>offering</a:t>
            </a:r>
            <a:endParaRPr sz="1750">
              <a:latin typeface="Tahoma"/>
              <a:cs typeface="Tahoma"/>
            </a:endParaRPr>
          </a:p>
          <a:p>
            <a:pPr marL="12700" marR="695325">
              <a:lnSpc>
                <a:spcPct val="162900"/>
              </a:lnSpc>
            </a:pPr>
            <a:r>
              <a:rPr dirty="0" sz="1750" spc="125" b="0">
                <a:latin typeface="Tahoma"/>
                <a:cs typeface="Tahoma"/>
              </a:rPr>
              <a:t>immersive</a:t>
            </a:r>
            <a:r>
              <a:rPr dirty="0" sz="1750" spc="-140" b="0">
                <a:latin typeface="Tahoma"/>
                <a:cs typeface="Tahoma"/>
              </a:rPr>
              <a:t> </a:t>
            </a:r>
            <a:r>
              <a:rPr dirty="0" sz="1750" spc="100" b="0">
                <a:latin typeface="Tahoma"/>
                <a:cs typeface="Tahoma"/>
              </a:rPr>
              <a:t>and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55" b="0">
                <a:latin typeface="Tahoma"/>
                <a:cs typeface="Tahoma"/>
              </a:rPr>
              <a:t>intuitive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85" b="0">
                <a:latin typeface="Tahoma"/>
                <a:cs typeface="Tahoma"/>
              </a:rPr>
              <a:t>experiences.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60" b="0">
                <a:latin typeface="Tahoma"/>
                <a:cs typeface="Tahoma"/>
              </a:rPr>
              <a:t>Future</a:t>
            </a:r>
            <a:r>
              <a:rPr dirty="0" sz="1750" spc="-140" b="0">
                <a:latin typeface="Tahoma"/>
                <a:cs typeface="Tahoma"/>
              </a:rPr>
              <a:t> </a:t>
            </a:r>
            <a:r>
              <a:rPr dirty="0" sz="1750" spc="80" b="0">
                <a:latin typeface="Tahoma"/>
                <a:cs typeface="Tahoma"/>
              </a:rPr>
              <a:t>applications</a:t>
            </a:r>
            <a:r>
              <a:rPr dirty="0" sz="1750" spc="-135" b="0">
                <a:latin typeface="Tahoma"/>
                <a:cs typeface="Tahoma"/>
              </a:rPr>
              <a:t> </a:t>
            </a:r>
            <a:r>
              <a:rPr dirty="0" sz="1750" spc="80" b="0">
                <a:latin typeface="Tahoma"/>
                <a:cs typeface="Tahoma"/>
              </a:rPr>
              <a:t>include </a:t>
            </a:r>
            <a:r>
              <a:rPr dirty="0" sz="1750" spc="95" b="0">
                <a:latin typeface="Tahoma"/>
                <a:cs typeface="Tahoma"/>
              </a:rPr>
              <a:t>accessibility</a:t>
            </a:r>
            <a:r>
              <a:rPr dirty="0" sz="1750" spc="-110" b="0">
                <a:latin typeface="Tahoma"/>
                <a:cs typeface="Tahoma"/>
              </a:rPr>
              <a:t> </a:t>
            </a:r>
            <a:r>
              <a:rPr dirty="0" sz="1750" spc="65" b="0">
                <a:latin typeface="Tahoma"/>
                <a:cs typeface="Tahoma"/>
              </a:rPr>
              <a:t>solutions,</a:t>
            </a:r>
            <a:r>
              <a:rPr dirty="0" sz="1750" spc="-105" b="0">
                <a:latin typeface="Tahoma"/>
                <a:cs typeface="Tahoma"/>
              </a:rPr>
              <a:t> </a:t>
            </a:r>
            <a:r>
              <a:rPr dirty="0" sz="1750" spc="70" b="0">
                <a:latin typeface="Tahoma"/>
                <a:cs typeface="Tahoma"/>
              </a:rPr>
              <a:t>virtual</a:t>
            </a:r>
            <a:r>
              <a:rPr dirty="0" sz="1750" spc="-105" b="0">
                <a:latin typeface="Tahoma"/>
                <a:cs typeface="Tahoma"/>
              </a:rPr>
              <a:t> </a:t>
            </a:r>
            <a:r>
              <a:rPr dirty="0" sz="1750" b="0">
                <a:latin typeface="Tahoma"/>
                <a:cs typeface="Tahoma"/>
              </a:rPr>
              <a:t>reality,</a:t>
            </a:r>
            <a:r>
              <a:rPr dirty="0" sz="1750" spc="-110" b="0">
                <a:latin typeface="Tahoma"/>
                <a:cs typeface="Tahoma"/>
              </a:rPr>
              <a:t> </a:t>
            </a:r>
            <a:r>
              <a:rPr dirty="0" sz="1750" spc="100" b="0">
                <a:latin typeface="Tahoma"/>
                <a:cs typeface="Tahoma"/>
              </a:rPr>
              <a:t>and</a:t>
            </a:r>
            <a:r>
              <a:rPr dirty="0" sz="1750" spc="-105" b="0">
                <a:latin typeface="Tahoma"/>
                <a:cs typeface="Tahoma"/>
              </a:rPr>
              <a:t> </a:t>
            </a:r>
            <a:r>
              <a:rPr dirty="0" sz="1750" spc="114" b="0">
                <a:latin typeface="Tahoma"/>
                <a:cs typeface="Tahoma"/>
              </a:rPr>
              <a:t>augmented</a:t>
            </a:r>
            <a:r>
              <a:rPr dirty="0" sz="1750" spc="-105" b="0">
                <a:latin typeface="Tahoma"/>
                <a:cs typeface="Tahoma"/>
              </a:rPr>
              <a:t> </a:t>
            </a:r>
            <a:r>
              <a:rPr dirty="0" sz="1750" spc="-10" b="0">
                <a:latin typeface="Tahoma"/>
                <a:cs typeface="Tahoma"/>
              </a:rPr>
              <a:t>reality.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Game-Controlling-Hand-Gloves</dc:title>
  <dcterms:created xsi:type="dcterms:W3CDTF">2024-12-26T07:48:08Z</dcterms:created>
  <dcterms:modified xsi:type="dcterms:W3CDTF">2024-12-26T07:48:08Z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2024-12-26T00:00:00Z</vt:filetime>
  </property>
  <property fmtid="{D5CDD505-2E9C-101B-9397-08002B2CF9AE}" pid="3" name="Creator">
    <vt:lpwstr>Google</vt:lpwstr>
  </property>
  <property fmtid="{D5CDD505-2E9C-101B-9397-08002B2CF9AE}" pid="4" name="LastSaved">
    <vt:filetime>2024-12-26T00:00:00Z</vt:filetime>
  </property>
</Properties>
</file>