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5" r:id="rId7"/>
    <p:sldId id="261" r:id="rId8"/>
    <p:sldId id="262"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872B-0B57-4109-B7F4-7E674DB36E80}">
          <p14:sldIdLst>
            <p14:sldId id="257"/>
            <p14:sldId id="260"/>
            <p14:sldId id="265"/>
            <p14:sldId id="261"/>
            <p14:sldId id="262"/>
            <p14:sldId id="263"/>
            <p14:sldId id="264"/>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orms.gle/JA2rh4Lg1QuWzGBm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000" b="0" i="0" dirty="0">
                <a:solidFill>
                  <a:srgbClr val="202124"/>
                </a:solidFill>
                <a:effectLst/>
                <a:latin typeface="Copperplate Gothic Bold" panose="020E0705020206020404" pitchFamily="34" charset="0"/>
              </a:rPr>
              <a:t>Are e-books more preferable than print books?</a:t>
            </a:r>
            <a:endParaRPr lang="en-US" sz="6000" dirty="0">
              <a:latin typeface="Copperplate Gothic Bold" panose="020E07050202060204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KRISHNA.MISHRA</a:t>
            </a:r>
          </a:p>
          <a:p>
            <a:r>
              <a:rPr lang="en-US" dirty="0">
                <a:solidFill>
                  <a:schemeClr val="tx1">
                    <a:lumMod val="85000"/>
                    <a:lumOff val="15000"/>
                  </a:schemeClr>
                </a:solidFill>
              </a:rPr>
              <a:t>3166</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37EE9CE-2D35-9E58-E0AF-59834D169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90377" cy="6857999"/>
          </a:xfrm>
          <a:prstGeom prst="rect">
            <a:avLst/>
          </a:prstGeom>
        </p:spPr>
      </p:pic>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C7E3-7AFA-9DFB-8A6D-71C3A946777B}"/>
              </a:ext>
            </a:extLst>
          </p:cNvPr>
          <p:cNvSpPr>
            <a:spLocks noGrp="1"/>
          </p:cNvSpPr>
          <p:nvPr>
            <p:ph type="title"/>
          </p:nvPr>
        </p:nvSpPr>
        <p:spPr/>
        <p:txBody>
          <a:bodyPr/>
          <a:lstStyle/>
          <a:p>
            <a:r>
              <a:rPr lang="en-US" sz="1800" b="1" spc="-50" dirty="0">
                <a:effectLst/>
                <a:latin typeface="Times New Roman" panose="02020603050405020304" pitchFamily="18" charset="0"/>
                <a:ea typeface="Times New Roman" panose="02020603050405020304" pitchFamily="18" charset="0"/>
              </a:rPr>
              <a:t> </a:t>
            </a:r>
            <a:r>
              <a:rPr lang="en-US" sz="4400" b="1" dirty="0">
                <a:effectLst/>
                <a:latin typeface="Franklin Gothic Heavy" panose="020B0903020102020204" pitchFamily="34" charset="0"/>
                <a:ea typeface="Times New Roman" panose="02020603050405020304" pitchFamily="18" charset="0"/>
              </a:rPr>
              <a:t>Kruskal -Wallis  Test</a:t>
            </a:r>
            <a:endParaRPr lang="en-IN" sz="4400" dirty="0">
              <a:latin typeface="Franklin Gothic Heavy" panose="020B0903020102020204" pitchFamily="34" charset="0"/>
            </a:endParaRPr>
          </a:p>
        </p:txBody>
      </p:sp>
      <p:sp>
        <p:nvSpPr>
          <p:cNvPr id="4" name="Content Placeholder 3">
            <a:extLst>
              <a:ext uri="{FF2B5EF4-FFF2-40B4-BE49-F238E27FC236}">
                <a16:creationId xmlns:a16="http://schemas.microsoft.com/office/drawing/2014/main" id="{28C8D1FF-7879-E5A3-F235-6ADD59C9F6C0}"/>
              </a:ext>
            </a:extLst>
          </p:cNvPr>
          <p:cNvSpPr>
            <a:spLocks noGrp="1"/>
          </p:cNvSpPr>
          <p:nvPr>
            <p:ph sz="half" idx="2"/>
          </p:nvPr>
        </p:nvSpPr>
        <p:spPr/>
        <p:txBody>
          <a:bodyPr>
            <a:normAutofit/>
          </a:bodyPr>
          <a:lstStyle/>
          <a:p>
            <a:pPr marL="457200" marR="100965" lvl="1" indent="0">
              <a:lnSpc>
                <a:spcPct val="106000"/>
              </a:lnSpc>
              <a:buSzPts val="1400"/>
              <a:buNone/>
              <a:tabLst>
                <a:tab pos="292100" algn="l"/>
              </a:tabLst>
            </a:pPr>
            <a:r>
              <a:rPr lang="en-US" sz="1400" b="1" spc="0" dirty="0">
                <a:effectLst/>
                <a:latin typeface="Times New Roman" panose="02020603050405020304" pitchFamily="18" charset="0"/>
                <a:ea typeface="Symbol" panose="05050102010706020507" pitchFamily="18" charset="2"/>
                <a:cs typeface="Symbol" panose="05050102010706020507" pitchFamily="18" charset="2"/>
              </a:rPr>
              <a:t>Null</a:t>
            </a:r>
            <a:r>
              <a:rPr lang="en-US" sz="1400" b="1" spc="-55" dirty="0">
                <a:effectLst/>
                <a:latin typeface="Times New Roman" panose="02020603050405020304" pitchFamily="18" charset="0"/>
                <a:ea typeface="Symbol" panose="05050102010706020507" pitchFamily="18" charset="2"/>
                <a:cs typeface="Symbol" panose="05050102010706020507" pitchFamily="18" charset="2"/>
              </a:rPr>
              <a:t> </a:t>
            </a:r>
            <a:r>
              <a:rPr lang="en-US" sz="1400" b="1" spc="0" dirty="0">
                <a:effectLst/>
                <a:latin typeface="Times New Roman" panose="02020603050405020304" pitchFamily="18" charset="0"/>
                <a:ea typeface="Symbol" panose="05050102010706020507" pitchFamily="18" charset="2"/>
                <a:cs typeface="Symbol" panose="05050102010706020507" pitchFamily="18" charset="2"/>
              </a:rPr>
              <a:t>Hypothesis</a:t>
            </a:r>
            <a:r>
              <a:rPr lang="en-US" sz="1400" b="1" spc="-55" dirty="0">
                <a:effectLst/>
                <a:latin typeface="Times New Roman" panose="02020603050405020304" pitchFamily="18" charset="0"/>
                <a:ea typeface="Symbol" panose="05050102010706020507" pitchFamily="18" charset="2"/>
                <a:cs typeface="Symbol" panose="05050102010706020507" pitchFamily="18" charset="2"/>
              </a:rPr>
              <a:t> </a:t>
            </a:r>
            <a:r>
              <a:rPr lang="en-US" sz="1400" b="1" spc="0" dirty="0">
                <a:effectLst/>
                <a:latin typeface="Times New Roman" panose="02020603050405020304" pitchFamily="18" charset="0"/>
                <a:ea typeface="Symbol" panose="05050102010706020507" pitchFamily="18" charset="2"/>
                <a:cs typeface="Symbol" panose="05050102010706020507" pitchFamily="18" charset="2"/>
              </a:rPr>
              <a:t>(H0):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There is no significant difference in spending among readers with different book preferences.</a:t>
            </a:r>
            <a:endParaRPr lang="en-IN" sz="1400" dirty="0">
              <a:effectLst/>
              <a:latin typeface="Times New Roman" panose="02020603050405020304" pitchFamily="18" charset="0"/>
              <a:ea typeface="Times New Roman" panose="02020603050405020304" pitchFamily="18" charset="0"/>
            </a:endParaRPr>
          </a:p>
          <a:p>
            <a:pPr marL="457200" marR="101600" lvl="1" indent="0">
              <a:lnSpc>
                <a:spcPct val="107000"/>
              </a:lnSpc>
              <a:spcBef>
                <a:spcPts val="5"/>
              </a:spcBef>
              <a:spcAft>
                <a:spcPts val="0"/>
              </a:spcAft>
              <a:buSzPts val="1400"/>
              <a:buNone/>
              <a:tabLst>
                <a:tab pos="292100" algn="l"/>
              </a:tabLst>
            </a:pPr>
            <a:r>
              <a:rPr lang="en-US" sz="1400" b="1" spc="0" dirty="0">
                <a:effectLst/>
                <a:latin typeface="Times New Roman" panose="02020603050405020304" pitchFamily="18" charset="0"/>
                <a:ea typeface="Symbol" panose="05050102010706020507" pitchFamily="18" charset="2"/>
                <a:cs typeface="Symbol" panose="05050102010706020507" pitchFamily="18" charset="2"/>
              </a:rPr>
              <a:t>Alternative</a:t>
            </a:r>
            <a:r>
              <a:rPr lang="en-US" sz="1400" b="1" spc="-50" dirty="0">
                <a:effectLst/>
                <a:latin typeface="Times New Roman" panose="02020603050405020304" pitchFamily="18" charset="0"/>
                <a:ea typeface="Symbol" panose="05050102010706020507" pitchFamily="18" charset="2"/>
                <a:cs typeface="Symbol" panose="05050102010706020507" pitchFamily="18" charset="2"/>
              </a:rPr>
              <a:t> </a:t>
            </a:r>
            <a:r>
              <a:rPr lang="en-US" sz="1400" b="1" spc="0" dirty="0">
                <a:effectLst/>
                <a:latin typeface="Times New Roman" panose="02020603050405020304" pitchFamily="18" charset="0"/>
                <a:ea typeface="Symbol" panose="05050102010706020507" pitchFamily="18" charset="2"/>
                <a:cs typeface="Symbol" panose="05050102010706020507" pitchFamily="18" charset="2"/>
              </a:rPr>
              <a:t>Hypothesis</a:t>
            </a:r>
            <a:r>
              <a:rPr lang="en-US" sz="1400" b="1" spc="-45" dirty="0">
                <a:effectLst/>
                <a:latin typeface="Times New Roman" panose="02020603050405020304" pitchFamily="18" charset="0"/>
                <a:ea typeface="Symbol" panose="05050102010706020507" pitchFamily="18" charset="2"/>
                <a:cs typeface="Symbol" panose="05050102010706020507" pitchFamily="18" charset="2"/>
              </a:rPr>
              <a:t> </a:t>
            </a:r>
            <a:r>
              <a:rPr lang="en-US" sz="1400" b="1" spc="0" dirty="0">
                <a:effectLst/>
                <a:latin typeface="Times New Roman" panose="02020603050405020304" pitchFamily="18" charset="0"/>
                <a:ea typeface="Symbol" panose="05050102010706020507" pitchFamily="18" charset="2"/>
                <a:cs typeface="Symbol" panose="05050102010706020507" pitchFamily="18" charset="2"/>
              </a:rPr>
              <a:t>(H1):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There is a significant difference in spending among readers with different book preferences.</a:t>
            </a:r>
          </a:p>
          <a:p>
            <a:pPr marL="457200" marR="101600" lvl="1" indent="0">
              <a:lnSpc>
                <a:spcPct val="107000"/>
              </a:lnSpc>
              <a:spcBef>
                <a:spcPts val="5"/>
              </a:spcBef>
              <a:spcAft>
                <a:spcPts val="0"/>
              </a:spcAft>
              <a:buSzPts val="1400"/>
              <a:buNone/>
              <a:tabLst>
                <a:tab pos="292100" algn="l"/>
              </a:tabLst>
            </a:pPr>
            <a:endParaRPr lang="en-IN" sz="1400" dirty="0">
              <a:effectLst/>
              <a:latin typeface="Times New Roman" panose="02020603050405020304" pitchFamily="18" charset="0"/>
              <a:ea typeface="Times New Roman" panose="02020603050405020304" pitchFamily="18" charset="0"/>
            </a:endParaRPr>
          </a:p>
          <a:p>
            <a:pPr marL="457200" marR="102870" lvl="1" indent="0">
              <a:lnSpc>
                <a:spcPct val="107000"/>
              </a:lnSpc>
              <a:buSzPts val="1400"/>
              <a:buNone/>
              <a:tabLst>
                <a:tab pos="292100" algn="l"/>
              </a:tabLst>
            </a:pPr>
            <a:r>
              <a:rPr lang="en-US" sz="1400" b="1" spc="0" dirty="0">
                <a:effectLst/>
                <a:latin typeface="Times New Roman" panose="02020603050405020304" pitchFamily="18" charset="0"/>
                <a:ea typeface="Symbol" panose="05050102010706020507" pitchFamily="18" charset="2"/>
                <a:cs typeface="Symbol" panose="05050102010706020507" pitchFamily="18" charset="2"/>
              </a:rPr>
              <a:t>Test:</a:t>
            </a:r>
            <a:r>
              <a:rPr lang="en-US" sz="1400" b="1" spc="20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Kruskal -Walis  Test to</a:t>
            </a:r>
            <a:r>
              <a:rPr lang="en-US" sz="14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compare</a:t>
            </a:r>
            <a:r>
              <a:rPr lang="en-US" sz="14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spending and preference in the type of books.</a:t>
            </a:r>
          </a:p>
          <a:p>
            <a:pPr marL="457200" marR="102870" lvl="1" indent="0">
              <a:lnSpc>
                <a:spcPct val="107000"/>
              </a:lnSpc>
              <a:buSzPts val="1400"/>
              <a:buNone/>
              <a:tabLst>
                <a:tab pos="292100" algn="l"/>
              </a:tabLst>
            </a:pPr>
            <a:endParaRPr lang="en-US" sz="1400" dirty="0">
              <a:latin typeface="Times New Roman" panose="02020603050405020304" pitchFamily="18" charset="0"/>
              <a:ea typeface="Symbol" panose="05050102010706020507" pitchFamily="18" charset="2"/>
              <a:cs typeface="Symbol" panose="05050102010706020507" pitchFamily="18" charset="2"/>
            </a:endParaRPr>
          </a:p>
          <a:p>
            <a:pPr marL="457200" marR="102870" lvl="1" indent="0">
              <a:lnSpc>
                <a:spcPct val="107000"/>
              </a:lnSpc>
              <a:buSzPts val="1400"/>
              <a:buNone/>
              <a:tabLst>
                <a:tab pos="292100" algn="l"/>
              </a:tabLst>
            </a:pP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pPr lvl="1"/>
            <a:r>
              <a:rPr lang="en-US" sz="1400" b="1" spc="0" dirty="0">
                <a:effectLst/>
                <a:latin typeface="Times New Roman" panose="02020603050405020304" pitchFamily="18" charset="0"/>
                <a:ea typeface="Symbol" panose="05050102010706020507" pitchFamily="18" charset="2"/>
                <a:cs typeface="Symbol" panose="05050102010706020507" pitchFamily="18" charset="2"/>
              </a:rPr>
              <a:t>Conclusion:</a:t>
            </a:r>
            <a:r>
              <a:rPr lang="en-US" sz="1400" b="1"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There is no significant difference in spending among readers with different book preferences.</a:t>
            </a:r>
            <a:endParaRPr lang="en-IN" sz="1400" spc="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pic>
        <p:nvPicPr>
          <p:cNvPr id="5" name="Content Placeholder 4">
            <a:extLst>
              <a:ext uri="{FF2B5EF4-FFF2-40B4-BE49-F238E27FC236}">
                <a16:creationId xmlns:a16="http://schemas.microsoft.com/office/drawing/2014/main" id="{2F6D949E-A5D5-1D1E-E469-96E59F0FA5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4245" y="2442757"/>
            <a:ext cx="5135886" cy="2677884"/>
          </a:xfrm>
          <a:prstGeom prst="rect">
            <a:avLst/>
          </a:prstGeom>
        </p:spPr>
      </p:pic>
    </p:spTree>
    <p:extLst>
      <p:ext uri="{BB962C8B-B14F-4D97-AF65-F5344CB8AC3E}">
        <p14:creationId xmlns:p14="http://schemas.microsoft.com/office/powerpoint/2010/main" val="100351774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AA7D-F62C-5BCF-2711-82076E36929F}"/>
              </a:ext>
            </a:extLst>
          </p:cNvPr>
          <p:cNvSpPr>
            <a:spLocks noGrp="1"/>
          </p:cNvSpPr>
          <p:nvPr>
            <p:ph type="title"/>
          </p:nvPr>
        </p:nvSpPr>
        <p:spPr/>
        <p:txBody>
          <a:bodyPr>
            <a:normAutofit/>
          </a:bodyPr>
          <a:lstStyle/>
          <a:p>
            <a:r>
              <a:rPr lang="en-US" sz="4400" b="1" dirty="0">
                <a:effectLst/>
                <a:latin typeface="Franklin Gothic Heavy" panose="020B0903020102020204" pitchFamily="34" charset="0"/>
                <a:ea typeface="Times New Roman" panose="02020603050405020304" pitchFamily="18" charset="0"/>
              </a:rPr>
              <a:t>Two Sample t-test</a:t>
            </a:r>
            <a:endParaRPr lang="en-IN" sz="4400" dirty="0">
              <a:latin typeface="Franklin Gothic Heavy" panose="020B0903020102020204" pitchFamily="34" charset="0"/>
            </a:endParaRPr>
          </a:p>
        </p:txBody>
      </p:sp>
      <p:sp>
        <p:nvSpPr>
          <p:cNvPr id="4" name="Content Placeholder 3">
            <a:extLst>
              <a:ext uri="{FF2B5EF4-FFF2-40B4-BE49-F238E27FC236}">
                <a16:creationId xmlns:a16="http://schemas.microsoft.com/office/drawing/2014/main" id="{108F3C19-8CA9-2643-B6F4-201E53F44E4D}"/>
              </a:ext>
            </a:extLst>
          </p:cNvPr>
          <p:cNvSpPr>
            <a:spLocks noGrp="1"/>
          </p:cNvSpPr>
          <p:nvPr>
            <p:ph sz="half" idx="2"/>
          </p:nvPr>
        </p:nvSpPr>
        <p:spPr/>
        <p:txBody>
          <a:bodyPr>
            <a:normAutofit lnSpcReduction="10000"/>
          </a:bodyPr>
          <a:lstStyle/>
          <a:p>
            <a:pPr marL="457200" marR="264160" lvl="1" indent="0">
              <a:lnSpc>
                <a:spcPct val="106000"/>
              </a:lnSpc>
              <a:spcAft>
                <a:spcPts val="0"/>
              </a:spcAft>
              <a:buNone/>
              <a:tabLst>
                <a:tab pos="292100" algn="l"/>
              </a:tabLst>
            </a:pPr>
            <a:r>
              <a:rPr lang="en-US" sz="1600" b="1" dirty="0">
                <a:effectLst/>
                <a:latin typeface="Times New Roman" panose="02020603050405020304" pitchFamily="18" charset="0"/>
                <a:ea typeface="Times New Roman" panose="02020603050405020304" pitchFamily="18" charset="0"/>
              </a:rPr>
              <a:t>Null</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Hypothesis</a:t>
            </a:r>
            <a:r>
              <a:rPr lang="en-US" sz="1600" b="1" spc="-1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(H0</a:t>
            </a:r>
            <a:r>
              <a:rPr lang="en-US" sz="1600" dirty="0">
                <a:effectLst/>
                <a:latin typeface="Times New Roman" panose="02020603050405020304" pitchFamily="18" charset="0"/>
                <a:ea typeface="Times New Roman" panose="02020603050405020304" pitchFamily="18" charset="0"/>
              </a:rPr>
              <a:t>):</a:t>
            </a:r>
            <a:r>
              <a:rPr lang="en-US" sz="1600" spc="2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There is no significant difference in satisfaction between users who prefer E-books and those who prefer Print books. </a:t>
            </a:r>
            <a:endParaRPr lang="en-IN" sz="1600" dirty="0">
              <a:effectLst/>
              <a:latin typeface="Times New Roman" panose="02020603050405020304" pitchFamily="18" charset="0"/>
              <a:ea typeface="Times New Roman" panose="02020603050405020304" pitchFamily="18" charset="0"/>
            </a:endParaRPr>
          </a:p>
          <a:p>
            <a:pPr marL="457200" marR="433070" lvl="1" indent="0">
              <a:lnSpc>
                <a:spcPct val="106000"/>
              </a:lnSpc>
              <a:spcBef>
                <a:spcPts val="25"/>
              </a:spcBef>
              <a:spcAft>
                <a:spcPts val="0"/>
              </a:spcAft>
              <a:buNone/>
              <a:tabLst>
                <a:tab pos="292100" algn="l"/>
                <a:tab pos="2616200" algn="l"/>
              </a:tabLst>
            </a:pPr>
            <a:r>
              <a:rPr lang="en-US" sz="1600" b="1" dirty="0">
                <a:effectLst/>
                <a:latin typeface="Times New Roman" panose="02020603050405020304" pitchFamily="18" charset="0"/>
                <a:ea typeface="Times New Roman" panose="02020603050405020304" pitchFamily="18" charset="0"/>
              </a:rPr>
              <a:t>Alternative Hypothesis (H1):</a:t>
            </a:r>
            <a:r>
              <a:rPr lang="en-US" sz="1600" dirty="0">
                <a:effectLst/>
                <a:latin typeface="Times New Roman" panose="02020603050405020304" pitchFamily="18" charset="0"/>
                <a:ea typeface="Times New Roman" panose="02020603050405020304" pitchFamily="18" charset="0"/>
              </a:rPr>
              <a:t> There is a significant difference in satisfaction between users who prefer E-books and those who prefer Print books.</a:t>
            </a:r>
          </a:p>
          <a:p>
            <a:pPr marL="457200" marR="433070" lvl="1" indent="0">
              <a:lnSpc>
                <a:spcPct val="106000"/>
              </a:lnSpc>
              <a:spcBef>
                <a:spcPts val="25"/>
              </a:spcBef>
              <a:spcAft>
                <a:spcPts val="0"/>
              </a:spcAft>
              <a:buNone/>
              <a:tabLst>
                <a:tab pos="292100" algn="l"/>
                <a:tab pos="2616200" algn="l"/>
              </a:tabLst>
            </a:pPr>
            <a:endParaRPr lang="en-IN" sz="1600" dirty="0">
              <a:effectLst/>
              <a:latin typeface="Times New Roman" panose="02020603050405020304" pitchFamily="18" charset="0"/>
              <a:ea typeface="Times New Roman" panose="02020603050405020304" pitchFamily="18" charset="0"/>
            </a:endParaRPr>
          </a:p>
          <a:p>
            <a:pPr marL="457200" marR="252095" lvl="1" indent="0">
              <a:lnSpc>
                <a:spcPct val="106000"/>
              </a:lnSpc>
              <a:spcBef>
                <a:spcPts val="15"/>
              </a:spcBef>
              <a:spcAft>
                <a:spcPts val="0"/>
              </a:spcAft>
              <a:buNone/>
              <a:tabLst>
                <a:tab pos="292100" algn="l"/>
              </a:tabLst>
            </a:pPr>
            <a:r>
              <a:rPr lang="en-US" sz="1600" b="1" dirty="0">
                <a:effectLst/>
                <a:latin typeface="Times New Roman" panose="02020603050405020304" pitchFamily="18" charset="0"/>
                <a:ea typeface="Times New Roman" panose="02020603050405020304" pitchFamily="18" charset="0"/>
              </a:rPr>
              <a:t>Test:</a:t>
            </a:r>
            <a:r>
              <a:rPr lang="en-US" sz="1600" b="1" spc="-80" dirty="0">
                <a:effectLst/>
                <a:latin typeface="Times New Roman" panose="02020603050405020304" pitchFamily="18" charset="0"/>
                <a:ea typeface="Times New Roman" panose="02020603050405020304" pitchFamily="18" charset="0"/>
              </a:rPr>
              <a:t>  </a:t>
            </a:r>
            <a:r>
              <a:rPr lang="en-US" sz="1600" spc="-80" dirty="0">
                <a:effectLst/>
                <a:latin typeface="Times New Roman" panose="02020603050405020304" pitchFamily="18" charset="0"/>
                <a:ea typeface="Times New Roman" panose="02020603050405020304" pitchFamily="18" charset="0"/>
              </a:rPr>
              <a:t>Welch two sample t -test  to compare satisfaction and preferences.</a:t>
            </a:r>
          </a:p>
          <a:p>
            <a:pPr marL="457200" marR="252095" lvl="1" indent="0">
              <a:lnSpc>
                <a:spcPct val="106000"/>
              </a:lnSpc>
              <a:spcBef>
                <a:spcPts val="15"/>
              </a:spcBef>
              <a:spcAft>
                <a:spcPts val="0"/>
              </a:spcAft>
              <a:buNone/>
              <a:tabLst>
                <a:tab pos="292100" algn="l"/>
              </a:tabLst>
            </a:pPr>
            <a:endParaRPr lang="en-IN" sz="1600" dirty="0">
              <a:effectLst/>
              <a:latin typeface="Times New Roman" panose="02020603050405020304" pitchFamily="18" charset="0"/>
              <a:ea typeface="Times New Roman" panose="02020603050405020304" pitchFamily="18" charset="0"/>
            </a:endParaRPr>
          </a:p>
          <a:p>
            <a:pPr lvl="1"/>
            <a:r>
              <a:rPr lang="en-US" sz="1600" b="1" dirty="0">
                <a:effectLst/>
                <a:latin typeface="Times New Roman" panose="02020603050405020304" pitchFamily="18" charset="0"/>
                <a:ea typeface="Times New Roman" panose="02020603050405020304" pitchFamily="18" charset="0"/>
              </a:rPr>
              <a:t>Conclusion:</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rPr>
              <a:t> There is a significant difference in satisfaction between users who prefer E-books and those who prefer Print books.</a:t>
            </a:r>
            <a:endParaRPr lang="en-IN" sz="16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EF03E78B-AD00-BB54-8EF2-3BEEB494B06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7443" y="2519266"/>
            <a:ext cx="5114737" cy="2864497"/>
          </a:xfrm>
          <a:prstGeom prst="rect">
            <a:avLst/>
          </a:prstGeom>
        </p:spPr>
      </p:pic>
    </p:spTree>
    <p:extLst>
      <p:ext uri="{BB962C8B-B14F-4D97-AF65-F5344CB8AC3E}">
        <p14:creationId xmlns:p14="http://schemas.microsoft.com/office/powerpoint/2010/main" val="19574797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A60AC-BC18-916A-CE02-AA38A2589886}"/>
              </a:ext>
            </a:extLst>
          </p:cNvPr>
          <p:cNvSpPr>
            <a:spLocks noGrp="1"/>
          </p:cNvSpPr>
          <p:nvPr>
            <p:ph type="title"/>
          </p:nvPr>
        </p:nvSpPr>
        <p:spPr/>
        <p:txBody>
          <a:bodyPr>
            <a:normAutofit/>
          </a:bodyPr>
          <a:lstStyle/>
          <a:p>
            <a:r>
              <a:rPr lang="en-US" sz="4400" b="1" dirty="0">
                <a:effectLst/>
                <a:latin typeface="Franklin Gothic Heavy" panose="020B0903020102020204" pitchFamily="34" charset="0"/>
                <a:ea typeface="Times New Roman" panose="02020603050405020304" pitchFamily="18" charset="0"/>
              </a:rPr>
              <a:t>CONCLUSION</a:t>
            </a:r>
            <a:r>
              <a:rPr lang="en-US" sz="4400" b="1" spc="-90" dirty="0">
                <a:effectLst/>
                <a:latin typeface="Franklin Gothic Heavy" panose="020B0903020102020204" pitchFamily="34" charset="0"/>
                <a:ea typeface="Times New Roman" panose="02020603050405020304" pitchFamily="18" charset="0"/>
              </a:rPr>
              <a:t> </a:t>
            </a:r>
            <a:r>
              <a:rPr lang="en-US" sz="4400" b="1" dirty="0">
                <a:effectLst/>
                <a:latin typeface="Franklin Gothic Heavy" panose="020B0903020102020204" pitchFamily="34" charset="0"/>
                <a:ea typeface="Times New Roman" panose="02020603050405020304" pitchFamily="18" charset="0"/>
              </a:rPr>
              <a:t>AND</a:t>
            </a:r>
            <a:r>
              <a:rPr lang="en-US" sz="4400" b="1" spc="-75" dirty="0">
                <a:effectLst/>
                <a:latin typeface="Franklin Gothic Heavy" panose="020B0903020102020204" pitchFamily="34" charset="0"/>
                <a:ea typeface="Times New Roman" panose="02020603050405020304" pitchFamily="18" charset="0"/>
              </a:rPr>
              <a:t> </a:t>
            </a:r>
            <a:r>
              <a:rPr lang="en-US" sz="4400" b="1" spc="-10" dirty="0">
                <a:effectLst/>
                <a:latin typeface="Franklin Gothic Heavy" panose="020B0903020102020204" pitchFamily="34" charset="0"/>
                <a:ea typeface="Times New Roman" panose="02020603050405020304" pitchFamily="18" charset="0"/>
              </a:rPr>
              <a:t>FINDINGS</a:t>
            </a:r>
            <a:endParaRPr lang="en-IN" sz="4400"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347204F2-8E01-60EF-9C21-6C4B383927DD}"/>
              </a:ext>
            </a:extLst>
          </p:cNvPr>
          <p:cNvSpPr>
            <a:spLocks noGrp="1"/>
          </p:cNvSpPr>
          <p:nvPr>
            <p:ph idx="1"/>
          </p:nvPr>
        </p:nvSpPr>
        <p:spPr>
          <a:xfrm>
            <a:off x="1218579" y="2201507"/>
            <a:ext cx="10058400" cy="3760891"/>
          </a:xfrm>
        </p:spPr>
        <p:txBody>
          <a:bodyPr>
            <a:normAutofit fontScale="85000" lnSpcReduction="10000"/>
          </a:bodyPr>
          <a:lstStyle/>
          <a:p>
            <a:r>
              <a:rPr lang="en-US" sz="1800" b="1" dirty="0">
                <a:effectLst/>
                <a:latin typeface="Times New Roman" panose="02020603050405020304" pitchFamily="18" charset="0"/>
                <a:ea typeface="Times New Roman" panose="02020603050405020304" pitchFamily="18" charset="0"/>
              </a:rPr>
              <a:t>Based on the tests performed on the topic of preferences between e-books and print books, the following conclusions and findings can be drawn:</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1. Chi-square test: </a:t>
            </a:r>
            <a:r>
              <a:rPr lang="en-US" sz="1800" dirty="0">
                <a:effectLst/>
                <a:latin typeface="Times New Roman" panose="02020603050405020304" pitchFamily="18" charset="0"/>
                <a:ea typeface="Times New Roman" panose="02020603050405020304" pitchFamily="18" charset="0"/>
              </a:rPr>
              <a:t>There is a significant difference in book preferences between males and females, suggesting that gender plays a role in determining whether individuals prefer e-books or print books.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2. Independent samples t-test: </a:t>
            </a:r>
            <a:r>
              <a:rPr lang="en-US" sz="1800" dirty="0">
                <a:effectLst/>
                <a:latin typeface="Times New Roman" panose="02020603050405020304" pitchFamily="18" charset="0"/>
                <a:ea typeface="Times New Roman" panose="02020603050405020304" pitchFamily="18" charset="0"/>
              </a:rPr>
              <a:t>There is a significant difference in satisfaction between users who prefer e-books and those who prefer print books. This suggests that individuals' satisfaction levels may vary depending on their preferred book format.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3. Kruskal-Wallis test: </a:t>
            </a:r>
            <a:r>
              <a:rPr lang="en-US" sz="1800" dirty="0">
                <a:effectLst/>
                <a:latin typeface="Times New Roman" panose="02020603050405020304" pitchFamily="18" charset="0"/>
                <a:ea typeface="Times New Roman" panose="02020603050405020304" pitchFamily="18" charset="0"/>
              </a:rPr>
              <a:t>There is a significant difference in spending among readers with different book preferences. It indicates that book preference is associated with differences in spending behavior</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Conclusively, these findings suggest that individuals have diverse inclinations towards e-books and print books, influenced by gender, satisfaction levels, and spending habits. Therefore, it's apparent that both e-books and print books cater to distinct preferences within the reader community. This underscores the importance of accommodating various format options to meet the diverse needs and preferences of readers.</a:t>
            </a:r>
            <a:endParaRPr lang="en-IN" dirty="0"/>
          </a:p>
        </p:txBody>
      </p:sp>
    </p:spTree>
    <p:extLst>
      <p:ext uri="{BB962C8B-B14F-4D97-AF65-F5344CB8AC3E}">
        <p14:creationId xmlns:p14="http://schemas.microsoft.com/office/powerpoint/2010/main" val="68989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Stack of magazines">
            <a:extLst>
              <a:ext uri="{FF2B5EF4-FFF2-40B4-BE49-F238E27FC236}">
                <a16:creationId xmlns:a16="http://schemas.microsoft.com/office/drawing/2014/main" id="{5FF4C0C2-D608-EE50-3904-61966B98A1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829" b="21829"/>
          <a:stretch>
            <a:fillRect/>
          </a:stretch>
        </p:blipFill>
        <p:spPr/>
      </p:pic>
      <p:sp>
        <p:nvSpPr>
          <p:cNvPr id="3" name="Title 2">
            <a:extLst>
              <a:ext uri="{FF2B5EF4-FFF2-40B4-BE49-F238E27FC236}">
                <a16:creationId xmlns:a16="http://schemas.microsoft.com/office/drawing/2014/main" id="{DD2B3A89-3AB3-AE22-4A47-5CC0280C0EAF}"/>
              </a:ext>
            </a:extLst>
          </p:cNvPr>
          <p:cNvSpPr>
            <a:spLocks noGrp="1"/>
          </p:cNvSpPr>
          <p:nvPr>
            <p:ph type="title"/>
          </p:nvPr>
        </p:nvSpPr>
        <p:spPr/>
        <p:txBody>
          <a:bodyPr/>
          <a:lstStyle/>
          <a:p>
            <a:r>
              <a:rPr lang="en-US" dirty="0"/>
              <a:t>THANKYOU.</a:t>
            </a:r>
            <a:endParaRPr lang="en-IN" dirty="0"/>
          </a:p>
        </p:txBody>
      </p:sp>
      <p:sp>
        <p:nvSpPr>
          <p:cNvPr id="4" name="Text Placeholder 3">
            <a:extLst>
              <a:ext uri="{FF2B5EF4-FFF2-40B4-BE49-F238E27FC236}">
                <a16:creationId xmlns:a16="http://schemas.microsoft.com/office/drawing/2014/main" id="{70AD149D-2AA6-4A2C-81D5-A301DC6B2AB1}"/>
              </a:ext>
            </a:extLst>
          </p:cNvPr>
          <p:cNvSpPr>
            <a:spLocks noGrp="1"/>
          </p:cNvSpPr>
          <p:nvPr>
            <p:ph type="body" sz="half" idx="2"/>
          </p:nvPr>
        </p:nvSpPr>
        <p:spPr/>
        <p:txBody>
          <a:bodyPr/>
          <a:lstStyle/>
          <a:p>
            <a:r>
              <a:rPr lang="en-US" dirty="0"/>
              <a:t>..</a:t>
            </a:r>
          </a:p>
          <a:p>
            <a:endParaRPr lang="en-IN" dirty="0"/>
          </a:p>
        </p:txBody>
      </p:sp>
    </p:spTree>
    <p:extLst>
      <p:ext uri="{BB962C8B-B14F-4D97-AF65-F5344CB8AC3E}">
        <p14:creationId xmlns:p14="http://schemas.microsoft.com/office/powerpoint/2010/main" val="91294213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3FD4-2D43-30EE-BD62-22034D80AA8F}"/>
              </a:ext>
            </a:extLst>
          </p:cNvPr>
          <p:cNvSpPr>
            <a:spLocks noGrp="1"/>
          </p:cNvSpPr>
          <p:nvPr>
            <p:ph type="title"/>
          </p:nvPr>
        </p:nvSpPr>
        <p:spPr/>
        <p:txBody>
          <a:bodyPr/>
          <a:lstStyle/>
          <a:p>
            <a:r>
              <a:rPr lang="en-US" sz="4800" b="1" spc="-10" dirty="0">
                <a:effectLst/>
                <a:latin typeface="Times New Roman" panose="02020603050405020304" pitchFamily="18" charset="0"/>
                <a:ea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1B62CFFE-D8D0-13F7-7431-9D316287CA89}"/>
              </a:ext>
            </a:extLst>
          </p:cNvPr>
          <p:cNvSpPr>
            <a:spLocks noGrp="1"/>
          </p:cNvSpPr>
          <p:nvPr>
            <p:ph idx="1"/>
          </p:nvPr>
        </p:nvSpPr>
        <p:spPr/>
        <p:txBody>
          <a:bodyPr/>
          <a:lstStyle/>
          <a:p>
            <a:r>
              <a:rPr lang="en-US" sz="3200" dirty="0">
                <a:effectLst/>
                <a:latin typeface="Times New Roman" panose="02020603050405020304" pitchFamily="18" charset="0"/>
                <a:ea typeface="Times New Roman" panose="02020603050405020304" pitchFamily="18" charset="0"/>
              </a:rPr>
              <a:t>This study utilizes a mixed-method approach, combining quantitative </a:t>
            </a:r>
            <a:r>
              <a:rPr lang="en-US" sz="3200" dirty="0">
                <a:latin typeface="Times New Roman" panose="02020603050405020304" pitchFamily="18" charset="0"/>
                <a:ea typeface="Times New Roman" panose="02020603050405020304" pitchFamily="18" charset="0"/>
              </a:rPr>
              <a:t>points</a:t>
            </a:r>
            <a:r>
              <a:rPr lang="en-US" sz="3200" dirty="0">
                <a:effectLst/>
                <a:latin typeface="Times New Roman" panose="02020603050405020304" pitchFamily="18" charset="0"/>
                <a:ea typeface="Times New Roman" panose="02020603050405020304" pitchFamily="18" charset="0"/>
              </a:rPr>
              <a:t> and qualitative </a:t>
            </a:r>
            <a:r>
              <a:rPr lang="en-US" sz="3200" dirty="0">
                <a:latin typeface="Times New Roman" panose="02020603050405020304" pitchFamily="18" charset="0"/>
                <a:ea typeface="Times New Roman" panose="02020603050405020304" pitchFamily="18" charset="0"/>
              </a:rPr>
              <a:t>surveys</a:t>
            </a:r>
            <a:r>
              <a:rPr lang="en-US" sz="3200" dirty="0">
                <a:effectLst/>
                <a:latin typeface="Times New Roman" panose="02020603050405020304" pitchFamily="18" charset="0"/>
                <a:ea typeface="Times New Roman" panose="02020603050405020304" pitchFamily="18" charset="0"/>
              </a:rPr>
              <a:t>. This survey  gathers data on readers' preferences, frequency of reading, convenience ratings, spending habits, and factors influencing their choice between e-books and print books. </a:t>
            </a:r>
            <a:endParaRPr lang="en-IN" sz="3200" dirty="0"/>
          </a:p>
          <a:p>
            <a:endParaRPr lang="en-IN" dirty="0"/>
          </a:p>
        </p:txBody>
      </p:sp>
    </p:spTree>
    <p:extLst>
      <p:ext uri="{BB962C8B-B14F-4D97-AF65-F5344CB8AC3E}">
        <p14:creationId xmlns:p14="http://schemas.microsoft.com/office/powerpoint/2010/main" val="34096032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811C-2263-98A0-4651-6EEDB4221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B26222-2C76-4F0F-21E5-21404981A400}"/>
              </a:ext>
            </a:extLst>
          </p:cNvPr>
          <p:cNvSpPr>
            <a:spLocks noGrp="1"/>
          </p:cNvSpPr>
          <p:nvPr>
            <p:ph type="title"/>
          </p:nvPr>
        </p:nvSpPr>
        <p:spPr/>
        <p:txBody>
          <a:bodyPr/>
          <a:lstStyle/>
          <a:p>
            <a:r>
              <a:rPr lang="en-US" sz="4800" b="1" spc="-10"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468EEA8D-8E17-B240-5F39-31EF1AE1BDE8}"/>
              </a:ext>
            </a:extLst>
          </p:cNvPr>
          <p:cNvSpPr>
            <a:spLocks noGrp="1"/>
          </p:cNvSpPr>
          <p:nvPr>
            <p:ph idx="1"/>
          </p:nvPr>
        </p:nvSpPr>
        <p:spPr/>
        <p:txBody>
          <a:bodyPr>
            <a:normAutofit fontScale="92500" lnSpcReduction="10000"/>
          </a:bodyPr>
          <a:lstStyle/>
          <a:p>
            <a:pPr>
              <a:lnSpc>
                <a:spcPct val="107000"/>
              </a:lnSpc>
            </a:pPr>
            <a:r>
              <a:rPr lang="en-US" sz="2700" dirty="0">
                <a:effectLst/>
                <a:latin typeface="Times New Roman" panose="02020603050405020304" pitchFamily="18" charset="0"/>
                <a:ea typeface="Times New Roman" panose="02020603050405020304" pitchFamily="18" charset="0"/>
              </a:rPr>
              <a:t>The objective of this study is to analyze and explore the factors contributing to individuals' preferences for either e-books or print books. By examining key aspects such as accessibility, convenience, tactile experience, environmental impact, and cultural significance, this study seeks to provide insights into the ongoing debate regarding the superiority of one medium over the other. Through comprehensive research and analysis, we aim to offer a understanding of the dynamics shaping readers' choices in an increasingly   digitize literary landscape.</a:t>
            </a:r>
            <a:endParaRPr lang="en-IN" sz="27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5595027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2346-F718-EE0A-655A-6B8BCFA20D69}"/>
              </a:ext>
            </a:extLst>
          </p:cNvPr>
          <p:cNvSpPr>
            <a:spLocks noGrp="1"/>
          </p:cNvSpPr>
          <p:nvPr>
            <p:ph type="title"/>
          </p:nvPr>
        </p:nvSpPr>
        <p:spPr/>
        <p:txBody>
          <a:bodyPr/>
          <a:lstStyle/>
          <a:p>
            <a:r>
              <a:rPr lang="en-IN" sz="4800" dirty="0"/>
              <a:t>Survey Methodology</a:t>
            </a:r>
            <a:endParaRPr lang="en-IN" dirty="0"/>
          </a:p>
        </p:txBody>
      </p:sp>
      <p:sp>
        <p:nvSpPr>
          <p:cNvPr id="3" name="Content Placeholder 2">
            <a:extLst>
              <a:ext uri="{FF2B5EF4-FFF2-40B4-BE49-F238E27FC236}">
                <a16:creationId xmlns:a16="http://schemas.microsoft.com/office/drawing/2014/main" id="{95B2AA2F-0FF6-3EC3-B401-81D76217D867}"/>
              </a:ext>
            </a:extLst>
          </p:cNvPr>
          <p:cNvSpPr>
            <a:spLocks noGrp="1"/>
          </p:cNvSpPr>
          <p:nvPr>
            <p:ph idx="1"/>
          </p:nvPr>
        </p:nvSpPr>
        <p:spPr/>
        <p:txBody>
          <a:bodyPr>
            <a:normAutofit/>
          </a:bodyPr>
          <a:lstStyle/>
          <a:p>
            <a:r>
              <a:rPr lang="en-US" sz="2000" b="1" dirty="0"/>
              <a:t>Data Collection : </a:t>
            </a:r>
            <a:r>
              <a:rPr lang="en-US" sz="2000" dirty="0"/>
              <a:t>Collect Primary data using Google form : - </a:t>
            </a:r>
            <a:r>
              <a:rPr lang="en-IN" dirty="0">
                <a:hlinkClick r:id="rId2"/>
              </a:rPr>
              <a:t>https://forms.gle/JA2rh4Lg1QuWzGBm9</a:t>
            </a:r>
            <a:endParaRPr lang="en-IN" dirty="0"/>
          </a:p>
          <a:p>
            <a:r>
              <a:rPr lang="en-US" sz="2000" b="1" dirty="0"/>
              <a:t>Dataset Information : </a:t>
            </a:r>
            <a:r>
              <a:rPr lang="en-US" sz="2000" dirty="0"/>
              <a:t>Dataset Contains 18 Columns and 73 row entries</a:t>
            </a:r>
            <a:br>
              <a:rPr lang="en-US" sz="2000" dirty="0"/>
            </a:br>
            <a:br>
              <a:rPr lang="en-US" sz="2000" dirty="0"/>
            </a:br>
            <a:r>
              <a:rPr lang="en-US" sz="2000" b="1" dirty="0"/>
              <a:t>Important Columns : </a:t>
            </a:r>
            <a:br>
              <a:rPr lang="en-US" sz="2000" b="1" dirty="0"/>
            </a:br>
            <a:r>
              <a:rPr lang="en-US" sz="2000" b="0" i="0" dirty="0">
                <a:solidFill>
                  <a:srgbClr val="202124"/>
                </a:solidFill>
                <a:effectLst/>
                <a:latin typeface="docs-Roboto"/>
              </a:rPr>
              <a:t>What is your preferred format for reading books: e-books or print books?</a:t>
            </a:r>
            <a:br>
              <a:rPr lang="en-US" sz="2400" dirty="0"/>
            </a:br>
            <a:r>
              <a:rPr lang="en-US" sz="2000" b="0" i="0" dirty="0">
                <a:solidFill>
                  <a:srgbClr val="202124"/>
                </a:solidFill>
                <a:effectLst/>
                <a:latin typeface="docs-Roboto"/>
              </a:rPr>
              <a:t>On a scale of 1 to 10, how convenient do you find e-books compared to print books?</a:t>
            </a:r>
            <a:br>
              <a:rPr lang="en-US" sz="2000" b="1" dirty="0"/>
            </a:br>
            <a:r>
              <a:rPr lang="en-US" b="0" i="0" dirty="0">
                <a:solidFill>
                  <a:srgbClr val="202124"/>
                </a:solidFill>
                <a:effectLst/>
                <a:latin typeface="docs-Roboto"/>
              </a:rPr>
              <a:t>How does the reading experience differ between e-books and print books for you?</a:t>
            </a:r>
          </a:p>
          <a:p>
            <a:r>
              <a:rPr lang="en-US" b="0" i="0" dirty="0">
                <a:solidFill>
                  <a:srgbClr val="202124"/>
                </a:solidFill>
                <a:effectLst/>
                <a:latin typeface="docs-Roboto"/>
              </a:rPr>
              <a:t>What factors influence your decision to purchase an e-book over a print book?</a:t>
            </a:r>
            <a:endParaRPr lang="en-IN" dirty="0"/>
          </a:p>
        </p:txBody>
      </p:sp>
    </p:spTree>
    <p:extLst>
      <p:ext uri="{BB962C8B-B14F-4D97-AF65-F5344CB8AC3E}">
        <p14:creationId xmlns:p14="http://schemas.microsoft.com/office/powerpoint/2010/main" val="24171584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1427-34A0-BB20-7206-2CF96DC0EFB9}"/>
              </a:ext>
            </a:extLst>
          </p:cNvPr>
          <p:cNvSpPr>
            <a:spLocks noGrp="1"/>
          </p:cNvSpPr>
          <p:nvPr>
            <p:ph type="title"/>
          </p:nvPr>
        </p:nvSpPr>
        <p:spPr/>
        <p:txBody>
          <a:bodyPr/>
          <a:lstStyle/>
          <a:p>
            <a:r>
              <a:rPr lang="en-US" dirty="0"/>
              <a:t>DATA ANALYSIS</a:t>
            </a:r>
            <a:endParaRPr lang="en-IN" dirty="0"/>
          </a:p>
        </p:txBody>
      </p:sp>
      <p:pic>
        <p:nvPicPr>
          <p:cNvPr id="6" name="Content Placeholder 5">
            <a:extLst>
              <a:ext uri="{FF2B5EF4-FFF2-40B4-BE49-F238E27FC236}">
                <a16:creationId xmlns:a16="http://schemas.microsoft.com/office/drawing/2014/main" id="{67B94CE7-9E54-E905-6505-1A0E9DE7D83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4617" y="2354165"/>
            <a:ext cx="4747072" cy="2982945"/>
          </a:xfrm>
        </p:spPr>
      </p:pic>
      <p:sp>
        <p:nvSpPr>
          <p:cNvPr id="4" name="Content Placeholder 3">
            <a:extLst>
              <a:ext uri="{FF2B5EF4-FFF2-40B4-BE49-F238E27FC236}">
                <a16:creationId xmlns:a16="http://schemas.microsoft.com/office/drawing/2014/main" id="{B4C15C29-CE92-55DC-5B87-525B2BC950DD}"/>
              </a:ext>
            </a:extLst>
          </p:cNvPr>
          <p:cNvSpPr>
            <a:spLocks noGrp="1"/>
          </p:cNvSpPr>
          <p:nvPr>
            <p:ph sz="half" idx="2"/>
          </p:nvPr>
        </p:nvSpPr>
        <p:spPr/>
        <p:txBody>
          <a:bodyPr/>
          <a:lstStyle/>
          <a:p>
            <a:r>
              <a:rPr lang="en-US" sz="1800" dirty="0">
                <a:effectLst/>
                <a:latin typeface="Times New Roman" panose="02020603050405020304" pitchFamily="18" charset="0"/>
                <a:ea typeface="Times New Roman" panose="02020603050405020304" pitchFamily="18" charset="0"/>
              </a:rPr>
              <a:t>Among the responses received, 47.9% of participants preferred both e-books and print books, while 30.1% preferred print books exclusively, and 21.9% preferred e-books. This suggests that a significant portion of respondents are open to both formats, while a slightly larger proportion leans towards print books. Further analysis results into the reasons behind these preferences, such as convenience, reading experience, or accessibility.</a:t>
            </a:r>
            <a:endParaRPr lang="en-IN" dirty="0"/>
          </a:p>
        </p:txBody>
      </p:sp>
    </p:spTree>
    <p:extLst>
      <p:ext uri="{BB962C8B-B14F-4D97-AF65-F5344CB8AC3E}">
        <p14:creationId xmlns:p14="http://schemas.microsoft.com/office/powerpoint/2010/main" val="60276062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B394-5E4D-E612-AD88-4E064D86D19E}"/>
              </a:ext>
            </a:extLst>
          </p:cNvPr>
          <p:cNvSpPr>
            <a:spLocks noGrp="1"/>
          </p:cNvSpPr>
          <p:nvPr>
            <p:ph type="title"/>
          </p:nvPr>
        </p:nvSpPr>
        <p:spPr>
          <a:xfrm>
            <a:off x="1066800" y="378043"/>
            <a:ext cx="10058400" cy="1450757"/>
          </a:xfrm>
        </p:spPr>
        <p:txBody>
          <a:bodyPr/>
          <a:lstStyle/>
          <a:p>
            <a:r>
              <a:rPr lang="en-US" dirty="0"/>
              <a:t>.</a:t>
            </a:r>
            <a:endParaRPr lang="en-IN" dirty="0"/>
          </a:p>
        </p:txBody>
      </p:sp>
      <p:sp>
        <p:nvSpPr>
          <p:cNvPr id="4" name="Content Placeholder 3">
            <a:extLst>
              <a:ext uri="{FF2B5EF4-FFF2-40B4-BE49-F238E27FC236}">
                <a16:creationId xmlns:a16="http://schemas.microsoft.com/office/drawing/2014/main" id="{578BE3AC-AC55-F7A4-3C75-708A97AE9584}"/>
              </a:ext>
            </a:extLst>
          </p:cNvPr>
          <p:cNvSpPr>
            <a:spLocks noGrp="1"/>
          </p:cNvSpPr>
          <p:nvPr>
            <p:ph sz="half" idx="2"/>
          </p:nvPr>
        </p:nvSpPr>
        <p:spPr/>
        <p:txBody>
          <a:bodyPr/>
          <a:lstStyle/>
          <a:p>
            <a:pPr marL="63500" marR="99060" algn="just">
              <a:lnSpc>
                <a:spcPct val="107000"/>
              </a:lnSpc>
              <a:spcBef>
                <a:spcPts val="895"/>
              </a:spcBef>
              <a:spcAft>
                <a:spcPts val="0"/>
              </a:spcAft>
            </a:pPr>
            <a:r>
              <a:rPr lang="en-US" sz="2200" dirty="0">
                <a:effectLst/>
                <a:latin typeface="Times New Roman" panose="02020603050405020304" pitchFamily="18" charset="0"/>
                <a:ea typeface="Times New Roman" panose="02020603050405020304" pitchFamily="18" charset="0"/>
              </a:rPr>
              <a:t>Out of responses, 41.1% cited portability, 35.6% convenience, 16.4% availability, and 6.8% price as factors influencing the decision to purchase an e-book over a print book. This highlights the importance of factors like portability and convenience in driving e-book preferences</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Content Placeholder 8">
            <a:extLst>
              <a:ext uri="{FF2B5EF4-FFF2-40B4-BE49-F238E27FC236}">
                <a16:creationId xmlns:a16="http://schemas.microsoft.com/office/drawing/2014/main" id="{1013ABC0-D45D-032C-3CA7-2B897FC145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4279" y="2276669"/>
            <a:ext cx="4973216" cy="2939143"/>
          </a:xfrm>
          <a:prstGeom prst="rect">
            <a:avLst/>
          </a:prstGeom>
        </p:spPr>
      </p:pic>
    </p:spTree>
    <p:extLst>
      <p:ext uri="{BB962C8B-B14F-4D97-AF65-F5344CB8AC3E}">
        <p14:creationId xmlns:p14="http://schemas.microsoft.com/office/powerpoint/2010/main" val="13176557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14BD-6EEC-2AC7-C3E8-162B3B46CB5A}"/>
              </a:ext>
            </a:extLst>
          </p:cNvPr>
          <p:cNvSpPr>
            <a:spLocks noGrp="1"/>
          </p:cNvSpPr>
          <p:nvPr>
            <p:ph type="title"/>
          </p:nvPr>
        </p:nvSpPr>
        <p:spPr/>
        <p:txBody>
          <a:bodyPr/>
          <a:lstStyle/>
          <a:p>
            <a:r>
              <a:rPr lang="en-US" dirty="0"/>
              <a:t>.</a:t>
            </a:r>
            <a:endParaRPr lang="en-IN" dirty="0"/>
          </a:p>
        </p:txBody>
      </p:sp>
      <p:sp>
        <p:nvSpPr>
          <p:cNvPr id="4" name="Content Placeholder 3">
            <a:extLst>
              <a:ext uri="{FF2B5EF4-FFF2-40B4-BE49-F238E27FC236}">
                <a16:creationId xmlns:a16="http://schemas.microsoft.com/office/drawing/2014/main" id="{3C8AB42B-D113-C416-B97F-21DE420C5D35}"/>
              </a:ext>
            </a:extLst>
          </p:cNvPr>
          <p:cNvSpPr>
            <a:spLocks noGrp="1"/>
          </p:cNvSpPr>
          <p:nvPr>
            <p:ph sz="half" idx="2"/>
          </p:nvPr>
        </p:nvSpPr>
        <p:spPr/>
        <p:txBody>
          <a:bodyPr>
            <a:normAutofit/>
          </a:bodyPr>
          <a:lstStyle/>
          <a:p>
            <a:r>
              <a:rPr lang="en-US" sz="2200" dirty="0">
                <a:effectLst/>
                <a:latin typeface="Times New Roman" panose="02020603050405020304" pitchFamily="18" charset="0"/>
                <a:ea typeface="Times New Roman" panose="02020603050405020304" pitchFamily="18" charset="0"/>
              </a:rPr>
              <a:t>Among the 73 responses, 57.7% of participants cited cost-effectiveness, 24.7% mentioned accessibility, and 17.8% noted convenience as the main advantages of e-books over print books. This indicates that the affordability of e-books is the primary factor driving their preference, followed by ease of access and convenience.</a:t>
            </a:r>
            <a:endParaRPr lang="en-IN" sz="2200" dirty="0"/>
          </a:p>
        </p:txBody>
      </p:sp>
      <p:pic>
        <p:nvPicPr>
          <p:cNvPr id="5" name="Content Placeholder 4">
            <a:extLst>
              <a:ext uri="{FF2B5EF4-FFF2-40B4-BE49-F238E27FC236}">
                <a16:creationId xmlns:a16="http://schemas.microsoft.com/office/drawing/2014/main" id="{974E5E29-8B62-CBAE-353F-9603A88558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2270" y="2444621"/>
            <a:ext cx="4892350" cy="2827175"/>
          </a:xfrm>
          <a:prstGeom prst="rect">
            <a:avLst/>
          </a:prstGeom>
        </p:spPr>
      </p:pic>
    </p:spTree>
    <p:extLst>
      <p:ext uri="{BB962C8B-B14F-4D97-AF65-F5344CB8AC3E}">
        <p14:creationId xmlns:p14="http://schemas.microsoft.com/office/powerpoint/2010/main" val="300880761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1023-1B35-BB0B-BB3B-5505DA35C606}"/>
              </a:ext>
            </a:extLst>
          </p:cNvPr>
          <p:cNvSpPr>
            <a:spLocks noGrp="1"/>
          </p:cNvSpPr>
          <p:nvPr>
            <p:ph type="title"/>
          </p:nvPr>
        </p:nvSpPr>
        <p:spPr/>
        <p:txBody>
          <a:bodyPr/>
          <a:lstStyle/>
          <a:p>
            <a:br>
              <a:rPr lang="en-US" dirty="0"/>
            </a:br>
            <a:br>
              <a:rPr lang="en-US" dirty="0"/>
            </a:br>
            <a:r>
              <a:rPr lang="en-US" dirty="0"/>
              <a:t>HYPOTHESIS</a:t>
            </a:r>
            <a:endParaRPr lang="en-IN" dirty="0"/>
          </a:p>
        </p:txBody>
      </p:sp>
      <p:sp>
        <p:nvSpPr>
          <p:cNvPr id="3" name="Content Placeholder 2">
            <a:extLst>
              <a:ext uri="{FF2B5EF4-FFF2-40B4-BE49-F238E27FC236}">
                <a16:creationId xmlns:a16="http://schemas.microsoft.com/office/drawing/2014/main" id="{098E6B9D-4A99-28F5-D2F9-8958348A5573}"/>
              </a:ext>
            </a:extLst>
          </p:cNvPr>
          <p:cNvSpPr>
            <a:spLocks noGrp="1"/>
          </p:cNvSpPr>
          <p:nvPr>
            <p:ph idx="1"/>
          </p:nvPr>
        </p:nvSpPr>
        <p:spPr>
          <a:xfrm>
            <a:off x="5468315" y="786383"/>
            <a:ext cx="5928344" cy="5294757"/>
          </a:xfrm>
        </p:spPr>
        <p:txBody>
          <a:bodyPr/>
          <a:lstStyle/>
          <a:p>
            <a:pPr marL="406400" indent="-342900">
              <a:buFont typeface="+mj-lt"/>
              <a:buAutoNum type="arabicPeriod"/>
            </a:pPr>
            <a:endParaRPr lang="en-US" sz="1800" b="1" dirty="0">
              <a:effectLst/>
              <a:latin typeface="Times New Roman" panose="02020603050405020304" pitchFamily="18" charset="0"/>
              <a:ea typeface="Times New Roman" panose="02020603050405020304" pitchFamily="18" charset="0"/>
            </a:endParaRPr>
          </a:p>
          <a:p>
            <a:pPr marL="406400" indent="-342900">
              <a:buFont typeface="+mj-lt"/>
              <a:buAutoNum type="arabicPeriod"/>
            </a:pPr>
            <a:endParaRPr lang="en-US" sz="1800" b="1" dirty="0">
              <a:latin typeface="Times New Roman" panose="02020603050405020304" pitchFamily="18" charset="0"/>
              <a:ea typeface="Times New Roman" panose="02020603050405020304" pitchFamily="18" charset="0"/>
            </a:endParaRPr>
          </a:p>
          <a:p>
            <a:pPr marL="40640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Chi-Square Test: </a:t>
            </a:r>
            <a:r>
              <a:rPr lang="en-US" sz="1800" dirty="0">
                <a:effectLst/>
                <a:latin typeface="Times New Roman" panose="02020603050405020304" pitchFamily="18" charset="0"/>
                <a:ea typeface="Times New Roman" panose="02020603050405020304" pitchFamily="18" charset="0"/>
              </a:rPr>
              <a:t>Used to determine if there's a significant difference between the proportions of males and females preferring e-books.</a:t>
            </a:r>
            <a:endParaRPr lang="en-IN" sz="1800" dirty="0">
              <a:effectLst/>
              <a:latin typeface="Times New Roman" panose="02020603050405020304" pitchFamily="18" charset="0"/>
              <a:ea typeface="Times New Roman" panose="02020603050405020304" pitchFamily="18" charset="0"/>
            </a:endParaRPr>
          </a:p>
          <a:p>
            <a:pPr marL="40640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Kruskal -Wallis  Test:  </a:t>
            </a:r>
            <a:r>
              <a:rPr lang="en-US" sz="1800" dirty="0">
                <a:effectLst/>
                <a:latin typeface="Times New Roman" panose="02020603050405020304" pitchFamily="18" charset="0"/>
                <a:ea typeface="Times New Roman" panose="02020603050405020304" pitchFamily="18" charset="0"/>
              </a:rPr>
              <a:t>Used to compare the means of a continuous outcome variable (in this case, spending) across multiple groups defined by a categorical variable (in this case, book preferences).</a:t>
            </a:r>
            <a:endParaRPr lang="en-IN" sz="1800" dirty="0">
              <a:effectLst/>
              <a:latin typeface="Times New Roman" panose="02020603050405020304" pitchFamily="18" charset="0"/>
              <a:ea typeface="Times New Roman" panose="02020603050405020304" pitchFamily="18" charset="0"/>
            </a:endParaRPr>
          </a:p>
          <a:p>
            <a:pPr marL="40640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Two Sample t-test:  </a:t>
            </a:r>
            <a:r>
              <a:rPr lang="en-US" sz="1800" dirty="0">
                <a:effectLst/>
                <a:latin typeface="Times New Roman" panose="02020603050405020304" pitchFamily="18" charset="0"/>
                <a:ea typeface="Times New Roman" panose="02020603050405020304" pitchFamily="18" charset="0"/>
              </a:rPr>
              <a:t>Used to compare the satisfaction levels between users who prefer e-books and those who prefer print books.</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3500"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7ED9526E-7B8D-B404-3B89-C65DBB509096}"/>
              </a:ext>
            </a:extLst>
          </p:cNvPr>
          <p:cNvSpPr>
            <a:spLocks noGrp="1"/>
          </p:cNvSpPr>
          <p:nvPr>
            <p:ph type="body" sz="half" idx="2"/>
          </p:nvPr>
        </p:nvSpPr>
        <p:spPr/>
        <p:txBody>
          <a:bodyPr>
            <a:normAutofit/>
          </a:bodyPr>
          <a:lstStyle/>
          <a:p>
            <a:r>
              <a:rPr lang="en-US" sz="3600" dirty="0">
                <a:latin typeface="Bookman Old Style" panose="02050604050505020204" pitchFamily="18" charset="0"/>
              </a:rPr>
              <a:t>TESTING</a:t>
            </a:r>
            <a:endParaRPr lang="en-IN" sz="3600" dirty="0">
              <a:latin typeface="Bookman Old Style" panose="02050604050505020204" pitchFamily="18" charset="0"/>
            </a:endParaRPr>
          </a:p>
        </p:txBody>
      </p:sp>
    </p:spTree>
    <p:extLst>
      <p:ext uri="{BB962C8B-B14F-4D97-AF65-F5344CB8AC3E}">
        <p14:creationId xmlns:p14="http://schemas.microsoft.com/office/powerpoint/2010/main" val="306031294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DC34-EFDA-AEA0-7C51-3DC4748F8E5C}"/>
              </a:ext>
            </a:extLst>
          </p:cNvPr>
          <p:cNvSpPr>
            <a:spLocks noGrp="1"/>
          </p:cNvSpPr>
          <p:nvPr>
            <p:ph type="title"/>
          </p:nvPr>
        </p:nvSpPr>
        <p:spPr/>
        <p:txBody>
          <a:bodyPr>
            <a:normAutofit/>
          </a:bodyPr>
          <a:lstStyle/>
          <a:p>
            <a:r>
              <a:rPr lang="en-US" sz="4400" dirty="0">
                <a:effectLst/>
                <a:latin typeface="Franklin Gothic Heavy" panose="020B0903020102020204" pitchFamily="34" charset="0"/>
                <a:ea typeface="Times New Roman" panose="02020603050405020304" pitchFamily="18" charset="0"/>
              </a:rPr>
              <a:t>CHI</a:t>
            </a:r>
            <a:r>
              <a:rPr lang="en-US" sz="4400" spc="-40" dirty="0">
                <a:effectLst/>
                <a:latin typeface="Franklin Gothic Heavy" panose="020B0903020102020204" pitchFamily="34" charset="0"/>
                <a:ea typeface="Times New Roman" panose="02020603050405020304" pitchFamily="18" charset="0"/>
              </a:rPr>
              <a:t> </a:t>
            </a:r>
            <a:r>
              <a:rPr lang="en-US" sz="4400" dirty="0">
                <a:effectLst/>
                <a:latin typeface="Franklin Gothic Heavy" panose="020B0903020102020204" pitchFamily="34" charset="0"/>
                <a:ea typeface="Times New Roman" panose="02020603050405020304" pitchFamily="18" charset="0"/>
              </a:rPr>
              <a:t>SQUARE</a:t>
            </a:r>
            <a:r>
              <a:rPr lang="en-US" sz="4400" spc="-55" dirty="0">
                <a:effectLst/>
                <a:latin typeface="Franklin Gothic Heavy" panose="020B0903020102020204" pitchFamily="34" charset="0"/>
                <a:ea typeface="Times New Roman" panose="02020603050405020304" pitchFamily="18" charset="0"/>
              </a:rPr>
              <a:t> </a:t>
            </a:r>
            <a:r>
              <a:rPr lang="en-US" sz="4400" spc="-20" dirty="0">
                <a:effectLst/>
                <a:latin typeface="Franklin Gothic Heavy" panose="020B0903020102020204" pitchFamily="34" charset="0"/>
                <a:ea typeface="Times New Roman" panose="02020603050405020304" pitchFamily="18" charset="0"/>
              </a:rPr>
              <a:t>TEST</a:t>
            </a:r>
            <a:endParaRPr lang="en-IN" sz="4400" dirty="0">
              <a:latin typeface="Franklin Gothic Heavy" panose="020B0903020102020204" pitchFamily="34" charset="0"/>
            </a:endParaRPr>
          </a:p>
        </p:txBody>
      </p:sp>
      <p:sp>
        <p:nvSpPr>
          <p:cNvPr id="4" name="Content Placeholder 3">
            <a:extLst>
              <a:ext uri="{FF2B5EF4-FFF2-40B4-BE49-F238E27FC236}">
                <a16:creationId xmlns:a16="http://schemas.microsoft.com/office/drawing/2014/main" id="{766A7417-D2DD-B7E4-5235-3E8A15652335}"/>
              </a:ext>
            </a:extLst>
          </p:cNvPr>
          <p:cNvSpPr>
            <a:spLocks noGrp="1"/>
          </p:cNvSpPr>
          <p:nvPr>
            <p:ph sz="half" idx="2"/>
          </p:nvPr>
        </p:nvSpPr>
        <p:spPr/>
        <p:txBody>
          <a:bodyPr/>
          <a:lstStyle/>
          <a:p>
            <a:pPr marL="457200" marR="395605" lvl="1" indent="0">
              <a:lnSpc>
                <a:spcPct val="106000"/>
              </a:lnSpc>
              <a:spcAft>
                <a:spcPts val="0"/>
              </a:spcAft>
              <a:buNone/>
              <a:tabLst>
                <a:tab pos="292100" algn="l"/>
              </a:tabLst>
            </a:pPr>
            <a:r>
              <a:rPr lang="en-US" sz="1400" b="1" dirty="0">
                <a:effectLst/>
                <a:latin typeface="Times New Roman" panose="02020603050405020304" pitchFamily="18" charset="0"/>
                <a:ea typeface="Times New Roman" panose="02020603050405020304" pitchFamily="18" charset="0"/>
              </a:rPr>
              <a:t>Null</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Hypothesis</a:t>
            </a:r>
            <a:r>
              <a:rPr lang="en-US" sz="1400" b="1" spc="-1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(H0):</a:t>
            </a:r>
            <a:r>
              <a:rPr lang="en-US" sz="1400" b="1"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proportion of males preferring e-books is the same as the proportion of females preferring e-books.</a:t>
            </a:r>
          </a:p>
          <a:p>
            <a:pPr marL="457200" marR="395605" lvl="1" indent="0">
              <a:lnSpc>
                <a:spcPct val="106000"/>
              </a:lnSpc>
              <a:spcAft>
                <a:spcPts val="0"/>
              </a:spcAft>
              <a:buNone/>
              <a:tabLst>
                <a:tab pos="292100" algn="l"/>
              </a:tabLst>
            </a:pPr>
            <a:endParaRPr lang="en-IN" sz="1400" dirty="0">
              <a:effectLst/>
              <a:latin typeface="Times New Roman" panose="02020603050405020304" pitchFamily="18" charset="0"/>
              <a:ea typeface="Times New Roman" panose="02020603050405020304" pitchFamily="18" charset="0"/>
            </a:endParaRPr>
          </a:p>
          <a:p>
            <a:pPr marL="457200" marR="238125" lvl="1" indent="0">
              <a:lnSpc>
                <a:spcPct val="107000"/>
              </a:lnSpc>
              <a:spcBef>
                <a:spcPts val="5"/>
              </a:spcBef>
              <a:spcAft>
                <a:spcPts val="0"/>
              </a:spcAft>
              <a:buNone/>
              <a:tabLst>
                <a:tab pos="292100" algn="l"/>
              </a:tabLst>
            </a:pPr>
            <a:r>
              <a:rPr lang="en-US" sz="1400" b="1" dirty="0">
                <a:effectLst/>
                <a:latin typeface="Times New Roman" panose="02020603050405020304" pitchFamily="18" charset="0"/>
                <a:ea typeface="Times New Roman" panose="02020603050405020304" pitchFamily="18" charset="0"/>
              </a:rPr>
              <a:t>Alternative</a:t>
            </a:r>
            <a:r>
              <a:rPr lang="en-US" sz="1400" b="1" spc="-2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Hypothesis</a:t>
            </a:r>
            <a:r>
              <a:rPr lang="en-US" sz="1400" b="1" spc="-2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(H1):</a:t>
            </a:r>
            <a:r>
              <a:rPr lang="en-US" sz="1400" b="1"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proportion of males preferring e-books is different from the proportion of females preferring e-books.</a:t>
            </a:r>
          </a:p>
          <a:p>
            <a:pPr marL="457200" marR="238125" lvl="1" indent="0">
              <a:lnSpc>
                <a:spcPct val="107000"/>
              </a:lnSpc>
              <a:spcBef>
                <a:spcPts val="5"/>
              </a:spcBef>
              <a:spcAft>
                <a:spcPts val="0"/>
              </a:spcAft>
              <a:buNone/>
              <a:tabLst>
                <a:tab pos="292100" algn="l"/>
              </a:tabLst>
            </a:pPr>
            <a:endParaRPr lang="en-IN" sz="1400" dirty="0">
              <a:effectLst/>
              <a:latin typeface="Times New Roman" panose="02020603050405020304" pitchFamily="18" charset="0"/>
              <a:ea typeface="Times New Roman" panose="02020603050405020304" pitchFamily="18" charset="0"/>
            </a:endParaRPr>
          </a:p>
          <a:p>
            <a:pPr marL="457200" marR="238125" lvl="1" indent="0">
              <a:lnSpc>
                <a:spcPct val="107000"/>
              </a:lnSpc>
              <a:spcBef>
                <a:spcPts val="5"/>
              </a:spcBef>
              <a:spcAft>
                <a:spcPts val="0"/>
              </a:spcAft>
              <a:buNone/>
              <a:tabLst>
                <a:tab pos="292100" algn="l"/>
              </a:tabLst>
            </a:pPr>
            <a:r>
              <a:rPr lang="en-US" sz="1400" b="1" dirty="0">
                <a:effectLst/>
                <a:latin typeface="Times New Roman" panose="02020603050405020304" pitchFamily="18" charset="0"/>
                <a:ea typeface="Times New Roman" panose="02020603050405020304" pitchFamily="18" charset="0"/>
              </a:rPr>
              <a:t>Test</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t>
            </a:r>
            <a:r>
              <a:rPr lang="en-US" sz="1400" b="1"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CHI_SQUARE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TEST</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between</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people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filling the google form male &amp; female(Gender).</a:t>
            </a:r>
            <a:endParaRPr lang="en-IN" sz="1400" dirty="0">
              <a:latin typeface="Times New Roman" panose="02020603050405020304" pitchFamily="18" charset="0"/>
              <a:ea typeface="Times New Roman" panose="02020603050405020304" pitchFamily="18" charset="0"/>
            </a:endParaRPr>
          </a:p>
          <a:p>
            <a:pPr marL="457200" marR="238125" lvl="1" indent="0">
              <a:lnSpc>
                <a:spcPct val="107000"/>
              </a:lnSpc>
              <a:spcBef>
                <a:spcPts val="5"/>
              </a:spcBef>
              <a:spcAft>
                <a:spcPts val="0"/>
              </a:spcAft>
              <a:buNone/>
              <a:tabLst>
                <a:tab pos="292100" algn="l"/>
              </a:tabLst>
            </a:pPr>
            <a:endParaRPr lang="en-IN" sz="1400" b="1" dirty="0">
              <a:effectLst/>
              <a:latin typeface="Times New Roman" panose="02020603050405020304" pitchFamily="18" charset="0"/>
              <a:ea typeface="Times New Roman" panose="02020603050405020304" pitchFamily="18" charset="0"/>
            </a:endParaRPr>
          </a:p>
          <a:p>
            <a:pPr marL="457200" marR="238125" lvl="1" indent="0">
              <a:lnSpc>
                <a:spcPct val="107000"/>
              </a:lnSpc>
              <a:spcBef>
                <a:spcPts val="5"/>
              </a:spcBef>
              <a:spcAft>
                <a:spcPts val="0"/>
              </a:spcAft>
              <a:buNone/>
              <a:tabLst>
                <a:tab pos="292100" algn="l"/>
              </a:tabLst>
            </a:pPr>
            <a:r>
              <a:rPr lang="en-US" sz="1400" b="1" dirty="0">
                <a:effectLst/>
                <a:latin typeface="Times New Roman" panose="02020603050405020304" pitchFamily="18" charset="0"/>
                <a:ea typeface="Times New Roman" panose="02020603050405020304" pitchFamily="18" charset="0"/>
              </a:rPr>
              <a:t>Conclusion</a:t>
            </a:r>
            <a:r>
              <a:rPr lang="en-US" sz="1400" b="1" spc="-2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t>
            </a:r>
            <a:r>
              <a:rPr lang="en-US" sz="1400" b="1"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proportion of males preferring e-books is different from the proportion of females preferring e-books. We fail to reject the null hypothesis.</a:t>
            </a:r>
            <a:endParaRPr lang="en-IN" sz="14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6E424C11-024B-30B6-4112-FB7B616A79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6286" y="2584581"/>
            <a:ext cx="4934792" cy="2666690"/>
          </a:xfrm>
          <a:prstGeom prst="rect">
            <a:avLst/>
          </a:prstGeom>
        </p:spPr>
      </p:pic>
    </p:spTree>
    <p:extLst>
      <p:ext uri="{BB962C8B-B14F-4D97-AF65-F5344CB8AC3E}">
        <p14:creationId xmlns:p14="http://schemas.microsoft.com/office/powerpoint/2010/main" val="1978128715"/>
      </p:ext>
    </p:extLst>
  </p:cSld>
  <p:clrMapOvr>
    <a:masterClrMapping/>
  </p:clrMapOvr>
  <p:transition spd="slow">
    <p:push dir="u"/>
  </p:transition>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{B19C0967-07DA-423F-9E81-09E1C82C9068}tf56160789_win32</Template>
  <TotalTime>143</TotalTime>
  <Words>975</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Bookman Old Style</vt:lpstr>
      <vt:lpstr>Calibri</vt:lpstr>
      <vt:lpstr>Copperplate Gothic Bold</vt:lpstr>
      <vt:lpstr>docs-Roboto</vt:lpstr>
      <vt:lpstr>Franklin Gothic Book</vt:lpstr>
      <vt:lpstr>Franklin Gothic Heavy</vt:lpstr>
      <vt:lpstr>Times New Roman</vt:lpstr>
      <vt:lpstr>Custom</vt:lpstr>
      <vt:lpstr>Are e-books more preferable than print books?</vt:lpstr>
      <vt:lpstr>INTRODUCTION</vt:lpstr>
      <vt:lpstr>OBJECTIVE</vt:lpstr>
      <vt:lpstr>Survey Methodology</vt:lpstr>
      <vt:lpstr>DATA ANALYSIS</vt:lpstr>
      <vt:lpstr>.</vt:lpstr>
      <vt:lpstr>.</vt:lpstr>
      <vt:lpstr>  HYPOTHESIS</vt:lpstr>
      <vt:lpstr>CHI SQUARE TEST</vt:lpstr>
      <vt:lpstr> Kruskal -Wallis  Test</vt:lpstr>
      <vt:lpstr>Two Sample t-test</vt:lpstr>
      <vt:lpstr>CONCLUSION AND FINDINGS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e-books more preferable than print books?</dc:title>
  <dc:creator>RAJ CHAVAN CHAVAN</dc:creator>
  <cp:lastModifiedBy>RAJ CHAVAN CHAVAN</cp:lastModifiedBy>
  <cp:revision>10</cp:revision>
  <dcterms:created xsi:type="dcterms:W3CDTF">2024-03-04T10:29:33Z</dcterms:created>
  <dcterms:modified xsi:type="dcterms:W3CDTF">2024-03-05T12:00:12Z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