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20"/>
  </p:notesMasterIdLst>
  <p:sldIdLst>
    <p:sldId id="256" r:id="rId2"/>
    <p:sldId id="257" r:id="rId3"/>
    <p:sldId id="258" r:id="rId4"/>
    <p:sldId id="260" r:id="rId5"/>
    <p:sldId id="265" r:id="rId6"/>
    <p:sldId id="261" r:id="rId7"/>
    <p:sldId id="262" r:id="rId8"/>
    <p:sldId id="263" r:id="rId9"/>
    <p:sldId id="266" r:id="rId10"/>
    <p:sldId id="285" r:id="rId11"/>
    <p:sldId id="286" r:id="rId12"/>
    <p:sldId id="287" r:id="rId13"/>
    <p:sldId id="288" r:id="rId14"/>
    <p:sldId id="289" r:id="rId15"/>
    <p:sldId id="290"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74" autoAdjust="0"/>
  </p:normalViewPr>
  <p:slideViewPr>
    <p:cSldViewPr snapToGrid="0">
      <p:cViewPr varScale="1">
        <p:scale>
          <a:sx n="87" d="100"/>
          <a:sy n="87" d="100"/>
        </p:scale>
        <p:origin x="52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2086729219496132E-2"/>
          <c:y val="9.6513563738304664E-2"/>
          <c:w val="0.5422507381889764"/>
          <c:h val="0.81337605724802797"/>
        </c:manualLayout>
      </c:layout>
      <c:doughnutChart>
        <c:varyColors val="1"/>
        <c:ser>
          <c:idx val="0"/>
          <c:order val="0"/>
          <c:tx>
            <c:strRef>
              <c:f>Sheet1!$B$1</c:f>
              <c:strCache>
                <c:ptCount val="1"/>
                <c:pt idx="0">
                  <c:v>Technology Stack</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4-4EAA-4A33-968D-1AD2F3AE1165}"/>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6-4EAA-4A33-968D-1AD2F3AE1165}"/>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EAA-4A33-968D-1AD2F3AE1165}"/>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EAA-4A33-968D-1AD2F3AE1165}"/>
              </c:ext>
            </c:extLst>
          </c:dPt>
          <c:dLbls>
            <c:dLbl>
              <c:idx val="0"/>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4-4EAA-4A33-968D-1AD2F3AE1165}"/>
                </c:ext>
              </c:extLst>
            </c:dLbl>
            <c:dLbl>
              <c:idx val="1"/>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6-4EAA-4A33-968D-1AD2F3AE1165}"/>
                </c:ext>
              </c:extLst>
            </c:dLbl>
            <c:dLbl>
              <c:idx val="2"/>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5-4EAA-4A33-968D-1AD2F3AE1165}"/>
                </c:ext>
              </c:extLst>
            </c:dLbl>
            <c:dLbl>
              <c:idx val="3"/>
              <c:spPr>
                <a:no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6="http://schemas.microsoft.com/office/drawing/2014/chart" uri="{C3380CC4-5D6E-409C-BE32-E72D297353CC}">
                  <c16:uniqueId val="{00000003-4EAA-4A33-968D-1AD2F3AE1165}"/>
                </c:ext>
              </c:extLst>
            </c:dLbl>
            <c:spPr>
              <a:pattFill prst="pct75">
                <a:fgClr>
                  <a:schemeClr val="dk1">
                    <a:lumMod val="75000"/>
                    <a:lumOff val="25000"/>
                  </a:schemeClr>
                </a:fgClr>
                <a:bgClr>
                  <a:schemeClr val="dk1">
                    <a:lumMod val="65000"/>
                    <a:lumOff val="35000"/>
                  </a:scheme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33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Sheet1!$A$2:$A$5</c:f>
              <c:strCache>
                <c:ptCount val="4"/>
                <c:pt idx="0">
                  <c:v>React</c:v>
                </c:pt>
                <c:pt idx="1">
                  <c:v>Dot Net</c:v>
                </c:pt>
                <c:pt idx="2">
                  <c:v>Mongo Db</c:v>
                </c:pt>
                <c:pt idx="3">
                  <c:v>AWS</c:v>
                </c:pt>
              </c:strCache>
            </c:strRef>
          </c:cat>
          <c:val>
            <c:numRef>
              <c:f>Sheet1!$B$2:$B$5</c:f>
              <c:numCache>
                <c:formatCode>0%</c:formatCode>
                <c:ptCount val="4"/>
                <c:pt idx="0">
                  <c:v>0.35</c:v>
                </c:pt>
                <c:pt idx="1">
                  <c:v>0.4</c:v>
                </c:pt>
                <c:pt idx="2">
                  <c:v>0.2</c:v>
                </c:pt>
                <c:pt idx="3">
                  <c:v>0.05</c:v>
                </c:pt>
              </c:numCache>
            </c:numRef>
          </c:val>
          <c:extLst>
            <c:ext xmlns:c16="http://schemas.microsoft.com/office/drawing/2014/chart" uri="{C3380CC4-5D6E-409C-BE32-E72D297353CC}">
              <c16:uniqueId val="{00000000-4EAA-4A33-968D-1AD2F3AE1165}"/>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0.71671613214192564"/>
          <c:y val="0.1860861668016818"/>
          <c:w val="0.20863288779984704"/>
          <c:h val="0.40380301569640659"/>
        </c:manualLayout>
      </c:layout>
      <c:overlay val="0"/>
      <c:spPr>
        <a:solidFill>
          <a:schemeClr val="tx1"/>
        </a:solidFill>
        <a:ln>
          <a:noFill/>
        </a:ln>
        <a:effectLst/>
      </c:spPr>
      <c:txPr>
        <a:bodyPr rot="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legend>
    <c:plotVisOnly val="1"/>
    <c:dispBlanksAs val="gap"/>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33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CF6FED5-7450-4202-A671-B1E47F7233FE}" type="datetimeFigureOut">
              <a:rPr lang="en-US" smtClean="0"/>
              <a:t>7/1/2025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6E10F-9F94-473D-BADA-1A976F4492C0}" type="slidenum">
              <a:rPr lang="en-US" smtClean="0"/>
              <a:t>‹#›</a:t>
            </a:fld>
            <a:endParaRPr lang="en-US"/>
          </a:p>
        </p:txBody>
      </p:sp>
    </p:spTree>
    <p:extLst>
      <p:ext uri="{BB962C8B-B14F-4D97-AF65-F5344CB8AC3E}">
        <p14:creationId xmlns:p14="http://schemas.microsoft.com/office/powerpoint/2010/main" val="2498882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a:t>
            </a:fld>
            <a:endParaRPr lang="en-US"/>
          </a:p>
        </p:txBody>
      </p:sp>
    </p:spTree>
    <p:extLst>
      <p:ext uri="{BB962C8B-B14F-4D97-AF65-F5344CB8AC3E}">
        <p14:creationId xmlns:p14="http://schemas.microsoft.com/office/powerpoint/2010/main" val="15516762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11</a:t>
            </a:fld>
            <a:endParaRPr lang="en-US"/>
          </a:p>
        </p:txBody>
      </p:sp>
    </p:spTree>
    <p:extLst>
      <p:ext uri="{BB962C8B-B14F-4D97-AF65-F5344CB8AC3E}">
        <p14:creationId xmlns:p14="http://schemas.microsoft.com/office/powerpoint/2010/main" val="15912653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12</a:t>
            </a:fld>
            <a:endParaRPr lang="en-US"/>
          </a:p>
        </p:txBody>
      </p:sp>
    </p:spTree>
    <p:extLst>
      <p:ext uri="{BB962C8B-B14F-4D97-AF65-F5344CB8AC3E}">
        <p14:creationId xmlns:p14="http://schemas.microsoft.com/office/powerpoint/2010/main" val="8266216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13</a:t>
            </a:fld>
            <a:endParaRPr lang="en-US"/>
          </a:p>
        </p:txBody>
      </p:sp>
    </p:spTree>
    <p:extLst>
      <p:ext uri="{BB962C8B-B14F-4D97-AF65-F5344CB8AC3E}">
        <p14:creationId xmlns:p14="http://schemas.microsoft.com/office/powerpoint/2010/main" val="26790654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14</a:t>
            </a:fld>
            <a:endParaRPr lang="en-US"/>
          </a:p>
        </p:txBody>
      </p:sp>
    </p:spTree>
    <p:extLst>
      <p:ext uri="{BB962C8B-B14F-4D97-AF65-F5344CB8AC3E}">
        <p14:creationId xmlns:p14="http://schemas.microsoft.com/office/powerpoint/2010/main" val="212687141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15</a:t>
            </a:fld>
            <a:endParaRPr lang="en-US"/>
          </a:p>
        </p:txBody>
      </p:sp>
    </p:spTree>
    <p:extLst>
      <p:ext uri="{BB962C8B-B14F-4D97-AF65-F5344CB8AC3E}">
        <p14:creationId xmlns:p14="http://schemas.microsoft.com/office/powerpoint/2010/main" val="2350095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16</a:t>
            </a:fld>
            <a:endParaRPr lang="en-US"/>
          </a:p>
        </p:txBody>
      </p:sp>
    </p:spTree>
    <p:extLst>
      <p:ext uri="{BB962C8B-B14F-4D97-AF65-F5344CB8AC3E}">
        <p14:creationId xmlns:p14="http://schemas.microsoft.com/office/powerpoint/2010/main" val="42103390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17</a:t>
            </a:fld>
            <a:endParaRPr lang="en-US"/>
          </a:p>
        </p:txBody>
      </p:sp>
    </p:spTree>
    <p:extLst>
      <p:ext uri="{BB962C8B-B14F-4D97-AF65-F5344CB8AC3E}">
        <p14:creationId xmlns:p14="http://schemas.microsoft.com/office/powerpoint/2010/main" val="191222559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18</a:t>
            </a:fld>
            <a:endParaRPr lang="en-US"/>
          </a:p>
        </p:txBody>
      </p:sp>
    </p:spTree>
    <p:extLst>
      <p:ext uri="{BB962C8B-B14F-4D97-AF65-F5344CB8AC3E}">
        <p14:creationId xmlns:p14="http://schemas.microsoft.com/office/powerpoint/2010/main" val="2956218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3</a:t>
            </a:fld>
            <a:endParaRPr lang="en-US"/>
          </a:p>
        </p:txBody>
      </p:sp>
    </p:spTree>
    <p:extLst>
      <p:ext uri="{BB962C8B-B14F-4D97-AF65-F5344CB8AC3E}">
        <p14:creationId xmlns:p14="http://schemas.microsoft.com/office/powerpoint/2010/main" val="37138489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4</a:t>
            </a:fld>
            <a:endParaRPr lang="en-US"/>
          </a:p>
        </p:txBody>
      </p:sp>
    </p:spTree>
    <p:extLst>
      <p:ext uri="{BB962C8B-B14F-4D97-AF65-F5344CB8AC3E}">
        <p14:creationId xmlns:p14="http://schemas.microsoft.com/office/powerpoint/2010/main" val="42641372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5</a:t>
            </a:fld>
            <a:endParaRPr lang="en-US"/>
          </a:p>
        </p:txBody>
      </p:sp>
    </p:spTree>
    <p:extLst>
      <p:ext uri="{BB962C8B-B14F-4D97-AF65-F5344CB8AC3E}">
        <p14:creationId xmlns:p14="http://schemas.microsoft.com/office/powerpoint/2010/main" val="25978904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6</a:t>
            </a:fld>
            <a:endParaRPr lang="en-US"/>
          </a:p>
        </p:txBody>
      </p:sp>
    </p:spTree>
    <p:extLst>
      <p:ext uri="{BB962C8B-B14F-4D97-AF65-F5344CB8AC3E}">
        <p14:creationId xmlns:p14="http://schemas.microsoft.com/office/powerpoint/2010/main" val="38230178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7</a:t>
            </a:fld>
            <a:endParaRPr lang="en-US"/>
          </a:p>
        </p:txBody>
      </p:sp>
    </p:spTree>
    <p:extLst>
      <p:ext uri="{BB962C8B-B14F-4D97-AF65-F5344CB8AC3E}">
        <p14:creationId xmlns:p14="http://schemas.microsoft.com/office/powerpoint/2010/main" val="16596300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8</a:t>
            </a:fld>
            <a:endParaRPr lang="en-US"/>
          </a:p>
        </p:txBody>
      </p:sp>
    </p:spTree>
    <p:extLst>
      <p:ext uri="{BB962C8B-B14F-4D97-AF65-F5344CB8AC3E}">
        <p14:creationId xmlns:p14="http://schemas.microsoft.com/office/powerpoint/2010/main" val="1419277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9</a:t>
            </a:fld>
            <a:endParaRPr lang="en-US"/>
          </a:p>
        </p:txBody>
      </p:sp>
    </p:spTree>
    <p:extLst>
      <p:ext uri="{BB962C8B-B14F-4D97-AF65-F5344CB8AC3E}">
        <p14:creationId xmlns:p14="http://schemas.microsoft.com/office/powerpoint/2010/main" val="26067475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A86E10F-9F94-473D-BADA-1A976F4492C0}" type="slidenum">
              <a:rPr lang="en-US" smtClean="0"/>
              <a:t>10</a:t>
            </a:fld>
            <a:endParaRPr lang="en-US"/>
          </a:p>
        </p:txBody>
      </p:sp>
    </p:spTree>
    <p:extLst>
      <p:ext uri="{BB962C8B-B14F-4D97-AF65-F5344CB8AC3E}">
        <p14:creationId xmlns:p14="http://schemas.microsoft.com/office/powerpoint/2010/main" val="2458302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878575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F6B2C5-2678-4CC5-9924-4C1BD663D2B5}"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7083545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8439832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smtClean="0"/>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9381445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14501765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8667188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16725660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126708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21836418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1965159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636542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29F6B2C5-2678-4CC5-9924-4C1BD663D2B5}"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050903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29F6B2C5-2678-4CC5-9924-4C1BD663D2B5}"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4792527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7" name="Date Placeholder 2"/>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6344532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20183781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7" name="Date Placeholder 4"/>
          <p:cNvSpPr>
            <a:spLocks noGrp="1"/>
          </p:cNvSpPr>
          <p:nvPr>
            <p:ph type="dt" sz="half" idx="10"/>
          </p:nvPr>
        </p:nvSpPr>
        <p:spPr/>
        <p:txBody>
          <a:bodyPr/>
          <a:lstStyle/>
          <a:p>
            <a:fld id="{29F6B2C5-2678-4CC5-9924-4C1BD663D2B5}" type="datetimeFigureOut">
              <a:rPr lang="en-US" smtClean="0"/>
              <a:t>7/1/2025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3370305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29F6B2C5-2678-4CC5-9924-4C1BD663D2B5}"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C5B2A1-126E-4832-A2AB-CF41AFEBFA6A}" type="slidenum">
              <a:rPr lang="en-US" smtClean="0"/>
              <a:t>‹#›</a:t>
            </a:fld>
            <a:endParaRPr lang="en-US"/>
          </a:p>
        </p:txBody>
      </p:sp>
    </p:spTree>
    <p:extLst>
      <p:ext uri="{BB962C8B-B14F-4D97-AF65-F5344CB8AC3E}">
        <p14:creationId xmlns:p14="http://schemas.microsoft.com/office/powerpoint/2010/main" val="1796701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29F6B2C5-2678-4CC5-9924-4C1BD663D2B5}" type="datetimeFigureOut">
              <a:rPr lang="en-US" smtClean="0"/>
              <a:t>7/1/2025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70C5B2A1-126E-4832-A2AB-CF41AFEBFA6A}" type="slidenum">
              <a:rPr lang="en-US" smtClean="0"/>
              <a:t>‹#›</a:t>
            </a:fld>
            <a:endParaRPr lang="en-US"/>
          </a:p>
        </p:txBody>
      </p:sp>
    </p:spTree>
    <p:extLst>
      <p:ext uri="{BB962C8B-B14F-4D97-AF65-F5344CB8AC3E}">
        <p14:creationId xmlns:p14="http://schemas.microsoft.com/office/powerpoint/2010/main" val="956359556"/>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jpg"/></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19.jpg"/></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0.jpg"/></Relationships>
</file>

<file path=ppt/slides/_rels/slide1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7.jp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7" Type="http://schemas.openxmlformats.org/officeDocument/2006/relationships/image" Target="../media/image14.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3.jpeg"/><Relationship Id="rId5" Type="http://schemas.openxmlformats.org/officeDocument/2006/relationships/image" Target="../media/image12.jp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5684" y="-79598"/>
            <a:ext cx="3429479" cy="1333686"/>
          </a:xfrm>
          <a:prstGeom prst="rect">
            <a:avLst/>
          </a:prstGeom>
        </p:spPr>
      </p:pic>
      <p:sp>
        <p:nvSpPr>
          <p:cNvPr id="9" name="TextBox 8"/>
          <p:cNvSpPr txBox="1"/>
          <p:nvPr/>
        </p:nvSpPr>
        <p:spPr>
          <a:xfrm>
            <a:off x="1009365" y="413853"/>
            <a:ext cx="5933662" cy="4708981"/>
          </a:xfrm>
          <a:prstGeom prst="rect">
            <a:avLst/>
          </a:prstGeom>
          <a:noFill/>
        </p:spPr>
        <p:txBody>
          <a:bodyPr wrap="square" rtlCol="0">
            <a:spAutoFit/>
          </a:bodyPr>
          <a:lstStyle/>
          <a:p>
            <a:pPr algn="ctr"/>
            <a:r>
              <a:rPr lang="en-US" sz="4800" b="1" u="sng" dirty="0" smtClean="0">
                <a:latin typeface="Times New Roman" panose="02020603050405020304" pitchFamily="18" charset="0"/>
                <a:cs typeface="Times New Roman" panose="02020603050405020304" pitchFamily="18" charset="0"/>
              </a:rPr>
              <a:t>TUNE NEST</a:t>
            </a:r>
            <a:r>
              <a:rPr lang="en-US" sz="3600" b="1" u="sng" dirty="0" smtClean="0">
                <a:latin typeface="Times New Roman" panose="02020603050405020304" pitchFamily="18" charset="0"/>
                <a:cs typeface="Times New Roman" panose="02020603050405020304" pitchFamily="18" charset="0"/>
              </a:rPr>
              <a:t/>
            </a:r>
            <a:br>
              <a:rPr lang="en-US" sz="3600" b="1" u="sng" dirty="0" smtClean="0">
                <a:latin typeface="Times New Roman" panose="02020603050405020304" pitchFamily="18" charset="0"/>
                <a:cs typeface="Times New Roman" panose="02020603050405020304" pitchFamily="18" charset="0"/>
              </a:rPr>
            </a:br>
            <a:endParaRPr lang="en-US" sz="3600" b="1" u="sng" dirty="0" smtClean="0">
              <a:latin typeface="Times New Roman" panose="02020603050405020304" pitchFamily="18" charset="0"/>
              <a:cs typeface="Times New Roman" panose="02020603050405020304" pitchFamily="18" charset="0"/>
            </a:endParaRPr>
          </a:p>
          <a:p>
            <a:pPr algn="ctr"/>
            <a:endParaRPr lang="en-US" sz="3600" b="1" u="sng" dirty="0" smtClean="0">
              <a:solidFill>
                <a:srgbClr val="00B0F0"/>
              </a:solidFill>
              <a:latin typeface="Times New Roman" panose="02020603050405020304" pitchFamily="18" charset="0"/>
              <a:cs typeface="Times New Roman" panose="02020603050405020304" pitchFamily="18" charset="0"/>
            </a:endParaRPr>
          </a:p>
          <a:p>
            <a:pPr algn="ctr"/>
            <a:endParaRPr lang="en-US" sz="3600" b="1" u="sng" dirty="0" smtClean="0">
              <a:solidFill>
                <a:srgbClr val="00B0F0"/>
              </a:solidFill>
              <a:latin typeface="Times New Roman" panose="02020603050405020304" pitchFamily="18" charset="0"/>
              <a:cs typeface="Times New Roman" panose="02020603050405020304" pitchFamily="18" charset="0"/>
            </a:endParaRPr>
          </a:p>
          <a:p>
            <a:pPr algn="ctr"/>
            <a:endParaRPr lang="en-US" sz="3600" b="1" u="sng" dirty="0" smtClean="0">
              <a:solidFill>
                <a:srgbClr val="00B0F0"/>
              </a:solidFill>
              <a:latin typeface="Times New Roman" panose="02020603050405020304" pitchFamily="18" charset="0"/>
              <a:cs typeface="Times New Roman" panose="02020603050405020304" pitchFamily="18" charset="0"/>
            </a:endParaRPr>
          </a:p>
          <a:p>
            <a:pPr algn="ctr"/>
            <a:endParaRPr lang="en-US" sz="3600" b="1" u="sng" dirty="0" smtClean="0">
              <a:solidFill>
                <a:srgbClr val="00B0F0"/>
              </a:solidFill>
              <a:latin typeface="Times New Roman" panose="02020603050405020304" pitchFamily="18" charset="0"/>
              <a:cs typeface="Times New Roman" panose="02020603050405020304" pitchFamily="18" charset="0"/>
            </a:endParaRPr>
          </a:p>
          <a:p>
            <a:pPr algn="ctr"/>
            <a:r>
              <a:rPr lang="en-US" sz="3600" b="1" u="sng" dirty="0" smtClean="0">
                <a:solidFill>
                  <a:srgbClr val="00B0F0"/>
                </a:solidFill>
                <a:latin typeface="Times New Roman" panose="02020603050405020304" pitchFamily="18" charset="0"/>
                <a:cs typeface="Times New Roman" panose="02020603050405020304" pitchFamily="18" charset="0"/>
              </a:rPr>
              <a:t/>
            </a:r>
            <a:br>
              <a:rPr lang="en-US" sz="3600" b="1" u="sng" dirty="0" smtClean="0">
                <a:solidFill>
                  <a:srgbClr val="00B0F0"/>
                </a:solidFill>
                <a:latin typeface="Times New Roman" panose="02020603050405020304" pitchFamily="18" charset="0"/>
                <a:cs typeface="Times New Roman" panose="02020603050405020304" pitchFamily="18" charset="0"/>
              </a:rPr>
            </a:br>
            <a:endParaRPr lang="en-US" sz="3600" b="1" u="sng" dirty="0">
              <a:solidFill>
                <a:srgbClr val="00B0F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7163947" y="1104372"/>
            <a:ext cx="2166731" cy="369332"/>
          </a:xfrm>
          <a:prstGeom prst="rect">
            <a:avLst/>
          </a:prstGeom>
          <a:noFill/>
        </p:spPr>
        <p:txBody>
          <a:bodyPr wrap="square" rtlCol="0">
            <a:spAutoFit/>
          </a:bodyPr>
          <a:lstStyle/>
          <a:p>
            <a:r>
              <a:rPr lang="en-US" dirty="0" smtClean="0"/>
              <a:t>IET CDAC PUNE</a:t>
            </a:r>
            <a:endParaRPr lang="en-US" dirty="0"/>
          </a:p>
        </p:txBody>
      </p:sp>
      <p:grpSp>
        <p:nvGrpSpPr>
          <p:cNvPr id="42" name="Group 41"/>
          <p:cNvGrpSpPr/>
          <p:nvPr/>
        </p:nvGrpSpPr>
        <p:grpSpPr>
          <a:xfrm>
            <a:off x="6002706" y="2164222"/>
            <a:ext cx="5941652" cy="3093154"/>
            <a:chOff x="5806911" y="3110845"/>
            <a:chExt cx="5941652" cy="3093154"/>
          </a:xfrm>
        </p:grpSpPr>
        <p:sp>
          <p:nvSpPr>
            <p:cNvPr id="11" name="TextBox 10"/>
            <p:cNvSpPr txBox="1"/>
            <p:nvPr/>
          </p:nvSpPr>
          <p:spPr>
            <a:xfrm>
              <a:off x="5806911" y="3110845"/>
              <a:ext cx="5941652" cy="3093154"/>
            </a:xfrm>
            <a:prstGeom prst="rect">
              <a:avLst/>
            </a:prstGeom>
            <a:noFill/>
          </p:spPr>
          <p:txBody>
            <a:bodyPr wrap="square" rtlCol="0">
              <a:spAutoFit/>
            </a:bodyPr>
            <a:lstStyle/>
            <a:p>
              <a:pPr algn="ctr">
                <a:lnSpc>
                  <a:spcPct val="150000"/>
                </a:lnSpc>
              </a:pPr>
              <a:r>
                <a:rPr lang="en-US" sz="2400" b="1" dirty="0" smtClean="0">
                  <a:latin typeface="Times New Roman" panose="02020603050405020304" pitchFamily="18" charset="0"/>
                  <a:cs typeface="Times New Roman" panose="02020603050405020304" pitchFamily="18" charset="0"/>
                </a:rPr>
                <a:t>Presented By:  </a:t>
              </a:r>
            </a:p>
            <a:p>
              <a:pPr>
                <a:lnSpc>
                  <a:spcPct val="150000"/>
                </a:lnSpc>
              </a:pPr>
              <a:endParaRPr lang="en-US" dirty="0" smtClean="0"/>
            </a:p>
            <a:p>
              <a:pPr>
                <a:lnSpc>
                  <a:spcPct val="150000"/>
                </a:lnSpc>
              </a:pPr>
              <a:r>
                <a:rPr lang="en-US" dirty="0" smtClean="0"/>
                <a:t>	 </a:t>
              </a:r>
              <a:r>
                <a:rPr lang="en-US" b="1" dirty="0" smtClean="0"/>
                <a:t>  </a:t>
              </a:r>
              <a:r>
                <a:rPr lang="en-US" sz="2200" b="1" dirty="0" err="1" smtClean="0">
                  <a:latin typeface="Times New Roman" panose="02020603050405020304" pitchFamily="18" charset="0"/>
                  <a:cs typeface="Times New Roman" panose="02020603050405020304" pitchFamily="18" charset="0"/>
                </a:rPr>
                <a:t>Jayashree</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Derkar</a:t>
              </a:r>
              <a:r>
                <a:rPr lang="en-US" sz="2200" b="1" dirty="0" smtClean="0">
                  <a:latin typeface="Times New Roman" panose="02020603050405020304" pitchFamily="18" charset="0"/>
                  <a:cs typeface="Times New Roman" panose="02020603050405020304" pitchFamily="18" charset="0"/>
                </a:rPr>
                <a:t>  (250245920035)</a:t>
              </a:r>
            </a:p>
            <a:p>
              <a:pPr>
                <a:lnSpc>
                  <a:spcPct val="150000"/>
                </a:lnSpc>
              </a:pPr>
              <a:r>
                <a:rPr lang="en-US" sz="2200" b="1" dirty="0">
                  <a:solidFill>
                    <a:srgbClr val="00B0F0"/>
                  </a:solidFill>
                  <a:latin typeface="Times New Roman" panose="02020603050405020304" pitchFamily="18" charset="0"/>
                  <a:cs typeface="Times New Roman" panose="02020603050405020304" pitchFamily="18" charset="0"/>
                </a:rPr>
                <a:t>	</a:t>
              </a:r>
              <a:r>
                <a:rPr lang="en-US" sz="2200" b="1" dirty="0" smtClean="0">
                  <a:solidFill>
                    <a:srgbClr val="00B0F0"/>
                  </a:solidFill>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Likesh</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Chaudhari</a:t>
              </a:r>
              <a:r>
                <a:rPr lang="en-US" sz="2200" b="1" dirty="0" smtClean="0">
                  <a:latin typeface="Times New Roman" panose="02020603050405020304" pitchFamily="18" charset="0"/>
                  <a:cs typeface="Times New Roman" panose="02020603050405020304" pitchFamily="18" charset="0"/>
                </a:rPr>
                <a:t> (250245920048)</a:t>
              </a:r>
            </a:p>
            <a:p>
              <a:pPr>
                <a:lnSpc>
                  <a:spcPct val="150000"/>
                </a:lnSpc>
              </a:pPr>
              <a:r>
                <a:rPr lang="en-US" sz="2200" b="1" dirty="0">
                  <a:solidFill>
                    <a:srgbClr val="00B0F0"/>
                  </a:solidFill>
                  <a:latin typeface="Times New Roman" panose="02020603050405020304" pitchFamily="18" charset="0"/>
                  <a:cs typeface="Times New Roman" panose="02020603050405020304" pitchFamily="18" charset="0"/>
                </a:rPr>
                <a:t>	</a:t>
              </a:r>
              <a:r>
                <a:rPr lang="en-US" sz="2200" b="1" dirty="0" smtClean="0">
                  <a:solidFill>
                    <a:srgbClr val="00B0F0"/>
                  </a:solidFill>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Chetan</a:t>
              </a:r>
              <a:r>
                <a:rPr lang="en-US" sz="2200" b="1" dirty="0" smtClean="0">
                  <a:latin typeface="Times New Roman" panose="02020603050405020304" pitchFamily="18" charset="0"/>
                  <a:cs typeface="Times New Roman" panose="02020603050405020304" pitchFamily="18" charset="0"/>
                </a:rPr>
                <a:t> </a:t>
              </a:r>
              <a:r>
                <a:rPr lang="en-US" sz="2200" b="1" dirty="0" err="1" smtClean="0">
                  <a:latin typeface="Times New Roman" panose="02020603050405020304" pitchFamily="18" charset="0"/>
                  <a:cs typeface="Times New Roman" panose="02020603050405020304" pitchFamily="18" charset="0"/>
                </a:rPr>
                <a:t>Thorat</a:t>
              </a:r>
              <a:r>
                <a:rPr lang="en-US" sz="2200" b="1" dirty="0" smtClean="0">
                  <a:latin typeface="Times New Roman" panose="02020603050405020304" pitchFamily="18" charset="0"/>
                  <a:cs typeface="Times New Roman" panose="02020603050405020304" pitchFamily="18" charset="0"/>
                </a:rPr>
                <a:t> (250245920020)</a:t>
              </a:r>
            </a:p>
            <a:p>
              <a:pPr>
                <a:lnSpc>
                  <a:spcPct val="150000"/>
                </a:lnSpc>
              </a:pPr>
              <a:r>
                <a:rPr lang="en-US" sz="2200" b="1" dirty="0" smtClean="0">
                  <a:solidFill>
                    <a:srgbClr val="00B0F0"/>
                  </a:solidFill>
                  <a:latin typeface="Times New Roman" panose="02020603050405020304" pitchFamily="18" charset="0"/>
                  <a:cs typeface="Times New Roman" panose="02020603050405020304" pitchFamily="18" charset="0"/>
                </a:rPr>
                <a:t>             	  </a:t>
              </a:r>
              <a:r>
                <a:rPr lang="en-US" sz="2200" b="1" dirty="0" smtClean="0">
                  <a:latin typeface="Times New Roman" panose="02020603050405020304" pitchFamily="18" charset="0"/>
                  <a:cs typeface="Times New Roman" panose="02020603050405020304" pitchFamily="18" charset="0"/>
                </a:rPr>
                <a:t> Krishna Pandit (250245920060)</a:t>
              </a:r>
            </a:p>
          </p:txBody>
        </p:sp>
        <p:grpSp>
          <p:nvGrpSpPr>
            <p:cNvPr id="32" name="Group 31"/>
            <p:cNvGrpSpPr/>
            <p:nvPr/>
          </p:nvGrpSpPr>
          <p:grpSpPr>
            <a:xfrm>
              <a:off x="6438507" y="4204354"/>
              <a:ext cx="395926" cy="359977"/>
              <a:chOff x="6438507" y="4204354"/>
              <a:chExt cx="395926" cy="359977"/>
            </a:xfrm>
          </p:grpSpPr>
          <p:sp>
            <p:nvSpPr>
              <p:cNvPr id="21" name="Rectangle 20"/>
              <p:cNvSpPr/>
              <p:nvPr/>
            </p:nvSpPr>
            <p:spPr>
              <a:xfrm>
                <a:off x="6438507" y="4204354"/>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Isosceles Triangle 21"/>
              <p:cNvSpPr/>
              <p:nvPr/>
            </p:nvSpPr>
            <p:spPr>
              <a:xfrm rot="5400000">
                <a:off x="6559135" y="4291992"/>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3" name="Group 32"/>
            <p:cNvGrpSpPr/>
            <p:nvPr/>
          </p:nvGrpSpPr>
          <p:grpSpPr>
            <a:xfrm>
              <a:off x="6450288" y="4715119"/>
              <a:ext cx="395926" cy="359977"/>
              <a:chOff x="6438507" y="4204354"/>
              <a:chExt cx="395926" cy="359977"/>
            </a:xfrm>
          </p:grpSpPr>
          <p:sp>
            <p:nvSpPr>
              <p:cNvPr id="34" name="Rectangle 33"/>
              <p:cNvSpPr/>
              <p:nvPr/>
            </p:nvSpPr>
            <p:spPr>
              <a:xfrm>
                <a:off x="6438507" y="4204354"/>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 name="Isosceles Triangle 34"/>
              <p:cNvSpPr/>
              <p:nvPr/>
            </p:nvSpPr>
            <p:spPr>
              <a:xfrm rot="5400000">
                <a:off x="6559135" y="4291992"/>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6" name="Group 35"/>
            <p:cNvGrpSpPr/>
            <p:nvPr/>
          </p:nvGrpSpPr>
          <p:grpSpPr>
            <a:xfrm>
              <a:off x="6438507" y="5216939"/>
              <a:ext cx="395926" cy="359977"/>
              <a:chOff x="6438507" y="4204354"/>
              <a:chExt cx="395926" cy="359977"/>
            </a:xfrm>
          </p:grpSpPr>
          <p:sp>
            <p:nvSpPr>
              <p:cNvPr id="37" name="Rectangle 36"/>
              <p:cNvSpPr/>
              <p:nvPr/>
            </p:nvSpPr>
            <p:spPr>
              <a:xfrm>
                <a:off x="6438507" y="4204354"/>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 name="Isosceles Triangle 37"/>
              <p:cNvSpPr/>
              <p:nvPr/>
            </p:nvSpPr>
            <p:spPr>
              <a:xfrm rot="5400000">
                <a:off x="6559135" y="4291992"/>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nvGrpSpPr>
            <p:cNvPr id="39" name="Group 38"/>
            <p:cNvGrpSpPr/>
            <p:nvPr/>
          </p:nvGrpSpPr>
          <p:grpSpPr>
            <a:xfrm>
              <a:off x="6455003" y="5709480"/>
              <a:ext cx="395926" cy="359977"/>
              <a:chOff x="6438507" y="4204354"/>
              <a:chExt cx="395926" cy="359977"/>
            </a:xfrm>
          </p:grpSpPr>
          <p:sp>
            <p:nvSpPr>
              <p:cNvPr id="40" name="Rectangle 39"/>
              <p:cNvSpPr/>
              <p:nvPr/>
            </p:nvSpPr>
            <p:spPr>
              <a:xfrm>
                <a:off x="6438507" y="4204354"/>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Isosceles Triangle 40"/>
              <p:cNvSpPr/>
              <p:nvPr/>
            </p:nvSpPr>
            <p:spPr>
              <a:xfrm rot="5400000">
                <a:off x="6559135" y="4291992"/>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1</a:t>
              </a:r>
              <a:endParaRPr lang="en-US" dirty="0"/>
            </a:p>
          </p:txBody>
        </p:sp>
      </p:grpSp>
      <p:sp>
        <p:nvSpPr>
          <p:cNvPr id="86" name="TextBox 85"/>
          <p:cNvSpPr txBox="1"/>
          <p:nvPr/>
        </p:nvSpPr>
        <p:spPr>
          <a:xfrm>
            <a:off x="607164" y="4588902"/>
            <a:ext cx="4681098" cy="707886"/>
          </a:xfrm>
          <a:prstGeom prst="rect">
            <a:avLst/>
          </a:prstGeom>
          <a:noFill/>
        </p:spPr>
        <p:txBody>
          <a:bodyPr wrap="square" rtlCol="0">
            <a:spAutoFit/>
          </a:bodyPr>
          <a:lstStyle/>
          <a:p>
            <a:r>
              <a:rPr lang="en-US" b="1" u="sng" dirty="0">
                <a:latin typeface="Times New Roman" panose="02020603050405020304" pitchFamily="18" charset="0"/>
                <a:cs typeface="Times New Roman" panose="02020603050405020304" pitchFamily="18" charset="0"/>
              </a:rPr>
              <a:t> </a:t>
            </a:r>
            <a:r>
              <a:rPr lang="en-US" sz="4000" b="1" u="sng" dirty="0">
                <a:latin typeface="Times New Roman" panose="02020603050405020304" pitchFamily="18" charset="0"/>
                <a:cs typeface="Times New Roman" panose="02020603050405020304" pitchFamily="18" charset="0"/>
              </a:rPr>
              <a:t>Web Music Player</a:t>
            </a:r>
            <a:r>
              <a:rPr lang="en-US" b="1" u="sng" dirty="0">
                <a:latin typeface="Times New Roman" panose="02020603050405020304" pitchFamily="18" charset="0"/>
                <a:cs typeface="Times New Roman" panose="02020603050405020304" pitchFamily="18" charset="0"/>
              </a:rPr>
              <a:t> </a:t>
            </a:r>
            <a:endParaRPr lang="en-US" dirty="0"/>
          </a:p>
        </p:txBody>
      </p:sp>
      <p:pic>
        <p:nvPicPr>
          <p:cNvPr id="87" name="Picture 86"/>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pic>
        <p:nvPicPr>
          <p:cNvPr id="2050" name="Picture 2" descr="Music Player Button Svg Png Icon Free Download (#59977) - OnlineWebFonts.COM"/>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5400000">
            <a:off x="2572532" y="1452439"/>
            <a:ext cx="2869492" cy="2869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593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10</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6834562" cy="20385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3094" y="184666"/>
            <a:ext cx="9940686" cy="5107577"/>
          </a:xfrm>
          <a:prstGeom prst="rect">
            <a:avLst/>
          </a:prstGeom>
        </p:spPr>
      </p:pic>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30123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Entity </a:t>
            </a:r>
            <a:r>
              <a:rPr lang="en-US" dirty="0">
                <a:latin typeface="Times New Roman" panose="02020603050405020304" pitchFamily="18" charset="0"/>
                <a:cs typeface="Times New Roman" panose="02020603050405020304" pitchFamily="18" charset="0"/>
              </a:rPr>
              <a:t>Relationship Diagram</a:t>
            </a:r>
            <a:endParaRPr lang="en-US" dirty="0"/>
          </a:p>
        </p:txBody>
      </p:sp>
    </p:spTree>
    <p:extLst>
      <p:ext uri="{BB962C8B-B14F-4D97-AF65-F5344CB8AC3E}">
        <p14:creationId xmlns:p14="http://schemas.microsoft.com/office/powerpoint/2010/main" val="759261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11</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8003939"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3012363"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Entity </a:t>
            </a:r>
            <a:r>
              <a:rPr lang="en-US" dirty="0">
                <a:latin typeface="Times New Roman" panose="02020603050405020304" pitchFamily="18" charset="0"/>
                <a:cs typeface="Times New Roman" panose="02020603050405020304" pitchFamily="18" charset="0"/>
              </a:rPr>
              <a:t>Relationship Diagram</a:t>
            </a:r>
            <a:endParaRPr lang="en-US" dirty="0"/>
          </a:p>
        </p:txBody>
      </p:sp>
      <p:pic>
        <p:nvPicPr>
          <p:cNvPr id="20" name="Picture 1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73799" y="184666"/>
            <a:ext cx="9679615" cy="5116115"/>
          </a:xfrm>
          <a:prstGeom prst="rect">
            <a:avLst/>
          </a:prstGeom>
        </p:spPr>
      </p:pic>
    </p:spTree>
    <p:extLst>
      <p:ext uri="{BB962C8B-B14F-4D97-AF65-F5344CB8AC3E}">
        <p14:creationId xmlns:p14="http://schemas.microsoft.com/office/powerpoint/2010/main" val="41082666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12</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5" y="5590186"/>
            <a:ext cx="8619399" cy="14130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2191626"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Data Flow Diagram</a:t>
            </a:r>
            <a:endParaRPr lang="en-US" dirty="0"/>
          </a:p>
        </p:txBody>
      </p:sp>
      <p:pic>
        <p:nvPicPr>
          <p:cNvPr id="17" name="Picture 1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744964" y="184666"/>
            <a:ext cx="8976946" cy="5188681"/>
          </a:xfrm>
          <a:prstGeom prst="rect">
            <a:avLst/>
          </a:prstGeom>
        </p:spPr>
      </p:pic>
    </p:spTree>
    <p:extLst>
      <p:ext uri="{BB962C8B-B14F-4D97-AF65-F5344CB8AC3E}">
        <p14:creationId xmlns:p14="http://schemas.microsoft.com/office/powerpoint/2010/main" val="4123960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13</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2"/>
            <a:ext cx="8856793" cy="195444"/>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1781257"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Class Diagram</a:t>
            </a: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81520" y="113125"/>
            <a:ext cx="9350072" cy="5263032"/>
          </a:xfrm>
          <a:prstGeom prst="rect">
            <a:avLst/>
          </a:prstGeom>
        </p:spPr>
      </p:pic>
    </p:spTree>
    <p:extLst>
      <p:ext uri="{BB962C8B-B14F-4D97-AF65-F5344CB8AC3E}">
        <p14:creationId xmlns:p14="http://schemas.microsoft.com/office/powerpoint/2010/main" val="42568070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14</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8988678" cy="142296"/>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2146742"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Use Case Diagram</a:t>
            </a:r>
            <a:endParaRPr lang="en-US"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70867" y="307803"/>
            <a:ext cx="8132885" cy="5086576"/>
          </a:xfrm>
          <a:prstGeom prst="rect">
            <a:avLst/>
          </a:prstGeom>
        </p:spPr>
      </p:pic>
    </p:spTree>
    <p:extLst>
      <p:ext uri="{BB962C8B-B14F-4D97-AF65-F5344CB8AC3E}">
        <p14:creationId xmlns:p14="http://schemas.microsoft.com/office/powerpoint/2010/main" val="7058503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2142" cy="438346"/>
            <a:chOff x="11491871" y="6246931"/>
            <a:chExt cx="582142"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5200" y="6263176"/>
              <a:ext cx="578813" cy="369332"/>
            </a:xfrm>
            <a:prstGeom prst="rect">
              <a:avLst/>
            </a:prstGeom>
            <a:noFill/>
          </p:spPr>
          <p:txBody>
            <a:bodyPr wrap="square" rtlCol="0">
              <a:spAutoFit/>
            </a:bodyPr>
            <a:lstStyle/>
            <a:p>
              <a:r>
                <a:rPr lang="en-US" dirty="0" smtClean="0"/>
                <a:t>15</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9954600" cy="16664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 name="Group 2"/>
          <p:cNvGrpSpPr/>
          <p:nvPr/>
        </p:nvGrpSpPr>
        <p:grpSpPr>
          <a:xfrm>
            <a:off x="763565" y="5877599"/>
            <a:ext cx="349687" cy="316184"/>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9" name="TextBox 18"/>
          <p:cNvSpPr txBox="1"/>
          <p:nvPr/>
        </p:nvSpPr>
        <p:spPr>
          <a:xfrm>
            <a:off x="1096611" y="5816044"/>
            <a:ext cx="10319891" cy="430887"/>
          </a:xfrm>
          <a:prstGeom prst="rect">
            <a:avLst/>
          </a:prstGeom>
          <a:noFill/>
        </p:spPr>
        <p:txBody>
          <a:bodyPr wrap="square" rtlCol="0">
            <a:spAutoFit/>
          </a:bodyPr>
          <a:lstStyle/>
          <a:p>
            <a:r>
              <a:rPr lang="en-US" sz="2200" b="1" dirty="0" smtClean="0">
                <a:latin typeface="Times New Roman" panose="02020603050405020304" pitchFamily="18" charset="0"/>
                <a:cs typeface="Times New Roman" panose="02020603050405020304" pitchFamily="18" charset="0"/>
              </a:rPr>
              <a:t>UML Diagrams</a:t>
            </a:r>
            <a:endParaRPr lang="en-US" sz="2200" dirty="0">
              <a:latin typeface="Times New Roman" panose="02020603050405020304" pitchFamily="18" charset="0"/>
              <a:cs typeface="Times New Roman" panose="02020603050405020304" pitchFamily="18" charset="0"/>
            </a:endParaRPr>
          </a:p>
        </p:txBody>
      </p:sp>
      <p:sp>
        <p:nvSpPr>
          <p:cNvPr id="9" name="Rectangle 8"/>
          <p:cNvSpPr/>
          <p:nvPr/>
        </p:nvSpPr>
        <p:spPr>
          <a:xfrm>
            <a:off x="797496" y="6302690"/>
            <a:ext cx="2165978" cy="369332"/>
          </a:xfrm>
          <a:prstGeom prst="rect">
            <a:avLst/>
          </a:prstGeom>
        </p:spPr>
        <p:txBody>
          <a:bodyPr wrap="none">
            <a:spAutoFit/>
          </a:bodyPr>
          <a:lstStyle/>
          <a:p>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Sequence Diagram</a:t>
            </a:r>
            <a:endParaRPr lang="en-US" dirty="0"/>
          </a:p>
        </p:txBody>
      </p:sp>
      <p:pic>
        <p:nvPicPr>
          <p:cNvPr id="18" name="Picture 1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19415" y="184666"/>
            <a:ext cx="8412538" cy="5029199"/>
          </a:xfrm>
          <a:prstGeom prst="rect">
            <a:avLst/>
          </a:prstGeom>
        </p:spPr>
      </p:pic>
    </p:spTree>
    <p:extLst>
      <p:ext uri="{BB962C8B-B14F-4D97-AF65-F5344CB8AC3E}">
        <p14:creationId xmlns:p14="http://schemas.microsoft.com/office/powerpoint/2010/main" val="2788567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69617" cy="438346"/>
            <a:chOff x="11491871" y="6246931"/>
            <a:chExt cx="46961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1871" y="6246931"/>
              <a:ext cx="469617" cy="369332"/>
            </a:xfrm>
            <a:prstGeom prst="rect">
              <a:avLst/>
            </a:prstGeom>
            <a:noFill/>
          </p:spPr>
          <p:txBody>
            <a:bodyPr wrap="square" rtlCol="0">
              <a:spAutoFit/>
            </a:bodyPr>
            <a:lstStyle/>
            <a:p>
              <a:r>
                <a:rPr lang="en-US" dirty="0" smtClean="0"/>
                <a:t>16</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10564779" cy="192492"/>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Software Requirement Specifications:</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1137771" y="833577"/>
            <a:ext cx="10580343" cy="539378"/>
          </a:xfrm>
          <a:prstGeom prst="rect">
            <a:avLst/>
          </a:prstGeom>
          <a:noFill/>
        </p:spPr>
        <p:txBody>
          <a:bodyPr wrap="square" rtlCol="0">
            <a:spAutoFit/>
          </a:bodyPr>
          <a:lstStyle/>
          <a:p>
            <a:pPr algn="just">
              <a:lnSpc>
                <a:spcPct val="150000"/>
              </a:lnSpc>
            </a:pPr>
            <a:r>
              <a:rPr lang="en-US" sz="2200" dirty="0">
                <a:latin typeface="Times New Roman" panose="02020603050405020304" pitchFamily="18" charset="0"/>
                <a:cs typeface="Times New Roman" panose="02020603050405020304" pitchFamily="18" charset="0"/>
              </a:rPr>
              <a:t>To build a secure, user-friendly platform for uploading, streaming, and managing music.</a:t>
            </a:r>
          </a:p>
        </p:txBody>
      </p:sp>
      <p:graphicFrame>
        <p:nvGraphicFramePr>
          <p:cNvPr id="7" name="Chart 6"/>
          <p:cNvGraphicFramePr/>
          <p:nvPr>
            <p:extLst>
              <p:ext uri="{D42A27DB-BD31-4B8C-83A1-F6EECF244321}">
                <p14:modId xmlns:p14="http://schemas.microsoft.com/office/powerpoint/2010/main" val="4131638082"/>
              </p:ext>
            </p:extLst>
          </p:nvPr>
        </p:nvGraphicFramePr>
        <p:xfrm>
          <a:off x="911528" y="1565173"/>
          <a:ext cx="6294626" cy="3741557"/>
        </p:xfrm>
        <a:graphic>
          <a:graphicData uri="http://schemas.openxmlformats.org/drawingml/2006/chart">
            <c:chart xmlns:c="http://schemas.openxmlformats.org/drawingml/2006/chart" xmlns:r="http://schemas.openxmlformats.org/officeDocument/2006/relationships" r:id="rId4"/>
          </a:graphicData>
        </a:graphic>
      </p:graphicFrame>
      <p:sp>
        <p:nvSpPr>
          <p:cNvPr id="9" name="TextBox 8"/>
          <p:cNvSpPr txBox="1"/>
          <p:nvPr/>
        </p:nvSpPr>
        <p:spPr>
          <a:xfrm>
            <a:off x="4058841" y="4696941"/>
            <a:ext cx="4216769" cy="400110"/>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Technology Stack of Project</a:t>
            </a:r>
            <a:endParaRPr lang="en-US" sz="2000" dirty="0">
              <a:latin typeface="Times New Roman" panose="02020603050405020304" pitchFamily="18" charset="0"/>
              <a:cs typeface="Times New Roman" panose="02020603050405020304" pitchFamily="18" charset="0"/>
            </a:endParaRPr>
          </a:p>
        </p:txBody>
      </p:sp>
      <p:sp>
        <p:nvSpPr>
          <p:cNvPr id="12" name="TextBox 11"/>
          <p:cNvSpPr txBox="1"/>
          <p:nvPr/>
        </p:nvSpPr>
        <p:spPr>
          <a:xfrm>
            <a:off x="7852866" y="1600926"/>
            <a:ext cx="3740727" cy="3416320"/>
          </a:xfrm>
          <a:prstGeom prst="rect">
            <a:avLst/>
          </a:prstGeom>
          <a:noFill/>
        </p:spPr>
        <p:txBody>
          <a:bodyPr wrap="square" rtlCol="0">
            <a:spAutoFit/>
          </a:bodyPr>
          <a:lstStyle/>
          <a:p>
            <a:pPr lvl="0" algn="just"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Key Features</a:t>
            </a:r>
            <a:r>
              <a:rPr lang="en-US" altLang="en-US" dirty="0">
                <a:latin typeface="Times New Roman" panose="02020603050405020304" pitchFamily="18" charset="0"/>
                <a:cs typeface="Times New Roman" panose="02020603050405020304" pitchFamily="18" charset="0"/>
              </a:rPr>
              <a:t>:</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User registration &amp; login</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Song upload &amp; playback</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Playlist creation</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Comments &amp; ratings</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Recommendations</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Admin dashboard</a:t>
            </a:r>
          </a:p>
          <a:p>
            <a:pPr marL="285750" lvl="0" indent="-285750" algn="just" eaLnBrk="0" fontAlgn="base" hangingPunct="0">
              <a:lnSpc>
                <a:spcPct val="150000"/>
              </a:lnSpc>
              <a:spcBef>
                <a:spcPct val="0"/>
              </a:spcBef>
              <a:spcAft>
                <a:spcPct val="0"/>
              </a:spcAft>
              <a:buFont typeface="Wingdings" panose="05000000000000000000" pitchFamily="2" charset="2"/>
              <a:buChar char="q"/>
            </a:pPr>
            <a:r>
              <a:rPr lang="en-US" altLang="en-US" dirty="0">
                <a:latin typeface="Times New Roman" panose="02020603050405020304" pitchFamily="18" charset="0"/>
                <a:cs typeface="Times New Roman" panose="02020603050405020304" pitchFamily="18" charset="0"/>
              </a:rPr>
              <a:t>Deployment: Cloud-based (AWS)</a:t>
            </a:r>
          </a:p>
        </p:txBody>
      </p:sp>
    </p:spTree>
    <p:extLst>
      <p:ext uri="{BB962C8B-B14F-4D97-AF65-F5344CB8AC3E}">
        <p14:creationId xmlns:p14="http://schemas.microsoft.com/office/powerpoint/2010/main" val="18957348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7604" cy="438346"/>
            <a:chOff x="11491871" y="6246931"/>
            <a:chExt cx="587604"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1871" y="6281438"/>
              <a:ext cx="587604" cy="369332"/>
            </a:xfrm>
            <a:prstGeom prst="rect">
              <a:avLst/>
            </a:prstGeom>
            <a:noFill/>
          </p:spPr>
          <p:txBody>
            <a:bodyPr wrap="square" rtlCol="0">
              <a:spAutoFit/>
            </a:bodyPr>
            <a:lstStyle/>
            <a:p>
              <a:r>
                <a:rPr lang="en-US" dirty="0" smtClean="0"/>
                <a:t>17</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0579" y="5564841"/>
            <a:ext cx="11106647" cy="145079"/>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Scope and Conclusion:</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6" name="Rectangle 5"/>
          <p:cNvSpPr/>
          <p:nvPr/>
        </p:nvSpPr>
        <p:spPr>
          <a:xfrm>
            <a:off x="713917" y="1019153"/>
            <a:ext cx="11681138" cy="4939814"/>
          </a:xfrm>
          <a:prstGeom prst="rect">
            <a:avLst/>
          </a:prstGeom>
        </p:spPr>
        <p:txBody>
          <a:bodyPr wrap="square">
            <a:spAutoFit/>
          </a:bodyPr>
          <a:lstStyle/>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Provides a full-stack web platform for music streaming and management.</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Allows users to register, upload songs, create playlists, and interact with music.</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Includes personalized recommendations based on listening history.</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Offers secure JWT-based login and role-based admin control.</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Designed to be responsive, scalable, and user-friendly across all devices.</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Helps overcome limitations of existing platforms like ads, lack of customization, and limited interaction.</a:t>
            </a: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Built using modern technologies like React, .NET, </a:t>
            </a:r>
            <a:r>
              <a:rPr lang="en-US" altLang="en-US" sz="2100" dirty="0" smtClean="0">
                <a:latin typeface="Times New Roman" panose="02020603050405020304" pitchFamily="18" charset="0"/>
                <a:cs typeface="Times New Roman" panose="02020603050405020304" pitchFamily="18" charset="0"/>
              </a:rPr>
              <a:t>MongoDB, </a:t>
            </a:r>
            <a:r>
              <a:rPr lang="en-US" altLang="en-US" sz="2100" dirty="0">
                <a:latin typeface="Times New Roman" panose="02020603050405020304" pitchFamily="18" charset="0"/>
                <a:cs typeface="Times New Roman" panose="02020603050405020304" pitchFamily="18" charset="0"/>
              </a:rPr>
              <a:t>and AWS</a:t>
            </a:r>
            <a:r>
              <a:rPr lang="en-US" altLang="en-US" sz="2100"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Tx/>
              <a:buChar char="•"/>
            </a:pPr>
            <a:r>
              <a:rPr lang="en-US" altLang="en-US" sz="2100" dirty="0" smtClean="0">
                <a:latin typeface="Times New Roman" panose="02020603050405020304" pitchFamily="18" charset="0"/>
                <a:cs typeface="Times New Roman" panose="02020603050405020304" pitchFamily="18" charset="0"/>
              </a:rPr>
              <a:t>Adding of a music/song recognition system.</a:t>
            </a:r>
            <a:endParaRPr lang="en-US" altLang="en-US" sz="2100" dirty="0">
              <a:latin typeface="Times New Roman" panose="02020603050405020304" pitchFamily="18" charset="0"/>
              <a:cs typeface="Times New Roman" panose="02020603050405020304" pitchFamily="18" charset="0"/>
            </a:endParaRPr>
          </a:p>
          <a:p>
            <a:pPr lvl="0" algn="just" eaLnBrk="0" fontAlgn="base" hangingPunct="0">
              <a:lnSpc>
                <a:spcPct val="150000"/>
              </a:lnSpc>
              <a:spcBef>
                <a:spcPct val="0"/>
              </a:spcBef>
              <a:spcAft>
                <a:spcPct val="0"/>
              </a:spcAft>
              <a:buFontTx/>
              <a:buChar char="•"/>
            </a:pPr>
            <a:r>
              <a:rPr lang="en-US" altLang="en-US" sz="2100" dirty="0">
                <a:latin typeface="Times New Roman" panose="02020603050405020304" pitchFamily="18" charset="0"/>
                <a:cs typeface="Times New Roman" panose="02020603050405020304" pitchFamily="18" charset="0"/>
              </a:rPr>
              <a:t>Aims to deliver a complete, smooth, and engaging music streaming experience for all users</a:t>
            </a:r>
            <a:r>
              <a:rPr lang="en-US" altLang="en-US" sz="2100" dirty="0" smtClean="0">
                <a:latin typeface="Times New Roman" panose="02020603050405020304" pitchFamily="18" charset="0"/>
                <a:cs typeface="Times New Roman" panose="02020603050405020304" pitchFamily="18" charset="0"/>
              </a:rPr>
              <a:t>.</a:t>
            </a:r>
          </a:p>
          <a:p>
            <a:pPr lvl="0" algn="just" eaLnBrk="0" fontAlgn="base" hangingPunct="0">
              <a:lnSpc>
                <a:spcPct val="150000"/>
              </a:lnSpc>
              <a:spcBef>
                <a:spcPct val="0"/>
              </a:spcBef>
              <a:spcAft>
                <a:spcPct val="0"/>
              </a:spcAft>
              <a:buFontTx/>
              <a:buChar char="•"/>
            </a:pPr>
            <a:endParaRPr lang="en-US" altLang="en-US"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814736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587604" cy="646331"/>
            <a:chOff x="11491871" y="6246931"/>
            <a:chExt cx="587604" cy="646331"/>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491871" y="6246931"/>
              <a:ext cx="587604" cy="646331"/>
            </a:xfrm>
            <a:prstGeom prst="rect">
              <a:avLst/>
            </a:prstGeom>
            <a:noFill/>
          </p:spPr>
          <p:txBody>
            <a:bodyPr wrap="square" rtlCol="0">
              <a:spAutoFit/>
            </a:bodyPr>
            <a:lstStyle/>
            <a:p>
              <a:r>
                <a:rPr lang="en-US" dirty="0" smtClean="0"/>
                <a:t>18</a:t>
              </a:r>
            </a:p>
            <a:p>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11496659"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682724" y="2070035"/>
            <a:ext cx="11285916" cy="2431435"/>
          </a:xfrm>
          <a:prstGeom prst="rect">
            <a:avLst/>
          </a:prstGeom>
          <a:noFill/>
        </p:spPr>
        <p:txBody>
          <a:bodyPr wrap="square" rtlCol="0">
            <a:spAutoFit/>
          </a:bodyPr>
          <a:lstStyle/>
          <a:p>
            <a:pPr algn="ctr"/>
            <a:r>
              <a:rPr lang="en-US" sz="8000" b="1" dirty="0" smtClean="0">
                <a:latin typeface="Times New Roman" panose="02020603050405020304" pitchFamily="18" charset="0"/>
                <a:cs typeface="Times New Roman" panose="02020603050405020304" pitchFamily="18" charset="0"/>
              </a:rPr>
              <a:t>Thankyou</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3144033" y="2333774"/>
            <a:ext cx="776614" cy="826718"/>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Tree>
    <p:extLst>
      <p:ext uri="{BB962C8B-B14F-4D97-AF65-F5344CB8AC3E}">
        <p14:creationId xmlns:p14="http://schemas.microsoft.com/office/powerpoint/2010/main" val="2734049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a:t>2</a:t>
              </a:r>
            </a:p>
          </p:txBody>
        </p:sp>
      </p:grpSp>
      <p:pic>
        <p:nvPicPr>
          <p:cNvPr id="87" name="Picture 86"/>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5" y="5564841"/>
            <a:ext cx="1183712" cy="168647"/>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 name="Group 3"/>
          <p:cNvGrpSpPr/>
          <p:nvPr/>
        </p:nvGrpSpPr>
        <p:grpSpPr>
          <a:xfrm>
            <a:off x="2544084" y="666141"/>
            <a:ext cx="7378705" cy="4093428"/>
            <a:chOff x="2544084" y="666141"/>
            <a:chExt cx="7378705" cy="4093428"/>
          </a:xfrm>
        </p:grpSpPr>
        <p:sp>
          <p:nvSpPr>
            <p:cNvPr id="6" name="TextBox 5"/>
            <p:cNvSpPr txBox="1"/>
            <p:nvPr/>
          </p:nvSpPr>
          <p:spPr>
            <a:xfrm>
              <a:off x="2544084" y="666141"/>
              <a:ext cx="7378705" cy="4093428"/>
            </a:xfrm>
            <a:prstGeom prst="rect">
              <a:avLst/>
            </a:prstGeom>
            <a:noFill/>
            <a:ln>
              <a:noFill/>
            </a:ln>
          </p:spPr>
          <p:txBody>
            <a:bodyPr wrap="square" rtlCol="0">
              <a:spAutoFit/>
            </a:bodyPr>
            <a:lstStyle/>
            <a:p>
              <a:pPr algn="ctr"/>
              <a:r>
                <a:rPr lang="en-US" sz="3200" b="1" dirty="0" smtClean="0">
                  <a:latin typeface="Times New Roman" panose="02020603050405020304" pitchFamily="18" charset="0"/>
                  <a:cs typeface="Times New Roman" panose="02020603050405020304" pitchFamily="18" charset="0"/>
                </a:rPr>
                <a:t>OUR AIM:</a:t>
              </a:r>
            </a:p>
            <a:p>
              <a:pPr algn="ctr"/>
              <a:endParaRPr lang="en-US" sz="2400" dirty="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"To develop a full-stack web-based music player application that allows users to stream, upload, and manage songs, create personalized playlists, interact through comments and ratings, and receive music recommendations with secure authentication and a user-friendly interface”</a:t>
              </a:r>
            </a:p>
            <a:p>
              <a:endParaRPr lang="en-US" dirty="0"/>
            </a:p>
            <a:p>
              <a:endParaRPr lang="en-US" dirty="0"/>
            </a:p>
          </p:txBody>
        </p:sp>
        <p:grpSp>
          <p:nvGrpSpPr>
            <p:cNvPr id="3" name="Group 2"/>
            <p:cNvGrpSpPr/>
            <p:nvPr/>
          </p:nvGrpSpPr>
          <p:grpSpPr>
            <a:xfrm>
              <a:off x="4742104" y="798176"/>
              <a:ext cx="395926" cy="359977"/>
              <a:chOff x="3360344" y="1214736"/>
              <a:chExt cx="395926" cy="359977"/>
            </a:xfrm>
          </p:grpSpPr>
          <p:sp>
            <p:nvSpPr>
              <p:cNvPr id="46" name="Rectangle 45"/>
              <p:cNvSpPr/>
              <p:nvPr/>
            </p:nvSpPr>
            <p:spPr>
              <a:xfrm>
                <a:off x="3360344" y="1214736"/>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7" name="Isosceles Triangle 46"/>
              <p:cNvSpPr/>
              <p:nvPr/>
            </p:nvSpPr>
            <p:spPr>
              <a:xfrm rot="5400000">
                <a:off x="3464475" y="1312240"/>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grpSp>
      </p:grpSp>
      <p:pic>
        <p:nvPicPr>
          <p:cNvPr id="3076" name="Picture 4" descr="Earbud Headphone Keychain With Stylus"/>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0800000">
            <a:off x="9350376" y="0"/>
            <a:ext cx="3613784" cy="4480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8582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3</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5" y="5564841"/>
            <a:ext cx="1827642"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578619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Content:</a:t>
            </a:r>
          </a:p>
          <a:p>
            <a:endParaRPr lang="en-US" sz="3600" dirty="0">
              <a:latin typeface="Times New Roman" panose="02020603050405020304" pitchFamily="18" charset="0"/>
              <a:cs typeface="Times New Roman" panose="02020603050405020304" pitchFamily="18" charset="0"/>
            </a:endParaRP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Project Overview</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Problem Statement</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Goals and Objectives</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Proposed Solution</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Key Modules</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System Architecture with UML Diagrams</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Software Requirement Specifications</a:t>
            </a:r>
          </a:p>
          <a:p>
            <a:pPr marL="571500" indent="-571500">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Scope and Conclusion</a:t>
            </a: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pic>
        <p:nvPicPr>
          <p:cNvPr id="6146" name="Picture 2" descr="Music as a Way of Knowing | Philosophy Talk"/>
          <p:cNvPicPr>
            <a:picLocks noChangeAspect="1" noChangeArrowheads="1"/>
          </p:cNvPicPr>
          <p:nvPr/>
        </p:nvPicPr>
        <p:blipFill>
          <a:blip r:embed="rId4">
            <a:clrChange>
              <a:clrFrom>
                <a:srgbClr val="FEFEFE"/>
              </a:clrFrom>
              <a:clrTo>
                <a:srgbClr val="FEFEFE">
                  <a:alpha val="0"/>
                </a:srgbClr>
              </a:clrTo>
            </a:clrChange>
            <a:extLst>
              <a:ext uri="{28A0092B-C50C-407E-A947-70E740481C1C}">
                <a14:useLocalDpi xmlns:a14="http://schemas.microsoft.com/office/drawing/2010/main" val="0"/>
              </a:ext>
            </a:extLst>
          </a:blip>
          <a:srcRect/>
          <a:stretch>
            <a:fillRect/>
          </a:stretch>
        </p:blipFill>
        <p:spPr bwMode="auto">
          <a:xfrm rot="2400647">
            <a:off x="4568172" y="738118"/>
            <a:ext cx="7992715" cy="3552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22818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a:t>4</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2287765"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Project Overview:</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grpSp>
        <p:nvGrpSpPr>
          <p:cNvPr id="16" name="Group 15"/>
          <p:cNvGrpSpPr/>
          <p:nvPr/>
        </p:nvGrpSpPr>
        <p:grpSpPr>
          <a:xfrm>
            <a:off x="1047213" y="952100"/>
            <a:ext cx="10557183" cy="6109365"/>
            <a:chOff x="1047213" y="952100"/>
            <a:chExt cx="10557183" cy="6109365"/>
          </a:xfrm>
        </p:grpSpPr>
        <p:grpSp>
          <p:nvGrpSpPr>
            <p:cNvPr id="15" name="Group 14"/>
            <p:cNvGrpSpPr/>
            <p:nvPr/>
          </p:nvGrpSpPr>
          <p:grpSpPr>
            <a:xfrm>
              <a:off x="1047213" y="952100"/>
              <a:ext cx="10557183" cy="6109365"/>
              <a:chOff x="1047213" y="952100"/>
              <a:chExt cx="10557183" cy="6109365"/>
            </a:xfrm>
          </p:grpSpPr>
          <p:grpSp>
            <p:nvGrpSpPr>
              <p:cNvPr id="13" name="Group 12"/>
              <p:cNvGrpSpPr/>
              <p:nvPr/>
            </p:nvGrpSpPr>
            <p:grpSpPr>
              <a:xfrm>
                <a:off x="1047213" y="952100"/>
                <a:ext cx="10557183" cy="6109365"/>
                <a:chOff x="1047213" y="952100"/>
                <a:chExt cx="10557183" cy="6109365"/>
              </a:xfrm>
            </p:grpSpPr>
            <p:grpSp>
              <p:nvGrpSpPr>
                <p:cNvPr id="9" name="Group 8"/>
                <p:cNvGrpSpPr/>
                <p:nvPr/>
              </p:nvGrpSpPr>
              <p:grpSpPr>
                <a:xfrm>
                  <a:off x="1324112" y="952100"/>
                  <a:ext cx="10280284" cy="6109365"/>
                  <a:chOff x="1324112" y="952100"/>
                  <a:chExt cx="10280284" cy="6109365"/>
                </a:xfrm>
              </p:grpSpPr>
              <p:sp>
                <p:nvSpPr>
                  <p:cNvPr id="4" name="TextBox 3"/>
                  <p:cNvSpPr txBox="1"/>
                  <p:nvPr/>
                </p:nvSpPr>
                <p:spPr>
                  <a:xfrm>
                    <a:off x="1378888" y="952100"/>
                    <a:ext cx="10225508" cy="6109365"/>
                  </a:xfrm>
                  <a:prstGeom prst="rect">
                    <a:avLst/>
                  </a:prstGeom>
                  <a:noFill/>
                </p:spPr>
                <p:txBody>
                  <a:bodyPr wrap="square" rtlCol="0">
                    <a:spAutoFit/>
                  </a:bodyPr>
                  <a:lstStyle/>
                  <a:p>
                    <a:pPr algn="just">
                      <a:lnSpc>
                        <a:spcPct val="150000"/>
                      </a:lnSpc>
                    </a:pPr>
                    <a:r>
                      <a:rPr lang="en-US" sz="2200" dirty="0" smtClean="0">
                        <a:latin typeface="Times New Roman" panose="02020603050405020304" pitchFamily="18" charset="0"/>
                        <a:cs typeface="Times New Roman" panose="02020603050405020304" pitchFamily="18" charset="0"/>
                      </a:rPr>
                      <a:t>This project is a </a:t>
                    </a:r>
                    <a:r>
                      <a:rPr lang="en-US" sz="2200" b="1" dirty="0" smtClean="0">
                        <a:latin typeface="Times New Roman" panose="02020603050405020304" pitchFamily="18" charset="0"/>
                        <a:cs typeface="Times New Roman" panose="02020603050405020304" pitchFamily="18" charset="0"/>
                      </a:rPr>
                      <a:t>full-stack music player web application</a:t>
                    </a:r>
                    <a:r>
                      <a:rPr lang="en-US" sz="2200" dirty="0" smtClean="0">
                        <a:latin typeface="Times New Roman" panose="02020603050405020304" pitchFamily="18" charset="0"/>
                        <a:cs typeface="Times New Roman" panose="02020603050405020304" pitchFamily="18" charset="0"/>
                      </a:rPr>
                      <a:t> designed to offer users a smooth music streaming experience similar to platforms like Spotify, Apple Music etc. </a:t>
                    </a:r>
                  </a:p>
                  <a:p>
                    <a:pPr algn="just">
                      <a:lnSpc>
                        <a:spcPct val="200000"/>
                      </a:lnSpc>
                    </a:pPr>
                    <a:r>
                      <a:rPr lang="en-US" sz="2200" dirty="0">
                        <a:latin typeface="Times New Roman" panose="02020603050405020304" pitchFamily="18" charset="0"/>
                        <a:cs typeface="Times New Roman" panose="02020603050405020304" pitchFamily="18" charset="0"/>
                      </a:rPr>
                      <a:t>The application allows users to:</a:t>
                    </a:r>
                  </a:p>
                  <a:p>
                    <a:pPr algn="just">
                      <a:lnSpc>
                        <a:spcPct val="200000"/>
                      </a:lnSpc>
                    </a:pPr>
                    <a:r>
                      <a:rPr lang="en-US" sz="2200" b="1" dirty="0" smtClean="0">
                        <a:latin typeface="Times New Roman" panose="02020603050405020304" pitchFamily="18" charset="0"/>
                        <a:cs typeface="Times New Roman" panose="02020603050405020304" pitchFamily="18" charset="0"/>
                      </a:rPr>
                      <a:t>      Create</a:t>
                    </a:r>
                    <a:r>
                      <a:rPr lang="en-US" sz="2200" b="1" dirty="0">
                        <a:latin typeface="Times New Roman" panose="02020603050405020304" pitchFamily="18" charset="0"/>
                        <a:cs typeface="Times New Roman" panose="02020603050405020304" pitchFamily="18" charset="0"/>
                      </a:rPr>
                      <a:t>, edit, and manage playlists</a:t>
                    </a:r>
                    <a:r>
                      <a:rPr lang="en-US" sz="2200" dirty="0">
                        <a:latin typeface="Times New Roman" panose="02020603050405020304" pitchFamily="18" charset="0"/>
                        <a:cs typeface="Times New Roman" panose="02020603050405020304" pitchFamily="18" charset="0"/>
                      </a:rPr>
                      <a:t> based on their preferences.</a:t>
                    </a:r>
                  </a:p>
                  <a:p>
                    <a:pPr algn="just">
                      <a:lnSpc>
                        <a:spcPct val="200000"/>
                      </a:lnSpc>
                    </a:pPr>
                    <a:r>
                      <a:rPr lang="en-US" sz="2200" b="1" dirty="0" smtClean="0">
                        <a:latin typeface="Times New Roman" panose="02020603050405020304" pitchFamily="18" charset="0"/>
                        <a:cs typeface="Times New Roman" panose="02020603050405020304" pitchFamily="18" charset="0"/>
                      </a:rPr>
                      <a:t>      Rate </a:t>
                    </a:r>
                    <a:r>
                      <a:rPr lang="en-US" sz="2200" b="1" dirty="0">
                        <a:latin typeface="Times New Roman" panose="02020603050405020304" pitchFamily="18" charset="0"/>
                        <a:cs typeface="Times New Roman" panose="02020603050405020304" pitchFamily="18" charset="0"/>
                      </a:rPr>
                      <a:t>and comment on songs</a:t>
                    </a:r>
                    <a:r>
                      <a:rPr lang="en-US" sz="2200" dirty="0">
                        <a:latin typeface="Times New Roman" panose="02020603050405020304" pitchFamily="18" charset="0"/>
                        <a:cs typeface="Times New Roman" panose="02020603050405020304" pitchFamily="18" charset="0"/>
                      </a:rPr>
                      <a:t> to engage with other users.</a:t>
                    </a:r>
                  </a:p>
                  <a:p>
                    <a:pPr algn="just">
                      <a:lnSpc>
                        <a:spcPct val="200000"/>
                      </a:lnSpc>
                    </a:pPr>
                    <a:r>
                      <a:rPr lang="en-US" sz="2200" b="1" dirty="0" smtClean="0">
                        <a:latin typeface="Times New Roman" panose="02020603050405020304" pitchFamily="18" charset="0"/>
                        <a:cs typeface="Times New Roman" panose="02020603050405020304" pitchFamily="18" charset="0"/>
                      </a:rPr>
                      <a:t>      Track </a:t>
                    </a:r>
                    <a:r>
                      <a:rPr lang="en-US" sz="2200" b="1" dirty="0">
                        <a:latin typeface="Times New Roman" panose="02020603050405020304" pitchFamily="18" charset="0"/>
                        <a:cs typeface="Times New Roman" panose="02020603050405020304" pitchFamily="18" charset="0"/>
                      </a:rPr>
                      <a:t>playback history</a:t>
                    </a:r>
                    <a:r>
                      <a:rPr lang="en-US" sz="2200" dirty="0">
                        <a:latin typeface="Times New Roman" panose="02020603050405020304" pitchFamily="18" charset="0"/>
                        <a:cs typeface="Times New Roman" panose="02020603050405020304" pitchFamily="18" charset="0"/>
                      </a:rPr>
                      <a:t> and receive </a:t>
                    </a:r>
                    <a:r>
                      <a:rPr lang="en-US" sz="2200" b="1" dirty="0">
                        <a:latin typeface="Times New Roman" panose="02020603050405020304" pitchFamily="18" charset="0"/>
                        <a:cs typeface="Times New Roman" panose="02020603050405020304" pitchFamily="18" charset="0"/>
                      </a:rPr>
                      <a:t>personalized music </a:t>
                    </a:r>
                    <a:r>
                      <a:rPr lang="en-US" sz="2200" b="1" dirty="0" smtClean="0">
                        <a:latin typeface="Times New Roman" panose="02020603050405020304" pitchFamily="18" charset="0"/>
                        <a:cs typeface="Times New Roman" panose="02020603050405020304" pitchFamily="18" charset="0"/>
                      </a:rPr>
                      <a:t>recommendations</a:t>
                    </a:r>
                    <a:r>
                      <a:rPr lang="en-US" sz="2200" dirty="0" smtClean="0">
                        <a:latin typeface="Times New Roman" panose="02020603050405020304" pitchFamily="18" charset="0"/>
                        <a:cs typeface="Times New Roman" panose="02020603050405020304" pitchFamily="18" charset="0"/>
                      </a:rPr>
                      <a:t>.</a:t>
                    </a:r>
                  </a:p>
                  <a:p>
                    <a:pPr algn="just">
                      <a:lnSpc>
                        <a:spcPct val="200000"/>
                      </a:lnSpc>
                    </a:pPr>
                    <a:r>
                      <a:rPr lang="en-US" sz="2200" dirty="0" smtClean="0">
                        <a:latin typeface="Times New Roman" panose="02020603050405020304" pitchFamily="18" charset="0"/>
                        <a:cs typeface="Times New Roman" panose="02020603050405020304" pitchFamily="18" charset="0"/>
                      </a:rPr>
                      <a:t>      Switch between </a:t>
                    </a:r>
                    <a:r>
                      <a:rPr lang="en-US" sz="2200" b="1" dirty="0" smtClean="0">
                        <a:latin typeface="Times New Roman" panose="02020603050405020304" pitchFamily="18" charset="0"/>
                        <a:cs typeface="Times New Roman" panose="02020603050405020304" pitchFamily="18" charset="0"/>
                      </a:rPr>
                      <a:t>dark and light themes</a:t>
                    </a:r>
                    <a:r>
                      <a:rPr lang="en-US" sz="2200" dirty="0" smtClean="0">
                        <a:latin typeface="Times New Roman" panose="02020603050405020304" pitchFamily="18" charset="0"/>
                        <a:cs typeface="Times New Roman" panose="02020603050405020304" pitchFamily="18" charset="0"/>
                      </a:rPr>
                      <a:t> for a better visual experience.</a:t>
                    </a:r>
                  </a:p>
                  <a:p>
                    <a:pPr marL="342900" indent="-342900">
                      <a:lnSpc>
                        <a:spcPct val="200000"/>
                      </a:lnSpc>
                      <a:buFont typeface="Wingdings" panose="05000000000000000000" pitchFamily="2" charset="2"/>
                      <a:buChar char="q"/>
                    </a:pPr>
                    <a:endParaRPr lang="en-US" sz="2400" dirty="0">
                      <a:latin typeface="Times New Roman" panose="02020603050405020304" pitchFamily="18" charset="0"/>
                      <a:cs typeface="Times New Roman" panose="02020603050405020304" pitchFamily="18" charset="0"/>
                    </a:endParaRPr>
                  </a:p>
                  <a:p>
                    <a:pPr algn="just">
                      <a:lnSpc>
                        <a:spcPct val="150000"/>
                      </a:lnSpc>
                    </a:pPr>
                    <a:endParaRPr lang="en-US" sz="22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pic>
                <p:nvPicPr>
                  <p:cNvPr id="2056" name="Picture 8" descr="Add music icon set add audio and music media vector symbol in a black  filled and outlined style music adding app sign | Premium Vector"/>
                  <p:cNvPicPr>
                    <a:picLocks noChangeAspect="1" noChangeArrowheads="1"/>
                  </p:cNvPicPr>
                  <p:nvPr/>
                </p:nvPicPr>
                <p:blipFill>
                  <a:blip r:embed="rId4"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4112" y="2799011"/>
                    <a:ext cx="583531" cy="564069"/>
                  </a:xfrm>
                  <a:prstGeom prst="rect">
                    <a:avLst/>
                  </a:prstGeom>
                  <a:noFill/>
                  <a:extLst>
                    <a:ext uri="{909E8E84-426E-40DD-AFC4-6F175D3DCCD1}">
                      <a14:hiddenFill xmlns:a14="http://schemas.microsoft.com/office/drawing/2010/main">
                        <a:solidFill>
                          <a:srgbClr val="FFFFFF"/>
                        </a:solidFill>
                      </a14:hiddenFill>
                    </a:ext>
                  </a:extLst>
                </p:spPr>
              </p:pic>
            </p:grpSp>
            <p:pic>
              <p:nvPicPr>
                <p:cNvPr id="12" name="Picture 11"/>
                <p:cNvPicPr>
                  <a:picLocks noChangeAspect="1"/>
                </p:cNvPicPr>
                <p:nvPr/>
              </p:nvPicPr>
              <p:blipFill>
                <a:blip r:embed="rId5">
                  <a:clrChange>
                    <a:clrFrom>
                      <a:srgbClr val="0F0F0F"/>
                    </a:clrFrom>
                    <a:clrTo>
                      <a:srgbClr val="0F0F0F">
                        <a:alpha val="0"/>
                      </a:srgbClr>
                    </a:clrTo>
                  </a:clrChange>
                  <a:extLst>
                    <a:ext uri="{28A0092B-C50C-407E-A947-70E740481C1C}">
                      <a14:useLocalDpi xmlns:a14="http://schemas.microsoft.com/office/drawing/2010/main" val="0"/>
                    </a:ext>
                  </a:extLst>
                </a:blip>
                <a:stretch>
                  <a:fillRect/>
                </a:stretch>
              </p:blipFill>
              <p:spPr>
                <a:xfrm>
                  <a:off x="1047213" y="3422090"/>
                  <a:ext cx="1024207" cy="855266"/>
                </a:xfrm>
                <a:prstGeom prst="rect">
                  <a:avLst/>
                </a:prstGeom>
              </p:spPr>
            </p:pic>
          </p:grpSp>
          <p:pic>
            <p:nvPicPr>
              <p:cNvPr id="14" name="Picture 13"/>
              <p:cNvPicPr>
                <a:picLocks noChangeAspect="1"/>
              </p:cNvPicPr>
              <p:nvPr/>
            </p:nvPicPr>
            <p:blipFill>
              <a:blip r:embed="rId6" cstate="print">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323261" y="4231091"/>
                <a:ext cx="501747" cy="501747"/>
              </a:xfrm>
              <a:prstGeom prst="rect">
                <a:avLst/>
              </a:prstGeom>
            </p:spPr>
          </p:pic>
        </p:grpSp>
        <p:pic>
          <p:nvPicPr>
            <p:cNvPr id="2058" name="Picture 10" descr="Light mode dark mode glyph ui icon. Daytime theme. Adjust brightness. User  interface design. White silhouette symbol on black space. Solid pictogram  for web, mobile. Vector isolated illustration 23465909 Vector Art at"/>
            <p:cNvPicPr>
              <a:picLocks noChangeAspect="1" noChangeArrowheads="1"/>
            </p:cNvPicPr>
            <p:nvPr/>
          </p:nvPicPr>
          <p:blipFill>
            <a:blip r:embed="rId7" cstate="print">
              <a:clrChange>
                <a:clrFrom>
                  <a:srgbClr val="1A1A1A"/>
                </a:clrFrom>
                <a:clrTo>
                  <a:srgbClr val="1A1A1A">
                    <a:alpha val="0"/>
                  </a:srgbClr>
                </a:clrTo>
              </a:clrChange>
              <a:extLst>
                <a:ext uri="{28A0092B-C50C-407E-A947-70E740481C1C}">
                  <a14:useLocalDpi xmlns:a14="http://schemas.microsoft.com/office/drawing/2010/main" val="0"/>
                </a:ext>
              </a:extLst>
            </a:blip>
            <a:srcRect/>
            <a:stretch>
              <a:fillRect/>
            </a:stretch>
          </p:blipFill>
          <p:spPr bwMode="auto">
            <a:xfrm>
              <a:off x="1197706" y="4732838"/>
              <a:ext cx="735737" cy="735737"/>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174450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5</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2287765"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Project Overview:</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1378888" y="1252224"/>
            <a:ext cx="10225508" cy="3693319"/>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800" dirty="0">
                <a:latin typeface="Times New Roman" panose="02020603050405020304" pitchFamily="18" charset="0"/>
                <a:cs typeface="Times New Roman" panose="02020603050405020304" pitchFamily="18" charset="0"/>
              </a:rPr>
              <a:t>The system also includes an </a:t>
            </a:r>
            <a:r>
              <a:rPr lang="en-US" sz="2800" b="1" dirty="0">
                <a:latin typeface="Times New Roman" panose="02020603050405020304" pitchFamily="18" charset="0"/>
                <a:cs typeface="Times New Roman" panose="02020603050405020304" pitchFamily="18" charset="0"/>
              </a:rPr>
              <a:t>admin panel</a:t>
            </a:r>
            <a:r>
              <a:rPr lang="en-US" sz="2800" dirty="0">
                <a:latin typeface="Times New Roman" panose="02020603050405020304" pitchFamily="18" charset="0"/>
                <a:cs typeface="Times New Roman" panose="02020603050405020304" pitchFamily="18" charset="0"/>
              </a:rPr>
              <a:t> where administrators can manage users, songs, and view usage statistics. </a:t>
            </a:r>
            <a:endParaRPr lang="en-US" sz="2800" dirty="0" smtClean="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application uses </a:t>
            </a:r>
            <a:r>
              <a:rPr lang="en-US" sz="2800" b="1" dirty="0">
                <a:latin typeface="Times New Roman" panose="02020603050405020304" pitchFamily="18" charset="0"/>
                <a:cs typeface="Times New Roman" panose="02020603050405020304" pitchFamily="18" charset="0"/>
              </a:rPr>
              <a:t>React</a:t>
            </a:r>
            <a:r>
              <a:rPr lang="en-US" sz="2800" dirty="0">
                <a:latin typeface="Times New Roman" panose="02020603050405020304" pitchFamily="18" charset="0"/>
                <a:cs typeface="Times New Roman" panose="02020603050405020304" pitchFamily="18" charset="0"/>
              </a:rPr>
              <a:t> for the frontend, </a:t>
            </a:r>
            <a:r>
              <a:rPr lang="en-US" sz="2800" b="1" dirty="0">
                <a:latin typeface="Times New Roman" panose="02020603050405020304" pitchFamily="18" charset="0"/>
                <a:cs typeface="Times New Roman" panose="02020603050405020304" pitchFamily="18" charset="0"/>
              </a:rPr>
              <a:t>.NET</a:t>
            </a:r>
            <a:r>
              <a:rPr lang="en-US" sz="2800" dirty="0">
                <a:latin typeface="Times New Roman" panose="02020603050405020304" pitchFamily="18" charset="0"/>
                <a:cs typeface="Times New Roman" panose="02020603050405020304" pitchFamily="18" charset="0"/>
              </a:rPr>
              <a:t> for the backend, and </a:t>
            </a:r>
            <a:r>
              <a:rPr lang="en-US" sz="2800" b="1" dirty="0" smtClean="0">
                <a:latin typeface="Times New Roman" panose="02020603050405020304" pitchFamily="18" charset="0"/>
                <a:cs typeface="Times New Roman" panose="02020603050405020304" pitchFamily="18" charset="0"/>
              </a:rPr>
              <a:t>MongoDB</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as the database, with deployment planned on </a:t>
            </a:r>
            <a:r>
              <a:rPr lang="en-US" sz="2800" b="1" dirty="0">
                <a:latin typeface="Times New Roman" panose="02020603050405020304" pitchFamily="18" charset="0"/>
                <a:cs typeface="Times New Roman" panose="02020603050405020304" pitchFamily="18" charset="0"/>
              </a:rPr>
              <a:t>AWS</a:t>
            </a:r>
            <a:r>
              <a:rPr lang="en-US" sz="2800" dirty="0">
                <a:latin typeface="Times New Roman" panose="02020603050405020304" pitchFamily="18" charset="0"/>
                <a:cs typeface="Times New Roman" panose="02020603050405020304" pitchFamily="18" charset="0"/>
              </a:rPr>
              <a:t> for scalability and performance.</a:t>
            </a:r>
            <a:endParaRPr lang="en-US" sz="2800" dirty="0" smtClean="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6562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6</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3054997"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Problem Statement:</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1227594" y="1216260"/>
            <a:ext cx="11620090" cy="2977738"/>
          </a:xfrm>
          <a:prstGeom prst="rect">
            <a:avLst/>
          </a:prstGeom>
          <a:noFill/>
        </p:spPr>
        <p:txBody>
          <a:bodyPr wrap="square" rtlCol="0">
            <a:spAutoFit/>
          </a:bodyPr>
          <a:lstStyle/>
          <a:p>
            <a:pPr marL="342900" indent="-342900">
              <a:lnSpc>
                <a:spcPct val="150000"/>
              </a:lnSpc>
              <a:buFont typeface="Wingdings" panose="05000000000000000000" pitchFamily="2" charset="2"/>
              <a:buChar char="q"/>
            </a:pPr>
            <a:r>
              <a:rPr lang="en-US" sz="2500" dirty="0" smtClean="0"/>
              <a:t>Most music platforms are complex and not beginner-friendly.</a:t>
            </a:r>
            <a:endParaRPr lang="en-US" sz="2500" dirty="0">
              <a:latin typeface="Times New Roman" panose="02020603050405020304" pitchFamily="18" charset="0"/>
              <a:cs typeface="Times New Roman" panose="02020603050405020304" pitchFamily="18" charset="0"/>
            </a:endParaRPr>
          </a:p>
          <a:p>
            <a:pPr marL="342900" indent="-342900">
              <a:lnSpc>
                <a:spcPct val="150000"/>
              </a:lnSpc>
              <a:buFont typeface="Wingdings" panose="05000000000000000000" pitchFamily="2" charset="2"/>
              <a:buChar char="q"/>
            </a:pPr>
            <a:r>
              <a:rPr lang="en-US" sz="2500" dirty="0" smtClean="0">
                <a:latin typeface="Times New Roman" panose="02020603050405020304" pitchFamily="18" charset="0"/>
                <a:cs typeface="Times New Roman" panose="02020603050405020304" pitchFamily="18" charset="0"/>
              </a:rPr>
              <a:t>Users cannot easily upload and manage their own songs.</a:t>
            </a:r>
          </a:p>
          <a:p>
            <a:pPr marL="342900" indent="-342900">
              <a:lnSpc>
                <a:spcPct val="150000"/>
              </a:lnSpc>
              <a:buFont typeface="Wingdings" panose="05000000000000000000" pitchFamily="2" charset="2"/>
              <a:buChar char="q"/>
            </a:pPr>
            <a:r>
              <a:rPr lang="en-US" sz="2500" dirty="0" smtClean="0"/>
              <a:t>Personalized recommendations are often limited or inaccurate.</a:t>
            </a:r>
          </a:p>
          <a:p>
            <a:pPr marL="342900" indent="-342900">
              <a:lnSpc>
                <a:spcPct val="150000"/>
              </a:lnSpc>
              <a:buFont typeface="Wingdings" panose="05000000000000000000" pitchFamily="2" charset="2"/>
              <a:buChar char="q"/>
            </a:pPr>
            <a:r>
              <a:rPr lang="en-US" sz="2500" dirty="0" smtClean="0"/>
              <a:t>Platforms are overloaded with ads and </a:t>
            </a:r>
            <a:r>
              <a:rPr lang="en-US" sz="2500" dirty="0" smtClean="0"/>
              <a:t>distractions</a:t>
            </a:r>
            <a:r>
              <a:rPr lang="en-US" sz="2500" dirty="0" smtClean="0"/>
              <a:t>.</a:t>
            </a:r>
          </a:p>
          <a:p>
            <a:pPr marL="342900" indent="-342900">
              <a:lnSpc>
                <a:spcPct val="150000"/>
              </a:lnSpc>
              <a:buFont typeface="Wingdings" panose="05000000000000000000" pitchFamily="2" charset="2"/>
              <a:buChar char="q"/>
            </a:pPr>
            <a:r>
              <a:rPr lang="en-US" sz="2500" dirty="0" smtClean="0"/>
              <a:t>User interaction features like comments and ratings are missing.</a:t>
            </a:r>
            <a:endParaRPr lang="en-US" sz="25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3019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7</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4512806"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Goal and Objective:</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1688817" y="1081081"/>
            <a:ext cx="10385196" cy="3970318"/>
          </a:xfrm>
          <a:prstGeom prst="rect">
            <a:avLst/>
          </a:prstGeom>
          <a:noFill/>
        </p:spPr>
        <p:txBody>
          <a:bodyPr wrap="square" rtlCol="0">
            <a:spAutoFit/>
          </a:bodyPr>
          <a:lstStyle/>
          <a:p>
            <a:pPr marL="514350" lvl="0" indent="-514350" algn="just" eaLnBrk="0" fontAlgn="base" hangingPunct="0">
              <a:lnSpc>
                <a:spcPct val="150000"/>
              </a:lnSpc>
              <a:spcBef>
                <a:spcPct val="0"/>
              </a:spcBef>
              <a:spcAft>
                <a:spcPct val="0"/>
              </a:spcAft>
              <a:buFont typeface="Wingdings" panose="05000000000000000000" pitchFamily="2" charset="2"/>
              <a:buChar char="q"/>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 a user-friendly web platform for music streaming.</a:t>
            </a:r>
          </a:p>
          <a:p>
            <a:pPr marL="514350" lvl="0" indent="-514350" algn="just" eaLnBrk="0" fontAlgn="base" hangingPunct="0">
              <a:lnSpc>
                <a:spcPct val="150000"/>
              </a:lnSpc>
              <a:spcBef>
                <a:spcPct val="0"/>
              </a:spcBef>
              <a:spcAft>
                <a:spcPct val="0"/>
              </a:spcAft>
              <a:buFont typeface="Wingdings" panose="05000000000000000000" pitchFamily="2" charset="2"/>
              <a:buChar char="q"/>
            </a:pPr>
            <a:r>
              <a:rPr lang="en-US" sz="2800" dirty="0" smtClean="0">
                <a:latin typeface="Times New Roman" panose="02020603050405020304" pitchFamily="18" charset="0"/>
                <a:cs typeface="Times New Roman" panose="02020603050405020304" pitchFamily="18" charset="0"/>
              </a:rPr>
              <a:t>Allow users to upload, play, and manage their songs.</a:t>
            </a:r>
            <a:endPar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514350" lvl="0" indent="-514350" algn="just" eaLnBrk="0" fontAlgn="base" hangingPunct="0">
              <a:lnSpc>
                <a:spcPct val="150000"/>
              </a:lnSpc>
              <a:spcBef>
                <a:spcPct val="0"/>
              </a:spcBef>
              <a:spcAft>
                <a:spcPct val="0"/>
              </a:spcAft>
              <a:buFont typeface="Wingdings" panose="05000000000000000000" pitchFamily="2" charset="2"/>
              <a:buChar char="q"/>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Enable users to upload and play their own songs.</a:t>
            </a:r>
          </a:p>
          <a:p>
            <a:pPr marL="514350" lvl="0" indent="-514350" algn="just" eaLnBrk="0" fontAlgn="base" hangingPunct="0">
              <a:lnSpc>
                <a:spcPct val="150000"/>
              </a:lnSpc>
              <a:spcBef>
                <a:spcPct val="0"/>
              </a:spcBef>
              <a:spcAft>
                <a:spcPct val="0"/>
              </a:spcAft>
              <a:buFont typeface="Wingdings" panose="05000000000000000000" pitchFamily="2" charset="2"/>
              <a:buChar char="q"/>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 creation and management of custom playlists.</a:t>
            </a:r>
          </a:p>
          <a:p>
            <a:pPr marL="514350" lvl="0" indent="-514350" algn="just" eaLnBrk="0" fontAlgn="base" hangingPunct="0">
              <a:lnSpc>
                <a:spcPct val="150000"/>
              </a:lnSpc>
              <a:spcBef>
                <a:spcPct val="0"/>
              </a:spcBef>
              <a:spcAft>
                <a:spcPct val="0"/>
              </a:spcAft>
              <a:buFont typeface="Wingdings" panose="05000000000000000000" pitchFamily="2" charset="2"/>
              <a:buChar char="q"/>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Provide personalized music recommendations.</a:t>
            </a:r>
          </a:p>
          <a:p>
            <a:pPr marL="514350" lvl="0" indent="-514350" algn="just" eaLnBrk="0" fontAlgn="base" hangingPunct="0">
              <a:lnSpc>
                <a:spcPct val="150000"/>
              </a:lnSpc>
              <a:spcBef>
                <a:spcPct val="0"/>
              </a:spcBef>
              <a:spcAft>
                <a:spcPct val="0"/>
              </a:spcAft>
              <a:buFont typeface="Wingdings" panose="05000000000000000000" pitchFamily="2" charset="2"/>
              <a:buChar char="q"/>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Add interactive features like song ratings and comments.</a:t>
            </a:r>
          </a:p>
        </p:txBody>
      </p:sp>
    </p:spTree>
    <p:extLst>
      <p:ext uri="{BB962C8B-B14F-4D97-AF65-F5344CB8AC3E}">
        <p14:creationId xmlns:p14="http://schemas.microsoft.com/office/powerpoint/2010/main" val="42434858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smtClean="0"/>
                <a:t>8</a:t>
              </a:r>
              <a:endParaRPr lang="en-US" dirty="0"/>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4" y="5564841"/>
            <a:ext cx="5610086"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11528" y="11719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Proposed Solution:</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1688817" y="715351"/>
            <a:ext cx="10385196" cy="4570482"/>
          </a:xfrm>
          <a:prstGeom prst="rect">
            <a:avLst/>
          </a:prstGeom>
          <a:noFill/>
        </p:spPr>
        <p:txBody>
          <a:bodyPr wrap="square" rtlCol="0">
            <a:spAutoFit/>
          </a:bodyPr>
          <a:lstStyle/>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Develop a full-stack web application for music streaming.</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Use React for a clean, responsive, and interactive frontend.</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Implement a secure .NET backend with JWT-based authentication.</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Allow users to upload, stream, and manage their songs.</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Enable playlist creation, ratings, and commenting on songs.</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Include a recommendation engine based on user behavior.</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Store user data and music metadata in MongoDB.</a:t>
            </a:r>
          </a:p>
          <a:p>
            <a:pPr marL="457200" lvl="0" indent="-457200" algn="just" eaLnBrk="0" fontAlgn="base" hangingPunct="0">
              <a:lnSpc>
                <a:spcPct val="150000"/>
              </a:lnSpc>
              <a:spcBef>
                <a:spcPct val="0"/>
              </a:spcBef>
              <a:spcAft>
                <a:spcPct val="0"/>
              </a:spcAft>
              <a:buFont typeface="Wingdings" panose="05000000000000000000" pitchFamily="2" charset="2"/>
              <a:buChar char="q"/>
            </a:pPr>
            <a:r>
              <a:rPr kumimoji="0" lang="en-US" altLang="en-US" sz="24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Deploy the application on AWS for scalability and high availability</a:t>
            </a:r>
            <a:r>
              <a:rPr kumimoji="0" lang="en-US" altLang="en-US" sz="2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249171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flipV="1">
            <a:off x="577355" y="5609416"/>
            <a:ext cx="11496658" cy="7949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8" name="Group 57"/>
          <p:cNvGrpSpPr/>
          <p:nvPr/>
        </p:nvGrpSpPr>
        <p:grpSpPr>
          <a:xfrm>
            <a:off x="11491871" y="6246931"/>
            <a:ext cx="452487" cy="438346"/>
            <a:chOff x="11491871" y="6246931"/>
            <a:chExt cx="452487" cy="438346"/>
          </a:xfrm>
        </p:grpSpPr>
        <p:sp>
          <p:nvSpPr>
            <p:cNvPr id="56" name="Oval 55"/>
            <p:cNvSpPr/>
            <p:nvPr/>
          </p:nvSpPr>
          <p:spPr>
            <a:xfrm>
              <a:off x="11491871" y="6246931"/>
              <a:ext cx="452487" cy="438346"/>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7" name="TextBox 56"/>
            <p:cNvSpPr txBox="1"/>
            <p:nvPr/>
          </p:nvSpPr>
          <p:spPr>
            <a:xfrm>
              <a:off x="11604396" y="6259398"/>
              <a:ext cx="65988" cy="369332"/>
            </a:xfrm>
            <a:prstGeom prst="rect">
              <a:avLst/>
            </a:prstGeom>
            <a:noFill/>
          </p:spPr>
          <p:txBody>
            <a:bodyPr wrap="square" rtlCol="0">
              <a:spAutoFit/>
            </a:bodyPr>
            <a:lstStyle/>
            <a:p>
              <a:r>
                <a:rPr lang="en-US" dirty="0"/>
                <a:t>9</a:t>
              </a:r>
            </a:p>
          </p:txBody>
        </p:sp>
      </p:grpSp>
      <p:pic>
        <p:nvPicPr>
          <p:cNvPr id="87" name="Picture 86"/>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3632351" y="5688914"/>
            <a:ext cx="5202172" cy="1287485"/>
          </a:xfrm>
          <a:prstGeom prst="rect">
            <a:avLst/>
          </a:prstGeom>
        </p:spPr>
      </p:pic>
      <p:sp>
        <p:nvSpPr>
          <p:cNvPr id="8" name="Rectangle 7"/>
          <p:cNvSpPr/>
          <p:nvPr/>
        </p:nvSpPr>
        <p:spPr>
          <a:xfrm>
            <a:off x="577353" y="5564841"/>
            <a:ext cx="6291279" cy="124073"/>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993320" y="113546"/>
            <a:ext cx="11285916" cy="1723549"/>
          </a:xfrm>
          <a:prstGeom prst="rect">
            <a:avLst/>
          </a:prstGeom>
          <a:noFill/>
        </p:spPr>
        <p:txBody>
          <a:bodyPr wrap="square" rtlCol="0">
            <a:spAutoFit/>
          </a:bodyPr>
          <a:lstStyle/>
          <a:p>
            <a:r>
              <a:rPr lang="en-US" sz="3400" b="1" dirty="0" smtClean="0">
                <a:latin typeface="Times New Roman" panose="02020603050405020304" pitchFamily="18" charset="0"/>
                <a:cs typeface="Times New Roman" panose="02020603050405020304" pitchFamily="18" charset="0"/>
              </a:rPr>
              <a:t>Key Modules:</a:t>
            </a:r>
          </a:p>
          <a:p>
            <a:endParaRPr lang="en-US" sz="3600" dirty="0">
              <a:latin typeface="Times New Roman" panose="02020603050405020304" pitchFamily="18" charset="0"/>
              <a:cs typeface="Times New Roman" panose="02020603050405020304" pitchFamily="18" charset="0"/>
            </a:endParaRPr>
          </a:p>
          <a:p>
            <a:endParaRPr lang="en-US" sz="3600" dirty="0" smtClean="0">
              <a:latin typeface="Times New Roman" panose="02020603050405020304" pitchFamily="18" charset="0"/>
              <a:cs typeface="Times New Roman" panose="02020603050405020304" pitchFamily="18" charset="0"/>
            </a:endParaRPr>
          </a:p>
        </p:txBody>
      </p:sp>
      <p:grpSp>
        <p:nvGrpSpPr>
          <p:cNvPr id="3" name="Group 2"/>
          <p:cNvGrpSpPr/>
          <p:nvPr/>
        </p:nvGrpSpPr>
        <p:grpSpPr>
          <a:xfrm>
            <a:off x="597394" y="272948"/>
            <a:ext cx="395926" cy="359977"/>
            <a:chOff x="1354748" y="537108"/>
            <a:chExt cx="395926" cy="359977"/>
          </a:xfrm>
        </p:grpSpPr>
        <p:sp>
          <p:nvSpPr>
            <p:cNvPr id="10" name="Rectangle 9"/>
            <p:cNvSpPr/>
            <p:nvPr/>
          </p:nvSpPr>
          <p:spPr>
            <a:xfrm>
              <a:off x="1354748" y="537108"/>
              <a:ext cx="395926" cy="35997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Isosceles Triangle 10"/>
            <p:cNvSpPr/>
            <p:nvPr/>
          </p:nvSpPr>
          <p:spPr>
            <a:xfrm rot="5400000">
              <a:off x="1492566" y="624503"/>
              <a:ext cx="187662" cy="164969"/>
            </a:xfrm>
            <a:prstGeom prst="triangle">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dirty="0"/>
            </a:p>
          </p:txBody>
        </p:sp>
      </p:grpSp>
      <p:sp>
        <p:nvSpPr>
          <p:cNvPr id="4" name="TextBox 3"/>
          <p:cNvSpPr txBox="1"/>
          <p:nvPr/>
        </p:nvSpPr>
        <p:spPr>
          <a:xfrm>
            <a:off x="597394" y="1173035"/>
            <a:ext cx="13237114" cy="4870564"/>
          </a:xfrm>
          <a:prstGeom prst="rect">
            <a:avLst/>
          </a:prstGeom>
          <a:noFill/>
        </p:spPr>
        <p:txBody>
          <a:bodyPr wrap="square" rtlCol="0">
            <a:spAutoFit/>
          </a:bodyPr>
          <a:lstStyle/>
          <a:p>
            <a:pPr marL="342900" indent="-342900" algn="just">
              <a:lnSpc>
                <a:spcPct val="150000"/>
              </a:lnSpc>
              <a:buFont typeface="Wingdings" panose="05000000000000000000" pitchFamily="2" charset="2"/>
              <a:buChar char="q"/>
            </a:pPr>
            <a:r>
              <a:rPr lang="en-US" sz="2100" dirty="0" smtClean="0">
                <a:latin typeface="Times New Roman" panose="02020603050405020304" pitchFamily="18" charset="0"/>
                <a:cs typeface="Times New Roman" panose="02020603050405020304" pitchFamily="18" charset="0"/>
              </a:rPr>
              <a:t>Role-based access control (User/Admin)</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Upload</a:t>
            </a:r>
            <a:r>
              <a:rPr lang="en-US" altLang="en-US" sz="2100" dirty="0">
                <a:latin typeface="Times New Roman" panose="02020603050405020304" pitchFamily="18" charset="0"/>
                <a:cs typeface="Times New Roman" panose="02020603050405020304" pitchFamily="18" charset="0"/>
              </a:rPr>
              <a:t>, stream, edit, and delete songs</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Store song metadata (title, artist, album, genre</a:t>
            </a:r>
            <a:r>
              <a:rPr lang="en-US" altLang="en-US" sz="2100" dirty="0" smtClean="0">
                <a:latin typeface="Times New Roman" panose="02020603050405020304" pitchFamily="18" charset="0"/>
                <a:cs typeface="Times New Roman" panose="02020603050405020304" pitchFamily="18" charset="0"/>
              </a:rPr>
              <a:t>)</a:t>
            </a:r>
            <a:endParaRPr lang="en-US" sz="2100" dirty="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Create, update, delete playlists</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Add or remove songs from </a:t>
            </a:r>
            <a:r>
              <a:rPr lang="en-US" altLang="en-US" sz="2100" dirty="0" smtClean="0">
                <a:latin typeface="Times New Roman" panose="02020603050405020304" pitchFamily="18" charset="0"/>
                <a:cs typeface="Times New Roman" panose="02020603050405020304" pitchFamily="18" charset="0"/>
              </a:rPr>
              <a:t>playlists</a:t>
            </a:r>
            <a:endParaRPr lang="en-US" altLang="en-US" sz="2100" dirty="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a:latin typeface="Times New Roman" panose="02020603050405020304" pitchFamily="18" charset="0"/>
                <a:cs typeface="Times New Roman" panose="02020603050405020304" pitchFamily="18" charset="0"/>
              </a:rPr>
              <a:t>Suggest songs based on user history and </a:t>
            </a:r>
            <a:r>
              <a:rPr lang="en-US" altLang="en-US" sz="2100" dirty="0" smtClean="0">
                <a:latin typeface="Times New Roman" panose="02020603050405020304" pitchFamily="18" charset="0"/>
                <a:cs typeface="Times New Roman" panose="02020603050405020304" pitchFamily="18" charset="0"/>
              </a:rPr>
              <a:t>preferences</a:t>
            </a:r>
          </a:p>
          <a:p>
            <a:pPr lvl="0" algn="just">
              <a:lnSpc>
                <a:spcPct val="150000"/>
              </a:lnSpc>
            </a:pPr>
            <a:endParaRPr lang="en-US" alt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US" sz="2000" dirty="0" smtClean="0">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q"/>
            </a:pPr>
            <a:endParaRPr lang="en-US" sz="2000" dirty="0">
              <a:latin typeface="Times New Roman" panose="02020603050405020304" pitchFamily="18" charset="0"/>
              <a:cs typeface="Times New Roman" panose="02020603050405020304" pitchFamily="18" charset="0"/>
            </a:endParaRPr>
          </a:p>
        </p:txBody>
      </p:sp>
      <p:sp>
        <p:nvSpPr>
          <p:cNvPr id="5" name="Rectangle 1"/>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3"/>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4" name="TextBox 13"/>
          <p:cNvSpPr txBox="1"/>
          <p:nvPr/>
        </p:nvSpPr>
        <p:spPr>
          <a:xfrm>
            <a:off x="6772435" y="1173035"/>
            <a:ext cx="5922768" cy="3000821"/>
          </a:xfrm>
          <a:prstGeom prst="rect">
            <a:avLst/>
          </a:prstGeom>
          <a:noFill/>
        </p:spPr>
        <p:txBody>
          <a:bodyPr wrap="square" rtlCol="0">
            <a:spAutoFit/>
          </a:bodyPr>
          <a:lstStyle/>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Enhance personalization using listening data</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Users can comment on songs</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Rate songs and view average ratings</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Track songs played by user</a:t>
            </a: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Use history to improve recommendations</a:t>
            </a:r>
            <a:endParaRPr lang="en-US" sz="2100" dirty="0" smtClean="0">
              <a:latin typeface="Times New Roman" panose="02020603050405020304" pitchFamily="18" charset="0"/>
              <a:cs typeface="Times New Roman" panose="02020603050405020304" pitchFamily="18" charset="0"/>
            </a:endParaRPr>
          </a:p>
          <a:p>
            <a:pPr marL="342900" lvl="0" indent="-342900" algn="just" eaLnBrk="0" fontAlgn="base" hangingPunct="0">
              <a:lnSpc>
                <a:spcPct val="150000"/>
              </a:lnSpc>
              <a:spcBef>
                <a:spcPct val="0"/>
              </a:spcBef>
              <a:spcAft>
                <a:spcPct val="0"/>
              </a:spcAft>
              <a:buFont typeface="Wingdings" panose="05000000000000000000" pitchFamily="2" charset="2"/>
              <a:buChar char="q"/>
            </a:pPr>
            <a:r>
              <a:rPr lang="en-US" altLang="en-US" sz="2100" dirty="0" smtClean="0">
                <a:latin typeface="Times New Roman" panose="02020603050405020304" pitchFamily="18" charset="0"/>
                <a:cs typeface="Times New Roman" panose="02020603050405020304" pitchFamily="18" charset="0"/>
              </a:rPr>
              <a:t>Admins can manage users and songs</a:t>
            </a:r>
          </a:p>
        </p:txBody>
      </p:sp>
    </p:spTree>
    <p:extLst>
      <p:ext uri="{BB962C8B-B14F-4D97-AF65-F5344CB8AC3E}">
        <p14:creationId xmlns:p14="http://schemas.microsoft.com/office/powerpoint/2010/main" val="623569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472</TotalTime>
  <Words>733</Words>
  <Application>Microsoft Office PowerPoint</Application>
  <PresentationFormat>Widescreen</PresentationFormat>
  <Paragraphs>148</Paragraphs>
  <Slides>18</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Century Gothic</vt:lpstr>
      <vt:lpstr>Times New Roman</vt:lpstr>
      <vt:lpstr>Wingdings</vt:lpstr>
      <vt:lpstr>Wingdings 3</vt:lpstr>
      <vt:lpstr>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Dell</cp:lastModifiedBy>
  <cp:revision>142</cp:revision>
  <dcterms:created xsi:type="dcterms:W3CDTF">2025-06-24T16:27:33Z</dcterms:created>
  <dcterms:modified xsi:type="dcterms:W3CDTF">2025-07-01T09:38:52Z</dcterms:modified>
</cp:coreProperties>
</file>