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11"/>
    <p:restoredTop sz="94610"/>
  </p:normalViewPr>
  <p:slideViewPr>
    <p:cSldViewPr snapToGrid="0" snapToObjects="1" showGuides="1">
      <p:cViewPr varScale="1">
        <p:scale>
          <a:sx n="105" d="100"/>
          <a:sy n="105" d="100"/>
        </p:scale>
        <p:origin x="-156" y="-72"/>
      </p:cViewPr>
      <p:guideLst>
        <p:guide orient="horz" pos="160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https://www.selecthub.com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https://www.liveabout.com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https://www.atebits.com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https://influencermarketinghub.com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https://www.mentoringcomplete.com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https://datasciencedojo.com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https://image.slidesharecdn.com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2503170"/>
            <a:ext cx="6480048" cy="172593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158609"/>
            <a:ext cx="6480048" cy="131445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B2F9E-C9E0-4EA3-A9E2-0DF5F691060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6105526" y="0"/>
            <a:ext cx="3038475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87878"/>
            <a:ext cx="6629400" cy="1369772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64350"/>
            <a:ext cx="6629400" cy="800016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200151"/>
            <a:ext cx="3657600" cy="339447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114800"/>
            <a:ext cx="4040188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4114800"/>
            <a:ext cx="4041775" cy="62865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137685"/>
            <a:ext cx="4040188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37685"/>
            <a:ext cx="4041775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7470648" cy="85725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9146"/>
            <a:ext cx="3200400" cy="547688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60818"/>
            <a:ext cx="2743200" cy="6858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7086600" cy="2857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4816548"/>
            <a:ext cx="762000" cy="273844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279282"/>
            <a:ext cx="3053868" cy="940356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764930"/>
            <a:ext cx="4114800" cy="30861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249074"/>
            <a:ext cx="3053866" cy="199761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816548"/>
            <a:ext cx="2133600" cy="273844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auto">
          <a:xfrm>
            <a:off x="0" y="3564094"/>
            <a:ext cx="9144000" cy="158472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/>
          <p:nvPr/>
        </p:nvSpPr>
        <p:spPr bwMode="auto">
          <a:xfrm>
            <a:off x="7315200" y="0"/>
            <a:ext cx="1828800" cy="51435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7467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816548"/>
            <a:ext cx="2133600" cy="273844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4816548"/>
            <a:ext cx="2895600" cy="273844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4816548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panose="020B0604020202020204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panose="020B0604020202020204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panose="020B0604020202020204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panose="020B0604020202020204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20204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www.slidemake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865630"/>
            <a:ext cx="8197215" cy="297370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en-IN" sz="1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  <a:sym typeface="+mn-ea"/>
              </a:rPr>
              <a:t>under the Guidance of </a:t>
            </a:r>
            <a:endParaRPr lang="en-US" altLang="en-IN" sz="16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ea typeface="Optima" pitchFamily="34" charset="-122"/>
              <a:cs typeface="Times New Roman" panose="02020603050405020304" charset="0"/>
            </a:endParaRPr>
          </a:p>
          <a:p>
            <a:pPr algn="ctr"/>
            <a:r>
              <a:rPr lang="en-US" altLang="en-IN" sz="1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  <a:sym typeface="+mn-ea"/>
              </a:rPr>
              <a:t>Dr.C.Sunitha Ram</a:t>
            </a:r>
            <a:endParaRPr lang="en-US" altLang="en-IN" sz="16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ea typeface="Optima" pitchFamily="34" charset="-122"/>
              <a:cs typeface="Times New Roman" panose="02020603050405020304" charset="0"/>
            </a:endParaRPr>
          </a:p>
          <a:p>
            <a:pPr algn="ctr"/>
            <a:r>
              <a:rPr lang="en-US" altLang="en-IN" sz="1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  <a:sym typeface="+mn-ea"/>
              </a:rPr>
              <a:t>professor,</a:t>
            </a:r>
            <a:endParaRPr lang="en-US" altLang="en-IN" sz="16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ea typeface="Optima" pitchFamily="34" charset="-122"/>
              <a:cs typeface="Times New Roman" panose="02020603050405020304" charset="0"/>
            </a:endParaRPr>
          </a:p>
          <a:p>
            <a:pPr algn="ctr"/>
            <a:r>
              <a:rPr lang="en-US" altLang="en-IN" sz="16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  <a:sym typeface="+mn-ea"/>
              </a:rPr>
              <a:t>Department of CSE</a:t>
            </a:r>
            <a:endParaRPr lang="en-US" altLang="en-IN" sz="16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ea typeface="Optima" pitchFamily="34" charset="-122"/>
              <a:cs typeface="Times New Roman" panose="02020603050405020304" charset="0"/>
            </a:endParaRPr>
          </a:p>
          <a:p>
            <a:pPr algn="ctr"/>
            <a:r>
              <a:rPr lang="en-IN" sz="1600" b="1" dirty="0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</a:rPr>
              <a:t>                                    </a:t>
            </a:r>
            <a:r>
              <a:rPr lang="en-IN" sz="1600" b="1" dirty="0" smtClean="0">
                <a:solidFill>
                  <a:srgbClr val="0070C0"/>
                </a:solidFill>
                <a:latin typeface="Optima" pitchFamily="34" charset="0"/>
                <a:ea typeface="Optima" pitchFamily="34" charset="-122"/>
              </a:rPr>
              <a:t> </a:t>
            </a:r>
            <a:r>
              <a:rPr lang="en-IN" sz="1600" b="1" dirty="0" smtClean="0">
                <a:solidFill>
                  <a:srgbClr val="0070C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By  </a:t>
            </a:r>
            <a:r>
              <a:rPr lang="en-IN" sz="1600" b="1" dirty="0" smtClean="0">
                <a:solidFill>
                  <a:srgbClr val="FFFF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  </a:t>
            </a:r>
            <a:endParaRPr lang="en-IN" sz="1600" b="1" dirty="0" smtClean="0">
              <a:solidFill>
                <a:srgbClr val="FFFF00"/>
              </a:solidFill>
              <a:latin typeface="Times New Roman" panose="02020603050405020304" charset="0"/>
              <a:ea typeface="Optima" pitchFamily="34" charset="-122"/>
              <a:cs typeface="Times New Roman" panose="02020603050405020304" charset="0"/>
            </a:endParaRPr>
          </a:p>
          <a:p>
            <a:pPr algn="ctr"/>
            <a:r>
              <a:rPr lang="en-IN" sz="1600" dirty="0" smtClean="0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</a:rPr>
              <a:t>		                      </a:t>
            </a:r>
            <a:r>
              <a:rPr lang="en-US" altLang="en-IN" sz="1600" b="1" dirty="0" smtClean="0">
                <a:solidFill>
                  <a:srgbClr val="FFFF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  <a:sym typeface="+mn-ea"/>
              </a:rPr>
              <a:t>Reddy Raghuvardhan(192372248)CSE(AI)</a:t>
            </a:r>
            <a:endParaRPr lang="en-US" altLang="en-IN" sz="1600" b="1" dirty="0" smtClean="0">
              <a:solidFill>
                <a:srgbClr val="FFFF00"/>
              </a:solidFill>
              <a:latin typeface="Times New Roman" panose="02020603050405020304" charset="0"/>
              <a:ea typeface="Optima" pitchFamily="34" charset="-122"/>
              <a:cs typeface="Times New Roman" panose="02020603050405020304" charset="0"/>
            </a:endParaRPr>
          </a:p>
          <a:p>
            <a:pPr algn="ctr"/>
            <a:r>
              <a:rPr lang="en-US" altLang="en-IN" sz="1600" b="1" dirty="0" smtClean="0">
                <a:solidFill>
                  <a:srgbClr val="FFFF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  <a:sym typeface="+mn-ea"/>
              </a:rPr>
              <a:t>                                                           Badri Manhor(192372135)CSE</a:t>
            </a:r>
            <a:r>
              <a:rPr lang="en-IN" altLang="en-US" sz="1600" b="1" dirty="0" smtClean="0">
                <a:solidFill>
                  <a:srgbClr val="FFFF0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  <a:sym typeface="+mn-ea"/>
              </a:rPr>
              <a:t>(AI)</a:t>
            </a:r>
            <a:endParaRPr lang="en-IN" altLang="en-US" sz="1600" b="1" dirty="0" smtClean="0">
              <a:solidFill>
                <a:srgbClr val="FFFF00"/>
              </a:solidFill>
              <a:latin typeface="Times New Roman" panose="02020603050405020304" charset="0"/>
              <a:ea typeface="Optima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Text 1">
            <a:hlinkClick r:id="rId1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SlideMake.com</a:t>
            </a: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1247140" y="1179830"/>
            <a:ext cx="5929630" cy="955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  <a:latin typeface="Times New Roman" panose="02020603050405020304" charset="0"/>
                <a:ea typeface="Optima" pitchFamily="34" charset="-122"/>
                <a:cs typeface="Times New Roman" panose="02020603050405020304" charset="0"/>
              </a:rPr>
              <a:t>COURSE MANAGMENT SYSTEM </a:t>
            </a:r>
            <a:endParaRPr lang="en-US" sz="2800" b="1" dirty="0" smtClean="0">
              <a:solidFill>
                <a:srgbClr val="00B050"/>
              </a:solidFill>
              <a:latin typeface="Times New Roman" panose="02020603050405020304" charset="0"/>
              <a:ea typeface="Optima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6" name="Picture 6" descr="Thank You Images – Browse 360,141 Stock Photos, Vectors, and Video | Adobe  Stock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45424" y="866848"/>
            <a:ext cx="5306602" cy="34290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908344"/>
            <a:ext cx="4114800" cy="357887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indent="0"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.</a:t>
            </a:r>
            <a:endParaRPr lang="en-US" dirty="0"/>
          </a:p>
        </p:txBody>
      </p:sp>
      <p:sp>
        <p:nvSpPr>
          <p:cNvPr id="82946" name="AutoShape 2" descr="What Is an LMS? Dive Into the Modern Learning Syste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2948" name="AutoShape 4" descr="What Is an LMS? Dive Into the Modern Learning Syste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2950" name="AutoShape 6" descr="What Is an LMS? Dive Into the Modern Learning Syste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814789" y="2555476"/>
            <a:ext cx="984040" cy="130196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 smtClean="0"/>
              <a:t>Students Enrolling the </a:t>
            </a:r>
            <a:r>
              <a:rPr lang="en-IN" sz="1000" dirty="0" smtClean="0"/>
              <a:t>C</a:t>
            </a:r>
            <a:r>
              <a:rPr lang="en-IN" sz="1000" dirty="0" smtClean="0"/>
              <a:t>ourse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Features of a CMS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317921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Course content can be easily uploaded, organized, and updated by instructors.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Communication tools such as forums, messaging, and announcements enhance interaction.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Assessment features like quizzes and grading systems allow for effective student evaluation.</a:t>
            </a:r>
            <a:endParaRPr lang="en-US" sz="1600" dirty="0"/>
          </a:p>
        </p:txBody>
      </p:sp>
      <p:sp>
        <p:nvSpPr>
          <p:cNvPr id="80900" name="AutoShape 4" descr="https://www.arlo.co/wp-content/uploads/2022/10/Arlo-robot-course-management-yellow-BG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80902" name="Picture 6" descr="Course Management System Ultimate Guide (2024) - Arl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44701" y="896234"/>
            <a:ext cx="4270041" cy="34471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liveabout.com/thmb/urfW1rxRvRbtUElqmzdLv0b2IKw=/1500x0/filters:no_upscale():max_bytes(150000):strip_icc()/how-to-get-a-job-as-an-administrative-assistant-2060792-final-a6c4b2c7c7b44d23afb1571ee6f7e84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775122"/>
            <a:ext cx="4114800" cy="393615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for Instructors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196808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time" charset="0"/>
                <a:ea typeface="Optima" pitchFamily="34" charset="-122"/>
                <a:cs typeface="time" charset="0"/>
              </a:rPr>
              <a:t>Instructors </a:t>
            </a: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can save time on administrative tasks, allowing them to focus on teaching.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ability to track student progress and engagement helps tailor instruction to individual needs.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Flexibility in course delivery enables instructors to reach a wider audience.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atebits.com/wp-content/uploads/2018/10/educational2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for Students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26342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Students enjoy easy access to course materials and resources from anywhere with an internet connection.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interactive features of a CMS promote active learning and collaboration.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Timely feedback on assessments helps students understand their progress and areas for improvement.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nfluencermarketinghub.com/wp-content/uploads/2022/12/image-1-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Popular Course Management Systems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269476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Some of the most widely used CMS platforms include Moodle, Canvas, and Blackboard.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platform offers unique features and customization options to suit different educational needs.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Institutions often choose a CMS based on their specific requirements, budget, and user preferences.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www.mentoringcomplete.com/wp-content/uploads/2023/04/Challenges-written-on-desert-road-1-1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in Implementing a CMS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251309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Faculty resistance to adopting new technologies can hinder successful implementation.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Technical issues and limited IT support can create barriers to effective usage.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student engagement and participation in an online environment remains a challenge.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in Course Management Systems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155575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integration of artificial intelligence is expected to personalize the learning experience.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Increasing mobile accessibility will allow students to engage with courses on various devices.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Enhanced analytics tools will provide deeper insights into student performance and learning outcomes.</a:t>
            </a:r>
            <a:endParaRPr lang="en-US" sz="1600" dirty="0"/>
          </a:p>
        </p:txBody>
      </p:sp>
      <p:sp>
        <p:nvSpPr>
          <p:cNvPr id="70658" name="AutoShape 2" descr="Student Management Systems: Trends and Predictions for the Next Deca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0660" name="AutoShape 4" descr="Student Management Systems: Trends and Predictions for the Next Deca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0662" name="AutoShape 6" descr="Student Management Systems: Trends and Predictions for the Next Deca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0664" name="AutoShape 8" descr="Student Management Systems: Trends and Predictions for the Next Deca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0666" name="AutoShape 10" descr="Student Management Systems: Trends and Predictions for the Next Deca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0668" name="AutoShape 12" descr="Student Management Systems: Trends and Predictions for the Next Deca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0670" name="AutoShape 14" descr="Student Management Systems: Trends and Predictions for the Next Deca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0673" name="AutoShape 17" descr="Student Management Systems: Trends and Predictions for the Next Deca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0675" name="AutoShape 19" descr="Student Management Systems: Trends and Predictions for the Next Deca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70676" name="Picture 20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61552" y="1051560"/>
            <a:ext cx="4025248" cy="356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Best Practices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227086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a CMS can significantly enhance the educational experience when done thoughtfully.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 training for instructors and students can improve adoption and effective use of the system.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evaluation and feedback will help institutions evolve their CMS to meet changing needs</a:t>
            </a:r>
            <a:r>
              <a:rPr lang="en-US" sz="1600" dirty="0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.</a:t>
            </a:r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Feel free to adjust any of the content or structure as necessary</a:t>
            </a:r>
            <a:r>
              <a:rPr lang="en-US" sz="1600" dirty="0" smtClean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!</a:t>
            </a:r>
            <a:endParaRPr lang="en-US" sz="1600" dirty="0" smtClean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600" dirty="0" smtClean="0">
              <a:solidFill>
                <a:srgbClr val="000000"/>
              </a:solidFill>
              <a:latin typeface="Optima" pitchFamily="34" charset="0"/>
              <a:ea typeface="Optima" pitchFamily="34" charset="-122"/>
            </a:endParaRPr>
          </a:p>
        </p:txBody>
      </p:sp>
      <p:pic>
        <p:nvPicPr>
          <p:cNvPr id="68610" name="Picture 2" descr="Student Course Management System (SCMS)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1999" y="1051560"/>
            <a:ext cx="4298303" cy="34022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0</TotalTime>
  <Words>2499</Words>
  <Application>WPS Presentation</Application>
  <PresentationFormat>On-screen Show (16:9)</PresentationFormat>
  <Paragraphs>75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SimSun</vt:lpstr>
      <vt:lpstr>Wingdings</vt:lpstr>
      <vt:lpstr>Wingdings 2</vt:lpstr>
      <vt:lpstr>Arial</vt:lpstr>
      <vt:lpstr>Times New Roman</vt:lpstr>
      <vt:lpstr>Optima</vt:lpstr>
      <vt:lpstr>Optima</vt:lpstr>
      <vt:lpstr>Optima</vt:lpstr>
      <vt:lpstr>Segoe Print</vt:lpstr>
      <vt:lpstr>time</vt:lpstr>
      <vt:lpstr>Microsoft YaHei</vt:lpstr>
      <vt:lpstr>Arial Unicode MS</vt:lpstr>
      <vt:lpstr>Franklin Gothic Book</vt:lpstr>
      <vt:lpstr>Calibri</vt:lpstr>
      <vt:lpstr>MingLiU-ExtB</vt:lpstr>
      <vt:lpstr>Technic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SlideMake.com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Managment System</dc:title>
  <dc:creator>SlideMake.com</dc:creator>
  <dc:subject>Course Managment System</dc:subject>
  <cp:lastModifiedBy>krish</cp:lastModifiedBy>
  <cp:revision>11</cp:revision>
  <dcterms:created xsi:type="dcterms:W3CDTF">2024-12-23T14:30:00Z</dcterms:created>
  <dcterms:modified xsi:type="dcterms:W3CDTF">2024-12-27T12:56:40Z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C498043DBAE6458AA54EE7E9D646434E_13</vt:lpwstr>
  </property>
  <property fmtid="{D5CDD505-2E9C-101B-9397-08002B2CF9AE}" pid="3" name="KSOProductBuildVer">
    <vt:lpwstr>1033-12.2.0.19307</vt:lpwstr>
  </property>
</Properties>
</file>