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Roboto Mon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8FB450B-AFD4-48C3-9857-9721FC11806B}">
  <a:tblStyle styleId="{B8FB450B-AFD4-48C3-9857-9721FC1180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31e580f0f_0_5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3631e580f0f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31e580f0f_0_6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3631e580f0f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31e580f0f_0_6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3631e580f0f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31e580f0f_0_7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3631e580f0f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31e580f0f_0_7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3631e580f0f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31e580f0f_0_7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3631e580f0f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31e580f0f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3631e580f0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31e580f0f_0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3631e580f0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31e580f0f_0_3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3631e580f0f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31e580f0f_0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3631e580f0f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31e580f0f_0_4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3631e580f0f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31e580f0f_0_4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3631e580f0f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31e580f0f_0_5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3631e580f0f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31e580f0f_0_6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3631e580f0f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431233" y="814115"/>
            <a:ext cx="80988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</a:pPr>
            <a:r>
              <a:rPr lang="en-GB" sz="2300" b="1">
                <a:solidFill>
                  <a:srgbClr val="262626"/>
                </a:solidFill>
              </a:rPr>
              <a:t>Lecture 1: Introduction to Operating Systems &amp; System Architecture</a:t>
            </a:r>
            <a:endParaRPr sz="2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</a:pPr>
            <a:endParaRPr sz="2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Topics: 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73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What is an Operating System?</a:t>
            </a:r>
            <a:endParaRPr sz="1700">
              <a:solidFill>
                <a:schemeClr val="dk1"/>
              </a:solidFill>
            </a:endParaRPr>
          </a:p>
          <a:p>
            <a:pPr marL="342900" marR="0" lvl="0" indent="-273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 Functions of Operating System</a:t>
            </a:r>
            <a:endParaRPr sz="1700">
              <a:solidFill>
                <a:schemeClr val="dk1"/>
              </a:solidFill>
            </a:endParaRPr>
          </a:p>
          <a:p>
            <a:pPr marL="342900" marR="0" lvl="0" indent="-273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Types of OS: Batch, Time-sharing, Distributed, Real-time, etc</a:t>
            </a:r>
            <a:endParaRPr sz="1700">
              <a:solidFill>
                <a:schemeClr val="dk1"/>
              </a:solidFill>
            </a:endParaRPr>
          </a:p>
          <a:p>
            <a:pPr marL="342900" marR="0" lvl="0" indent="-273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Kernel, Shell, System Calls</a:t>
            </a:r>
            <a:endParaRPr sz="1700">
              <a:solidFill>
                <a:schemeClr val="dk1"/>
              </a:solidFill>
            </a:endParaRPr>
          </a:p>
          <a:p>
            <a:pPr marL="342900" marR="0" lvl="0" indent="-2730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System Architecture: Monolithic, Microkernel, Layered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1299165" y="98042"/>
            <a:ext cx="765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Shell vs System Calls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516919" y="998497"/>
            <a:ext cx="811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610463" y="998494"/>
            <a:ext cx="51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34"/>
          <p:cNvGraphicFramePr/>
          <p:nvPr/>
        </p:nvGraphicFramePr>
        <p:xfrm>
          <a:off x="378875" y="998500"/>
          <a:ext cx="8369525" cy="3359100"/>
        </p:xfrm>
        <a:graphic>
          <a:graphicData uri="http://schemas.openxmlformats.org/drawingml/2006/table">
            <a:tbl>
              <a:tblPr>
                <a:noFill/>
                <a:tableStyleId>{B8FB450B-AFD4-48C3-9857-9721FC11806B}</a:tableStyleId>
              </a:tblPr>
              <a:tblGrid>
                <a:gridCol w="1244850"/>
                <a:gridCol w="3469625"/>
                <a:gridCol w="3655050"/>
              </a:tblGrid>
              <a:tr h="512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 b="1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Feature</a:t>
                      </a:r>
                      <a:endParaRPr sz="1050" b="1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5250" marT="91425" marB="114300"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 b="1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Shell</a:t>
                      </a:r>
                      <a:endParaRPr sz="1050" b="1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91425" marB="114300"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 b="1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System Calls</a:t>
                      </a:r>
                      <a:endParaRPr sz="1050" b="1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1425" marT="91425" marB="114300"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Definition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User interface for the OS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Low-level interface to the kernel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1425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Function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Interprets user commands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Requests services from the kernel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1425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Level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Higher-level, user-facing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Lower-level, kernel-facing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1425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Examples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Bash, PowerShell, Zsh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188038"/>
                          </a:solidFill>
                          <a:highlight>
                            <a:srgbClr val="E5ED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open()</a:t>
                      </a: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GB" sz="1050">
                          <a:solidFill>
                            <a:srgbClr val="188038"/>
                          </a:solidFill>
                          <a:highlight>
                            <a:srgbClr val="E5ED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read()</a:t>
                      </a: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GB" sz="1050">
                          <a:solidFill>
                            <a:srgbClr val="188038"/>
                          </a:solidFill>
                          <a:highlight>
                            <a:srgbClr val="E5ED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write()</a:t>
                      </a: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GB" sz="1050">
                          <a:solidFill>
                            <a:srgbClr val="188038"/>
                          </a:solidFill>
                          <a:highlight>
                            <a:srgbClr val="E5ED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fork()</a:t>
                      </a:r>
                      <a:endParaRPr sz="1050">
                        <a:solidFill>
                          <a:srgbClr val="188038"/>
                        </a:solidFill>
                        <a:highlight>
                          <a:srgbClr val="E5ED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5250" marR="91425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9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Relationship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Interacts with kernel via system calls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5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</a:rPr>
                        <a:t>Used by applications and shells</a:t>
                      </a:r>
                      <a:endParaRPr sz="1050">
                        <a:solidFill>
                          <a:srgbClr val="001D3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1425" marT="114300" marB="114300">
                    <a:lnT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3C9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1299165" y="98042"/>
            <a:ext cx="7655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System Architecture Overview</a:t>
            </a:r>
            <a:endParaRPr sz="2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/>
          </a:p>
        </p:txBody>
      </p:sp>
      <p:sp>
        <p:nvSpPr>
          <p:cNvPr id="202" name="Google Shape;202;p35"/>
          <p:cNvSpPr txBox="1"/>
          <p:nvPr/>
        </p:nvSpPr>
        <p:spPr>
          <a:xfrm>
            <a:off x="395869" y="951431"/>
            <a:ext cx="5786700" cy="1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1700">
                <a:solidFill>
                  <a:schemeClr val="dk1"/>
                </a:solidFill>
              </a:rPr>
              <a:t>Defines how OS components are organized and interact.</a:t>
            </a:r>
            <a:endParaRPr sz="1700">
              <a:solidFill>
                <a:schemeClr val="dk1"/>
              </a:solidFill>
            </a:endParaRPr>
          </a:p>
          <a:p>
            <a:pPr marL="254000" lvl="0" indent="-209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1700">
                <a:solidFill>
                  <a:schemeClr val="dk1"/>
                </a:solidFill>
              </a:rPr>
              <a:t>Three Common Architectures:</a:t>
            </a:r>
            <a:endParaRPr sz="1700">
              <a:solidFill>
                <a:schemeClr val="dk1"/>
              </a:solidFill>
            </a:endParaRPr>
          </a:p>
          <a:p>
            <a:pPr marL="254000" lvl="0" indent="203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1.Monolithic Architecture</a:t>
            </a:r>
            <a:endParaRPr sz="1700">
              <a:solidFill>
                <a:schemeClr val="dk1"/>
              </a:solidFill>
            </a:endParaRPr>
          </a:p>
          <a:p>
            <a:pPr marL="254000" lvl="0" indent="203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2. Layered Architecture:</a:t>
            </a:r>
            <a:endParaRPr sz="1700">
              <a:solidFill>
                <a:schemeClr val="dk1"/>
              </a:solidFill>
            </a:endParaRPr>
          </a:p>
          <a:p>
            <a:pPr marL="254000" lvl="0" indent="203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3. Microkernel Architecture:</a:t>
            </a:r>
            <a:endParaRPr sz="1700" b="1">
              <a:solidFill>
                <a:schemeClr val="dk1"/>
              </a:solidFill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2631" y="26970"/>
            <a:ext cx="706349" cy="7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1299165" y="98042"/>
            <a:ext cx="7655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1. Monolithic Architecture</a:t>
            </a:r>
            <a:endParaRPr sz="2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/>
          </a:p>
        </p:txBody>
      </p:sp>
      <p:sp>
        <p:nvSpPr>
          <p:cNvPr id="209" name="Google Shape;209;p36"/>
          <p:cNvSpPr txBox="1"/>
          <p:nvPr/>
        </p:nvSpPr>
        <p:spPr>
          <a:xfrm>
            <a:off x="395877" y="951425"/>
            <a:ext cx="7806900" cy="3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Description: </a:t>
            </a:r>
            <a:r>
              <a:rPr lang="en-GB" sz="1700">
                <a:solidFill>
                  <a:schemeClr val="dk1"/>
                </a:solidFill>
              </a:rPr>
              <a:t>All OS components (like the kernel, device drivers, file system, etc.) are integrated into a single, large program that runs in kernel space.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Advantages:</a:t>
            </a:r>
            <a:r>
              <a:rPr lang="en-GB" sz="1700">
                <a:solidFill>
                  <a:schemeClr val="dk1"/>
                </a:solidFill>
              </a:rPr>
              <a:t> Simple to implement, fast due to direct communication between components.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Disadvantages: </a:t>
            </a:r>
            <a:r>
              <a:rPr lang="en-GB" sz="1700">
                <a:solidFill>
                  <a:schemeClr val="dk1"/>
                </a:solidFill>
              </a:rPr>
              <a:t>Difficult to debug and update, a bug in one component can potentially crash the entire system.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Examples</a:t>
            </a:r>
            <a:r>
              <a:rPr lang="en-GB" sz="1700">
                <a:solidFill>
                  <a:schemeClr val="dk1"/>
                </a:solidFill>
              </a:rPr>
              <a:t>: Early versions of Unix, MS-DOS.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2631" y="26970"/>
            <a:ext cx="706349" cy="7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1299165" y="98042"/>
            <a:ext cx="7655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2. Layered Architecture:</a:t>
            </a:r>
            <a:endParaRPr sz="2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/>
          </a:p>
        </p:txBody>
      </p:sp>
      <p:sp>
        <p:nvSpPr>
          <p:cNvPr id="216" name="Google Shape;216;p37"/>
          <p:cNvSpPr txBox="1"/>
          <p:nvPr/>
        </p:nvSpPr>
        <p:spPr>
          <a:xfrm>
            <a:off x="395878" y="951425"/>
            <a:ext cx="8139600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Description:</a:t>
            </a:r>
            <a:r>
              <a:rPr lang="en-GB" sz="1700">
                <a:solidFill>
                  <a:schemeClr val="dk1"/>
                </a:solidFill>
              </a:rPr>
              <a:t> The OS is structured into multiple layers, with each layer built upon the lower layers.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Advantages:</a:t>
            </a:r>
            <a:r>
              <a:rPr lang="en-GB" sz="1700">
                <a:solidFill>
                  <a:schemeClr val="dk1"/>
                </a:solidFill>
              </a:rPr>
              <a:t> Modularity, easier debugging and maintenance, improved security due to isolation of layers.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Disadvantages:</a:t>
            </a:r>
            <a:r>
              <a:rPr lang="en-GB" sz="1700">
                <a:solidFill>
                  <a:schemeClr val="dk1"/>
                </a:solidFill>
              </a:rPr>
              <a:t> Can be slower than monolithic due to inter-layer communication overhead.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Examples:</a:t>
            </a:r>
            <a:r>
              <a:rPr lang="en-GB" sz="1700">
                <a:solidFill>
                  <a:schemeClr val="dk1"/>
                </a:solidFill>
              </a:rPr>
              <a:t> Some implementations of Unix, many modern operating systems.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2631" y="26970"/>
            <a:ext cx="706349" cy="7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/>
        </p:nvSpPr>
        <p:spPr>
          <a:xfrm>
            <a:off x="1299165" y="98042"/>
            <a:ext cx="7655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3. Microkernel Architecture:</a:t>
            </a:r>
            <a:endParaRPr sz="2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/>
          </a:p>
        </p:txBody>
      </p:sp>
      <p:sp>
        <p:nvSpPr>
          <p:cNvPr id="223" name="Google Shape;223;p38"/>
          <p:cNvSpPr txBox="1"/>
          <p:nvPr/>
        </p:nvSpPr>
        <p:spPr>
          <a:xfrm>
            <a:off x="395877" y="951425"/>
            <a:ext cx="7955400" cy="3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Description:</a:t>
            </a:r>
            <a:r>
              <a:rPr lang="en-GB" sz="1700">
                <a:solidFill>
                  <a:schemeClr val="dk1"/>
                </a:solidFill>
              </a:rPr>
              <a:t>The kernel provides only minimal functionalities (like memory management, inter-process communication), while other services (like device drivers, file systems) run as user-level processes.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Advantages:</a:t>
            </a:r>
            <a:r>
              <a:rPr lang="en-GB" sz="1700">
                <a:solidFill>
                  <a:schemeClr val="dk1"/>
                </a:solidFill>
              </a:rPr>
              <a:t>High modularity, improved security and reliability, easier to extend and maintain.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</a:rPr>
              <a:t>Disadvantages:</a:t>
            </a:r>
            <a:r>
              <a:rPr lang="en-GB" sz="1700">
                <a:solidFill>
                  <a:schemeClr val="dk1"/>
                </a:solidFill>
              </a:rPr>
              <a:t>Can have performance overhead due to increased inter-process communication.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4.	</a:t>
            </a:r>
            <a:r>
              <a:rPr lang="en-GB" sz="1700" b="1">
                <a:solidFill>
                  <a:schemeClr val="dk1"/>
                </a:solidFill>
              </a:rPr>
              <a:t>Examples:</a:t>
            </a:r>
            <a:r>
              <a:rPr lang="en-GB" sz="1700">
                <a:solidFill>
                  <a:schemeClr val="dk1"/>
                </a:solidFill>
              </a:rPr>
              <a:t>Mach, MINIX.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2631" y="26970"/>
            <a:ext cx="706349" cy="7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1299165" y="98042"/>
            <a:ext cx="7655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Operating System?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155869" y="978469"/>
            <a:ext cx="885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97875" y="978469"/>
            <a:ext cx="4889700" cy="3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75" tIns="28925" rIns="57875" bIns="28925" anchor="t" anchorCtr="0">
            <a:noAutofit/>
          </a:bodyPr>
          <a:lstStyle/>
          <a:p>
            <a:pPr marL="215900" marR="0" lvl="0" indent="-2349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/>
              <a:t>An Operating System (OS) is system software that manages computer hardware and software resources</a:t>
            </a:r>
            <a:endParaRPr sz="1700"/>
          </a:p>
          <a:p>
            <a:pPr marL="215900" marR="0" lvl="0" indent="-2349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/>
              <a:t>Acts as an intermediary between user and hardware.</a:t>
            </a:r>
            <a:endParaRPr sz="1700"/>
          </a:p>
          <a:p>
            <a:pPr marL="215900" marR="0" lvl="0" indent="-2349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Examples: Windows, macOS, Linux, Android</a:t>
            </a:r>
            <a:endParaRPr sz="1700"/>
          </a:p>
          <a:p>
            <a:pPr marL="3429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594" y="978469"/>
            <a:ext cx="3798525" cy="300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045" y="3119745"/>
            <a:ext cx="1245450" cy="12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325" y="3204903"/>
            <a:ext cx="1919950" cy="1075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0270" y="3119757"/>
            <a:ext cx="1245450" cy="12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299165" y="98042"/>
            <a:ext cx="7655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of Operating System?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155869" y="978469"/>
            <a:ext cx="885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97875" y="978469"/>
            <a:ext cx="4889700" cy="3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75" tIns="28925" rIns="57875" bIns="28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700"/>
          </a:p>
          <a:p>
            <a:pPr marL="215900" marR="0" lvl="0" indent="-2349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/>
              <a:t>Process Management</a:t>
            </a:r>
            <a:endParaRPr sz="1700"/>
          </a:p>
          <a:p>
            <a:pPr marL="215900" marR="0" lvl="0" indent="-2349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/>
              <a:t>Memory Management</a:t>
            </a:r>
            <a:endParaRPr sz="1700"/>
          </a:p>
          <a:p>
            <a:pPr marL="215900" marR="0" lvl="0" indent="-2349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/>
              <a:t>File System Management</a:t>
            </a:r>
            <a:endParaRPr sz="1700"/>
          </a:p>
          <a:p>
            <a:pPr marL="215900" marR="0" lvl="0" indent="-2349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/>
              <a:t>Device Management</a:t>
            </a:r>
            <a:endParaRPr sz="1700"/>
          </a:p>
          <a:p>
            <a:pPr marL="215900" marR="0" lvl="0" indent="-2349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/>
              <a:t>Security &amp; Access Control</a:t>
            </a:r>
            <a:endParaRPr sz="1700"/>
          </a:p>
          <a:p>
            <a:pPr marL="215900" marR="0" lvl="0" indent="-2349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/>
              <a:t>User Interface</a:t>
            </a:r>
            <a:endParaRPr sz="1700"/>
          </a:p>
          <a:p>
            <a:pPr marL="3429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850" y="978476"/>
            <a:ext cx="4216351" cy="3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299165" y="98042"/>
            <a:ext cx="765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Types of Operating Systems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806" y="822244"/>
            <a:ext cx="7016458" cy="394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1299165" y="98042"/>
            <a:ext cx="765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Types of Operating Systems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778525" y="981400"/>
            <a:ext cx="8153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Batch Operating System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No direct interaction with the user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Jobs processed in batches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Example: IBM OS/360</a:t>
            </a:r>
            <a:endParaRPr sz="15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Time-Sharing Operating System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Allows multiple users to share system resources simultaneously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Quick context switching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Example: UNIX</a:t>
            </a:r>
            <a:endParaRPr sz="15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Distributed Operating System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Manages a group of independent computers as a single system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Promotes resource sharing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Example: LOCUS, Amoeba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1299165" y="98042"/>
            <a:ext cx="765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Types of Operating Systems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778525" y="981400"/>
            <a:ext cx="8153100" cy="3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4. Network Operating System (NOS)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Provides services over a network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Example: Novell NetWare, Windows Server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5. Real-Time Operating System (RTOS)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Responds to input within strict time constraints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Used in embedded systems, robots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Example: VxWorks, FreeRTOS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6. Mobile Operating System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Designed for mobile devices</a:t>
            </a:r>
            <a:endParaRPr sz="1500">
              <a:solidFill>
                <a:schemeClr val="dk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Example: Android, iOS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1299165" y="98042"/>
            <a:ext cx="7655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Kernel vs Shell</a:t>
            </a:r>
            <a:endParaRPr sz="2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/>
          </a:p>
        </p:txBody>
      </p:sp>
      <p:sp>
        <p:nvSpPr>
          <p:cNvPr id="172" name="Google Shape;172;p31"/>
          <p:cNvSpPr txBox="1"/>
          <p:nvPr/>
        </p:nvSpPr>
        <p:spPr>
          <a:xfrm>
            <a:off x="516919" y="998497"/>
            <a:ext cx="811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31" y="1275468"/>
            <a:ext cx="3964124" cy="328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119" y="1610587"/>
            <a:ext cx="3964125" cy="287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1299165" y="98042"/>
            <a:ext cx="7655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What is the shell advantages?</a:t>
            </a:r>
            <a:endParaRPr sz="2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/>
          </a:p>
        </p:txBody>
      </p:sp>
      <p:sp>
        <p:nvSpPr>
          <p:cNvPr id="180" name="Google Shape;180;p32"/>
          <p:cNvSpPr txBox="1"/>
          <p:nvPr/>
        </p:nvSpPr>
        <p:spPr>
          <a:xfrm>
            <a:off x="516919" y="998497"/>
            <a:ext cx="8110200" cy="3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It allows you to interact with the computer by typing commands and executing them. </a:t>
            </a:r>
            <a:endParaRPr sz="1700">
              <a:solidFill>
                <a:schemeClr val="dk1"/>
              </a:solidFill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It acts as a command-line interpreter, taking your input, interpreting it, and executing the corresponding actions.</a:t>
            </a:r>
            <a:endParaRPr sz="1700">
              <a:solidFill>
                <a:schemeClr val="dk1"/>
              </a:solidFill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It allows you to automate repetitive tasks by creating scripts or shell programs.</a:t>
            </a:r>
            <a:endParaRPr sz="1700">
              <a:solidFill>
                <a:schemeClr val="dk1"/>
              </a:solidFill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It provides direct access to the system's utilities and functions, enabling efficient management and control over your computer.</a:t>
            </a:r>
            <a:endParaRPr sz="1700">
              <a:solidFill>
                <a:schemeClr val="dk1"/>
              </a:solidFill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It offers flexibility, as you can customize and extend its functionality according to your needs.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1299165" y="98042"/>
            <a:ext cx="765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/>
              <a:t>What are System Calls?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516919" y="998497"/>
            <a:ext cx="811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610463" y="998494"/>
            <a:ext cx="51954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between user applications and the 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services like: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Process Control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File Management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Device Management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Information Maintenance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Communication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535" y="1445865"/>
            <a:ext cx="5195400" cy="292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659</Words>
  <PresentationFormat>On-screen Show 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 Mono</vt:lpstr>
      <vt:lpstr>Simple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</cp:lastModifiedBy>
  <cp:revision>2</cp:revision>
  <dcterms:modified xsi:type="dcterms:W3CDTF">2025-08-25T17:40:55Z</dcterms:modified>
</cp:coreProperties>
</file>