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0" r:id="rId5"/>
    <p:sldId id="261" r:id="rId6"/>
    <p:sldId id="262" r:id="rId7"/>
    <p:sldId id="259"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58"/>
  </p:normalViewPr>
  <p:slideViewPr>
    <p:cSldViewPr snapToGrid="0">
      <p:cViewPr>
        <p:scale>
          <a:sx n="81" d="100"/>
          <a:sy n="81" d="100"/>
        </p:scale>
        <p:origin x="114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9D5A2-E1FA-4B12-96EE-7AD3D6F4CCA0}" type="datetimeFigureOut">
              <a:rPr lang="en-US" smtClean="0"/>
              <a:t>5/8/18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DC2886-09EE-4A24-A066-0A8FC0DAF341}" type="slidenum">
              <a:rPr lang="en-US" smtClean="0"/>
              <a:t>‹#›</a:t>
            </a:fld>
            <a:endParaRPr lang="en-US"/>
          </a:p>
        </p:txBody>
      </p:sp>
    </p:spTree>
    <p:extLst>
      <p:ext uri="{BB962C8B-B14F-4D97-AF65-F5344CB8AC3E}">
        <p14:creationId xmlns:p14="http://schemas.microsoft.com/office/powerpoint/2010/main" val="218293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data from 2011 Jan to 2013 August</a:t>
            </a:r>
          </a:p>
        </p:txBody>
      </p:sp>
      <p:sp>
        <p:nvSpPr>
          <p:cNvPr id="4" name="Slide Number Placeholder 3"/>
          <p:cNvSpPr>
            <a:spLocks noGrp="1"/>
          </p:cNvSpPr>
          <p:nvPr>
            <p:ph type="sldNum" sz="quarter" idx="10"/>
          </p:nvPr>
        </p:nvSpPr>
        <p:spPr/>
        <p:txBody>
          <a:bodyPr/>
          <a:lstStyle/>
          <a:p>
            <a:fld id="{88DC2886-09EE-4A24-A066-0A8FC0DAF341}" type="slidenum">
              <a:rPr lang="en-US" smtClean="0"/>
              <a:t>7</a:t>
            </a:fld>
            <a:endParaRPr lang="en-US"/>
          </a:p>
        </p:txBody>
      </p:sp>
    </p:spTree>
    <p:extLst>
      <p:ext uri="{BB962C8B-B14F-4D97-AF65-F5344CB8AC3E}">
        <p14:creationId xmlns:p14="http://schemas.microsoft.com/office/powerpoint/2010/main" val="1876699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矩形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标题 7"/>
          <p:cNvSpPr>
            <a:spLocks noGrp="1"/>
          </p:cNvSpPr>
          <p:nvPr>
            <p:ph type="ctrTitle"/>
          </p:nvPr>
        </p:nvSpPr>
        <p:spPr>
          <a:xfrm>
            <a:off x="3149600" y="4038600"/>
            <a:ext cx="8636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530820CF-B880-4189-942D-D702A7CBA730}" type="datetimeFigureOut">
              <a:rPr lang="zh-CN" altLang="en-US" smtClean="0"/>
              <a:t>2018/5/8</a:t>
            </a:fld>
            <a:endParaRPr lang="zh-CN" altLang="en-US"/>
          </a:p>
        </p:txBody>
      </p:sp>
      <p:sp>
        <p:nvSpPr>
          <p:cNvPr id="17" name="页脚占位符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47941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879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37600" y="609601"/>
            <a:ext cx="27432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609600"/>
            <a:ext cx="74168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8737600" y="6248403"/>
            <a:ext cx="2946400" cy="365125"/>
          </a:xfrm>
        </p:spPr>
        <p:txBody>
          <a:bodyPr/>
          <a:lstStyle/>
          <a:p>
            <a:fld id="{530820CF-B880-4189-942D-D702A7CBA730}" type="datetimeFigureOut">
              <a:rPr lang="zh-CN" altLang="en-US" smtClean="0"/>
              <a:t>2018/5/8</a:t>
            </a:fld>
            <a:endParaRPr lang="zh-CN" altLang="en-US"/>
          </a:p>
        </p:txBody>
      </p:sp>
      <p:sp>
        <p:nvSpPr>
          <p:cNvPr id="5" name="页脚占位符 4"/>
          <p:cNvSpPr>
            <a:spLocks noGrp="1"/>
          </p:cNvSpPr>
          <p:nvPr>
            <p:ph type="ftr" sz="quarter" idx="11"/>
          </p:nvPr>
        </p:nvSpPr>
        <p:spPr>
          <a:xfrm>
            <a:off x="609602" y="6248208"/>
            <a:ext cx="7431311" cy="365125"/>
          </a:xfrm>
        </p:spPr>
        <p:txBody>
          <a:bodyPr/>
          <a:lstStyle/>
          <a:p>
            <a:endParaRPr lang="zh-CN" altLang="en-US"/>
          </a:p>
        </p:txBody>
      </p:sp>
      <p:sp>
        <p:nvSpPr>
          <p:cNvPr id="7" name="矩形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矩形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矩形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灯片编号占位符 5"/>
          <p:cNvSpPr>
            <a:spLocks noGrp="1"/>
          </p:cNvSpPr>
          <p:nvPr>
            <p:ph type="sldNum" sz="quarter" idx="12"/>
          </p:nvPr>
        </p:nvSpPr>
        <p:spPr>
          <a:xfrm rot="5400000">
            <a:off x="8075084" y="103716"/>
            <a:ext cx="533400" cy="325968"/>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3984048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6864" y="228600"/>
            <a:ext cx="108712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816864" y="1600200"/>
            <a:ext cx="10871200" cy="44958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362537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标题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t>2018/5/8</a:t>
            </a:fld>
            <a:endParaRPr lang="zh-CN" altLang="en-US"/>
          </a:p>
        </p:txBody>
      </p:sp>
      <p:sp>
        <p:nvSpPr>
          <p:cNvPr id="13" name="灯片编号占位符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13119409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812800" y="1589567"/>
            <a:ext cx="5181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459868" y="1589567"/>
            <a:ext cx="5181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t>2018/5/8</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extLst>
      <p:ext uri="{BB962C8B-B14F-4D97-AF65-F5344CB8AC3E}">
        <p14:creationId xmlns:p14="http://schemas.microsoft.com/office/powerpoint/2010/main" val="338063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0"/>
            <a:ext cx="108712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812800" y="2438400"/>
            <a:ext cx="51816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400800" y="2438400"/>
            <a:ext cx="51816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t>2018/5/8</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extLst>
      <p:ext uri="{BB962C8B-B14F-4D97-AF65-F5344CB8AC3E}">
        <p14:creationId xmlns:p14="http://schemas.microsoft.com/office/powerpoint/2010/main" val="89438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5269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7112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4046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0"/>
            <a:ext cx="107696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3149600" y="1752600"/>
            <a:ext cx="85344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35605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标题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日期占位符 11"/>
          <p:cNvSpPr>
            <a:spLocks noGrp="1"/>
          </p:cNvSpPr>
          <p:nvPr>
            <p:ph type="dt" sz="half" idx="10"/>
          </p:nvPr>
        </p:nvSpPr>
        <p:spPr>
          <a:xfrm>
            <a:off x="8331200" y="6248401"/>
            <a:ext cx="3556000" cy="365125"/>
          </a:xfrm>
        </p:spPr>
        <p:txBody>
          <a:bodyPr rtlCol="0"/>
          <a:lstStyle/>
          <a:p>
            <a:fld id="{530820CF-B880-4189-942D-D702A7CBA730}" type="datetimeFigureOut">
              <a:rPr lang="zh-CN" altLang="en-US" smtClean="0"/>
              <a:t>2018/5/8</a:t>
            </a:fld>
            <a:endParaRPr lang="zh-CN" altLang="en-US"/>
          </a:p>
        </p:txBody>
      </p:sp>
      <p:sp>
        <p:nvSpPr>
          <p:cNvPr id="13" name="灯片编号占位符 12"/>
          <p:cNvSpPr>
            <a:spLocks noGrp="1"/>
          </p:cNvSpPr>
          <p:nvPr>
            <p:ph type="sldNum" sz="quarter" idx="11"/>
          </p:nvPr>
        </p:nvSpPr>
        <p:spPr>
          <a:xfrm>
            <a:off x="0" y="4667249"/>
            <a:ext cx="1930400" cy="663578"/>
          </a:xfr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2133600" y="6248207"/>
            <a:ext cx="6096000" cy="365125"/>
          </a:xfrm>
        </p:spPr>
        <p:txBody>
          <a:bodyPr rtlCol="0"/>
          <a:lstStyle/>
          <a:p>
            <a:endParaRPr lang="zh-CN" alt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extLst>
      <p:ext uri="{BB962C8B-B14F-4D97-AF65-F5344CB8AC3E}">
        <p14:creationId xmlns:p14="http://schemas.microsoft.com/office/powerpoint/2010/main" val="29872208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812800" y="228600"/>
            <a:ext cx="108712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t>2018/5/8</a:t>
            </a:fld>
            <a:endParaRPr lang="zh-CN" altLang="en-US"/>
          </a:p>
        </p:txBody>
      </p:sp>
      <p:sp>
        <p:nvSpPr>
          <p:cNvPr id="3" name="页脚占位符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灯片编号占位符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76263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E6E6DC-30CE-4EB7-9DB8-423369656E56}"/>
              </a:ext>
            </a:extLst>
          </p:cNvPr>
          <p:cNvSpPr>
            <a:spLocks noGrp="1"/>
          </p:cNvSpPr>
          <p:nvPr>
            <p:ph type="ctrTitle"/>
          </p:nvPr>
        </p:nvSpPr>
        <p:spPr>
          <a:xfrm>
            <a:off x="3556000" y="0"/>
            <a:ext cx="8636000" cy="1828800"/>
          </a:xfrm>
        </p:spPr>
        <p:txBody>
          <a:bodyPr/>
          <a:lstStyle/>
          <a:p>
            <a:r>
              <a:rPr lang="en-US" dirty="0"/>
              <a:t>WALMART SALES FORECASTING</a:t>
            </a:r>
          </a:p>
        </p:txBody>
      </p:sp>
      <p:sp>
        <p:nvSpPr>
          <p:cNvPr id="3" name="Subtitle 2">
            <a:extLst>
              <a:ext uri="{FF2B5EF4-FFF2-40B4-BE49-F238E27FC236}">
                <a16:creationId xmlns="" xmlns:a16="http://schemas.microsoft.com/office/drawing/2014/main" id="{F9891F8A-CE13-45EF-90DF-92D1E8155407}"/>
              </a:ext>
            </a:extLst>
          </p:cNvPr>
          <p:cNvSpPr>
            <a:spLocks noGrp="1"/>
          </p:cNvSpPr>
          <p:nvPr>
            <p:ph type="subTitle" idx="1"/>
          </p:nvPr>
        </p:nvSpPr>
        <p:spPr/>
        <p:txBody>
          <a:bodyPr/>
          <a:lstStyle/>
          <a:p>
            <a:r>
              <a:rPr lang="en-US" dirty="0"/>
              <a:t> </a:t>
            </a:r>
          </a:p>
        </p:txBody>
      </p:sp>
      <p:sp>
        <p:nvSpPr>
          <p:cNvPr id="4" name="TextBox 3">
            <a:extLst>
              <a:ext uri="{FF2B5EF4-FFF2-40B4-BE49-F238E27FC236}">
                <a16:creationId xmlns="" xmlns:a16="http://schemas.microsoft.com/office/drawing/2014/main" id="{BEE17970-B4A5-430D-9ECE-6D8117ABD775}"/>
              </a:ext>
            </a:extLst>
          </p:cNvPr>
          <p:cNvSpPr txBox="1"/>
          <p:nvPr/>
        </p:nvSpPr>
        <p:spPr>
          <a:xfrm>
            <a:off x="9138082" y="4873840"/>
            <a:ext cx="3053918" cy="1077218"/>
          </a:xfrm>
          <a:prstGeom prst="rect">
            <a:avLst/>
          </a:prstGeom>
          <a:noFill/>
        </p:spPr>
        <p:txBody>
          <a:bodyPr wrap="square" rtlCol="0">
            <a:spAutoFit/>
          </a:bodyPr>
          <a:lstStyle/>
          <a:p>
            <a:r>
              <a:rPr lang="en-US" sz="1600" cap="all" dirty="0" smtClean="0">
                <a:solidFill>
                  <a:schemeClr val="tx2"/>
                </a:solidFill>
                <a:latin typeface="+mj-lt"/>
                <a:ea typeface="+mj-ea"/>
                <a:cs typeface="+mj-cs"/>
              </a:rPr>
              <a:t>Krishna Chinya</a:t>
            </a:r>
          </a:p>
          <a:p>
            <a:r>
              <a:rPr lang="en-US" sz="1600" cap="all" dirty="0" err="1">
                <a:solidFill>
                  <a:schemeClr val="tx2"/>
                </a:solidFill>
              </a:rPr>
              <a:t>Arpitha</a:t>
            </a:r>
            <a:r>
              <a:rPr lang="en-US" sz="1600" cap="all" dirty="0">
                <a:solidFill>
                  <a:schemeClr val="tx2"/>
                </a:solidFill>
              </a:rPr>
              <a:t> </a:t>
            </a:r>
            <a:r>
              <a:rPr lang="en-US" sz="1600" cap="all" dirty="0" err="1" smtClean="0">
                <a:solidFill>
                  <a:schemeClr val="tx2"/>
                </a:solidFill>
              </a:rPr>
              <a:t>Somayaji</a:t>
            </a:r>
            <a:endParaRPr lang="en-US" sz="1600" cap="all" dirty="0">
              <a:solidFill>
                <a:schemeClr val="tx2"/>
              </a:solidFill>
              <a:latin typeface="+mj-lt"/>
              <a:ea typeface="+mj-ea"/>
              <a:cs typeface="+mj-cs"/>
            </a:endParaRPr>
          </a:p>
          <a:p>
            <a:r>
              <a:rPr lang="en-US" sz="1600" cap="all" dirty="0">
                <a:solidFill>
                  <a:schemeClr val="tx2"/>
                </a:solidFill>
                <a:latin typeface="+mj-lt"/>
                <a:ea typeface="+mj-ea"/>
                <a:cs typeface="+mj-cs"/>
              </a:rPr>
              <a:t>Srinivas Venkatesh</a:t>
            </a:r>
          </a:p>
          <a:p>
            <a:r>
              <a:rPr lang="en-US" sz="1600" cap="all" dirty="0">
                <a:solidFill>
                  <a:schemeClr val="tx2"/>
                </a:solidFill>
                <a:latin typeface="+mj-lt"/>
                <a:ea typeface="+mj-ea"/>
                <a:cs typeface="+mj-cs"/>
              </a:rPr>
              <a:t>Arvind Madugolkar Vithal</a:t>
            </a:r>
          </a:p>
        </p:txBody>
      </p:sp>
    </p:spTree>
    <p:extLst>
      <p:ext uri="{BB962C8B-B14F-4D97-AF65-F5344CB8AC3E}">
        <p14:creationId xmlns:p14="http://schemas.microsoft.com/office/powerpoint/2010/main" val="337261614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FCDD7-9A0C-4A7D-AA8A-D2135928F03C}"/>
              </a:ext>
            </a:extLst>
          </p:cNvPr>
          <p:cNvSpPr>
            <a:spLocks noGrp="1"/>
          </p:cNvSpPr>
          <p:nvPr>
            <p:ph type="title"/>
          </p:nvPr>
        </p:nvSpPr>
        <p:spPr/>
        <p:txBody>
          <a:bodyPr>
            <a:normAutofit/>
          </a:bodyPr>
          <a:lstStyle/>
          <a:p>
            <a:r>
              <a:rPr lang="en-US" sz="3600" dirty="0"/>
              <a:t>Sales Trend Analysis for Store 1 and Department 1 </a:t>
            </a:r>
          </a:p>
        </p:txBody>
      </p:sp>
      <p:pic>
        <p:nvPicPr>
          <p:cNvPr id="4" name="Picture 3">
            <a:extLst>
              <a:ext uri="{FF2B5EF4-FFF2-40B4-BE49-F238E27FC236}">
                <a16:creationId xmlns="" xmlns:a16="http://schemas.microsoft.com/office/drawing/2014/main" id="{F6A2AE87-2481-4B8E-BE79-2312ABFF748A}"/>
              </a:ext>
            </a:extLst>
          </p:cNvPr>
          <p:cNvPicPr>
            <a:picLocks noChangeAspect="1"/>
          </p:cNvPicPr>
          <p:nvPr/>
        </p:nvPicPr>
        <p:blipFill>
          <a:blip r:embed="rId2"/>
          <a:stretch>
            <a:fillRect/>
          </a:stretch>
        </p:blipFill>
        <p:spPr>
          <a:xfrm>
            <a:off x="1896605" y="1502397"/>
            <a:ext cx="8029382" cy="2730238"/>
          </a:xfrm>
          <a:prstGeom prst="rect">
            <a:avLst/>
          </a:prstGeom>
        </p:spPr>
      </p:pic>
      <p:pic>
        <p:nvPicPr>
          <p:cNvPr id="5" name="Picture 4">
            <a:extLst>
              <a:ext uri="{FF2B5EF4-FFF2-40B4-BE49-F238E27FC236}">
                <a16:creationId xmlns="" xmlns:a16="http://schemas.microsoft.com/office/drawing/2014/main" id="{BD8EE03E-05BE-468F-B657-0A1DC347ED77}"/>
              </a:ext>
            </a:extLst>
          </p:cNvPr>
          <p:cNvPicPr>
            <a:picLocks noChangeAspect="1"/>
          </p:cNvPicPr>
          <p:nvPr/>
        </p:nvPicPr>
        <p:blipFill>
          <a:blip r:embed="rId3"/>
          <a:stretch>
            <a:fillRect/>
          </a:stretch>
        </p:blipFill>
        <p:spPr>
          <a:xfrm>
            <a:off x="1669761" y="4440024"/>
            <a:ext cx="8143542" cy="2417975"/>
          </a:xfrm>
          <a:prstGeom prst="rect">
            <a:avLst/>
          </a:prstGeom>
        </p:spPr>
      </p:pic>
    </p:spTree>
    <p:extLst>
      <p:ext uri="{BB962C8B-B14F-4D97-AF65-F5344CB8AC3E}">
        <p14:creationId xmlns:p14="http://schemas.microsoft.com/office/powerpoint/2010/main" val="2582484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5EDE7-AF76-485C-B818-0202822A47C2}"/>
              </a:ext>
            </a:extLst>
          </p:cNvPr>
          <p:cNvSpPr>
            <a:spLocks noGrp="1"/>
          </p:cNvSpPr>
          <p:nvPr>
            <p:ph type="title"/>
          </p:nvPr>
        </p:nvSpPr>
        <p:spPr/>
        <p:txBody>
          <a:bodyPr/>
          <a:lstStyle/>
          <a:p>
            <a:r>
              <a:rPr lang="en-US" dirty="0"/>
              <a:t>Conclusion and Improvements</a:t>
            </a:r>
          </a:p>
        </p:txBody>
      </p:sp>
      <p:sp>
        <p:nvSpPr>
          <p:cNvPr id="3" name="Content Placeholder 2">
            <a:extLst>
              <a:ext uri="{FF2B5EF4-FFF2-40B4-BE49-F238E27FC236}">
                <a16:creationId xmlns="" xmlns:a16="http://schemas.microsoft.com/office/drawing/2014/main" id="{38B5767D-07F2-4D51-A7D2-0B2A648005BA}"/>
              </a:ext>
            </a:extLst>
          </p:cNvPr>
          <p:cNvSpPr>
            <a:spLocks noGrp="1"/>
          </p:cNvSpPr>
          <p:nvPr>
            <p:ph sz="quarter" idx="1"/>
          </p:nvPr>
        </p:nvSpPr>
        <p:spPr/>
        <p:txBody>
          <a:bodyPr/>
          <a:lstStyle/>
          <a:p>
            <a:r>
              <a:rPr lang="en-US" dirty="0"/>
              <a:t>Which model performs well and provides better accuracy and why ?</a:t>
            </a:r>
          </a:p>
          <a:p>
            <a:endParaRPr lang="en-US" dirty="0"/>
          </a:p>
        </p:txBody>
      </p:sp>
    </p:spTree>
    <p:extLst>
      <p:ext uri="{BB962C8B-B14F-4D97-AF65-F5344CB8AC3E}">
        <p14:creationId xmlns:p14="http://schemas.microsoft.com/office/powerpoint/2010/main" val="82143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437844-A30B-4D44-8110-7236D776957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 xmlns:a16="http://schemas.microsoft.com/office/drawing/2014/main" id="{2E3547F9-E1B2-45AC-B49B-6121273B8A5D}"/>
              </a:ext>
            </a:extLst>
          </p:cNvPr>
          <p:cNvSpPr>
            <a:spLocks noGrp="1"/>
          </p:cNvSpPr>
          <p:nvPr>
            <p:ph sz="quarter" idx="1"/>
          </p:nvPr>
        </p:nvSpPr>
        <p:spPr/>
        <p:txBody>
          <a:bodyPr>
            <a:normAutofit lnSpcReduction="10000"/>
          </a:bodyPr>
          <a:lstStyle/>
          <a:p>
            <a:pPr marL="0" indent="0">
              <a:buNone/>
            </a:pPr>
            <a:r>
              <a:rPr lang="en-US" dirty="0"/>
              <a:t>Super store, Walmart has a huge impact on their sales during markdown events like the Super </a:t>
            </a:r>
            <a:r>
              <a:rPr lang="en-US" dirty="0" err="1"/>
              <a:t>Bowl,President’s</a:t>
            </a:r>
            <a:r>
              <a:rPr lang="en-US" dirty="0"/>
              <a:t> day and other holidays like Black Friday, </a:t>
            </a:r>
            <a:r>
              <a:rPr lang="en-US" dirty="0" err="1"/>
              <a:t>Christmas,etc</a:t>
            </a:r>
            <a:r>
              <a:rPr lang="en-US" dirty="0"/>
              <a:t>. </a:t>
            </a:r>
            <a:br>
              <a:rPr lang="en-US" dirty="0"/>
            </a:br>
            <a:r>
              <a:rPr lang="en-US" dirty="0"/>
              <a:t/>
            </a:r>
            <a:br>
              <a:rPr lang="en-US" dirty="0"/>
            </a:br>
            <a:r>
              <a:rPr lang="en-US" dirty="0"/>
              <a:t>The reason being there are several promotional offers preceding these holidays. </a:t>
            </a:r>
            <a:br>
              <a:rPr lang="en-US" dirty="0"/>
            </a:br>
            <a:r>
              <a:rPr lang="en-US" dirty="0"/>
              <a:t/>
            </a:r>
            <a:br>
              <a:rPr lang="en-US" dirty="0"/>
            </a:br>
            <a:r>
              <a:rPr lang="en-US" dirty="0"/>
              <a:t>Therefore, there is a necessity to analyze the sales data set of the </a:t>
            </a:r>
            <a:r>
              <a:rPr lang="en-US" dirty="0" err="1"/>
              <a:t>MegaStore</a:t>
            </a:r>
            <a:r>
              <a:rPr lang="en-US" dirty="0"/>
              <a:t> Walmart, during markdown events in order to plan more efficient strategies for improving sales</a:t>
            </a:r>
          </a:p>
        </p:txBody>
      </p:sp>
    </p:spTree>
    <p:extLst>
      <p:ext uri="{BB962C8B-B14F-4D97-AF65-F5344CB8AC3E}">
        <p14:creationId xmlns:p14="http://schemas.microsoft.com/office/powerpoint/2010/main" val="136544032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Data Exploration </a:t>
            </a:r>
          </a:p>
        </p:txBody>
      </p:sp>
      <p:sp>
        <p:nvSpPr>
          <p:cNvPr id="3" name="内容占位符 2"/>
          <p:cNvSpPr>
            <a:spLocks noGrp="1"/>
          </p:cNvSpPr>
          <p:nvPr>
            <p:ph sz="quarter" idx="1"/>
          </p:nvPr>
        </p:nvSpPr>
        <p:spPr>
          <a:xfrm>
            <a:off x="568171" y="1600200"/>
            <a:ext cx="11549848" cy="5141168"/>
          </a:xfrm>
        </p:spPr>
        <p:txBody>
          <a:bodyPr numCol="2">
            <a:normAutofit lnSpcReduction="10000"/>
          </a:bodyPr>
          <a:lstStyle/>
          <a:p>
            <a:r>
              <a:rPr lang="en-US" dirty="0"/>
              <a:t>&lt;Features&gt;      </a:t>
            </a:r>
          </a:p>
          <a:p>
            <a:r>
              <a:rPr lang="en-US" altLang="zh-CN" sz="2000" dirty="0"/>
              <a:t>·</a:t>
            </a:r>
            <a:r>
              <a:rPr lang="en-US" sz="2000" dirty="0"/>
              <a:t>Store - the store number</a:t>
            </a:r>
          </a:p>
          <a:p>
            <a:r>
              <a:rPr lang="en-US" altLang="zh-CN" sz="2000" dirty="0"/>
              <a:t>·</a:t>
            </a:r>
            <a:r>
              <a:rPr lang="en-US" sz="2000" dirty="0"/>
              <a:t>Date - the week</a:t>
            </a:r>
          </a:p>
          <a:p>
            <a:r>
              <a:rPr lang="en-US" altLang="zh-CN" sz="2000" dirty="0"/>
              <a:t>·</a:t>
            </a:r>
            <a:r>
              <a:rPr lang="en-US" sz="2000" dirty="0"/>
              <a:t>Temperature - average temperature in the region</a:t>
            </a:r>
          </a:p>
          <a:p>
            <a:r>
              <a:rPr lang="en-US" altLang="zh-CN" sz="2000" dirty="0"/>
              <a:t>·</a:t>
            </a:r>
            <a:r>
              <a:rPr lang="en-US" sz="2000" dirty="0"/>
              <a:t>Fuel Price - cost of fuel in the region</a:t>
            </a:r>
          </a:p>
          <a:p>
            <a:r>
              <a:rPr lang="en-US" altLang="zh-CN" sz="2000" dirty="0"/>
              <a:t>·</a:t>
            </a:r>
            <a:r>
              <a:rPr lang="en-US" sz="2000" dirty="0"/>
              <a:t>MarkDown1-5 - data is only available after Nov 2011, </a:t>
            </a:r>
          </a:p>
          <a:p>
            <a:r>
              <a:rPr lang="en-US" altLang="zh-CN" sz="2000" dirty="0"/>
              <a:t>·</a:t>
            </a:r>
            <a:r>
              <a:rPr lang="en-US" sz="2000" dirty="0"/>
              <a:t>CPI - the consumer price index</a:t>
            </a:r>
          </a:p>
          <a:p>
            <a:r>
              <a:rPr lang="en-US" altLang="zh-CN" sz="2000" dirty="0"/>
              <a:t>·</a:t>
            </a:r>
            <a:r>
              <a:rPr lang="en-US" sz="2000" dirty="0"/>
              <a:t>Unemployment - the unemployment rate</a:t>
            </a:r>
          </a:p>
          <a:p>
            <a:r>
              <a:rPr lang="en-US" altLang="zh-CN" sz="2000" dirty="0"/>
              <a:t>·</a:t>
            </a:r>
            <a:r>
              <a:rPr lang="en-US" sz="2000" dirty="0" err="1"/>
              <a:t>IsHoliday</a:t>
            </a:r>
            <a:r>
              <a:rPr lang="en-US" sz="2000" dirty="0"/>
              <a:t> - whether the week is a special holiday week</a:t>
            </a:r>
          </a:p>
          <a:p>
            <a:r>
              <a:rPr lang="en-US" sz="2200" b="1" dirty="0"/>
              <a:t>&lt;Feature&gt; provided parameters may affect weekly sales, but did not provide weekly sales</a:t>
            </a:r>
            <a:r>
              <a:rPr lang="en-US" sz="2200" dirty="0"/>
              <a:t>.</a:t>
            </a:r>
            <a:endParaRPr lang="en-US" sz="2000" dirty="0"/>
          </a:p>
          <a:p>
            <a:r>
              <a:rPr lang="en-US" dirty="0"/>
              <a:t>&lt;Train&gt; </a:t>
            </a:r>
          </a:p>
          <a:p>
            <a:r>
              <a:rPr lang="en-US" sz="2400" dirty="0"/>
              <a:t>Store - the store number</a:t>
            </a:r>
          </a:p>
          <a:p>
            <a:r>
              <a:rPr lang="en-US" altLang="zh-CN" sz="2400" dirty="0"/>
              <a:t>·</a:t>
            </a:r>
            <a:r>
              <a:rPr lang="en-US" sz="2400" dirty="0" err="1"/>
              <a:t>Dept</a:t>
            </a:r>
            <a:r>
              <a:rPr lang="en-US" sz="2400" dirty="0"/>
              <a:t> - the department number</a:t>
            </a:r>
          </a:p>
          <a:p>
            <a:r>
              <a:rPr lang="en-US" altLang="zh-CN" sz="2400" dirty="0"/>
              <a:t>·</a:t>
            </a:r>
            <a:r>
              <a:rPr lang="en-US" sz="2400" dirty="0"/>
              <a:t>Date - the week</a:t>
            </a:r>
          </a:p>
          <a:p>
            <a:r>
              <a:rPr lang="en-US" altLang="zh-CN" sz="2400" dirty="0"/>
              <a:t>·</a:t>
            </a:r>
            <a:r>
              <a:rPr lang="en-US" sz="2400" dirty="0"/>
              <a:t>Weekly Sales -  sales for the given department in the given store</a:t>
            </a:r>
          </a:p>
          <a:p>
            <a:r>
              <a:rPr lang="en-US" altLang="zh-CN" sz="2400" dirty="0"/>
              <a:t>·</a:t>
            </a:r>
            <a:r>
              <a:rPr lang="en-US" sz="2400" dirty="0" err="1"/>
              <a:t>IsHoliday</a:t>
            </a:r>
            <a:r>
              <a:rPr lang="en-US" sz="2400" dirty="0"/>
              <a:t> - whether the week is a special holiday week</a:t>
            </a:r>
          </a:p>
          <a:p>
            <a:r>
              <a:rPr lang="en-US" sz="2400" b="1" dirty="0"/>
              <a:t>&lt;Train&gt; provided sales data of 45 stores with up to 99 departments in more than 421,000 records, and didn’t sum each store’s weekly sales up.</a:t>
            </a:r>
          </a:p>
        </p:txBody>
      </p:sp>
    </p:spTree>
    <p:extLst>
      <p:ext uri="{BB962C8B-B14F-4D97-AF65-F5344CB8AC3E}">
        <p14:creationId xmlns:p14="http://schemas.microsoft.com/office/powerpoint/2010/main" val="40998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63B9F3-4357-46B1-86CF-9AEEBD66E65A}"/>
              </a:ext>
            </a:extLst>
          </p:cNvPr>
          <p:cNvSpPr>
            <a:spLocks noGrp="1"/>
          </p:cNvSpPr>
          <p:nvPr>
            <p:ph type="title"/>
          </p:nvPr>
        </p:nvSpPr>
        <p:spPr/>
        <p:txBody>
          <a:bodyPr/>
          <a:lstStyle/>
          <a:p>
            <a:r>
              <a:rPr lang="en-US" dirty="0"/>
              <a:t>Exploratory Analysis</a:t>
            </a:r>
          </a:p>
        </p:txBody>
      </p:sp>
      <p:pic>
        <p:nvPicPr>
          <p:cNvPr id="4" name="Content Placeholder 3">
            <a:extLst>
              <a:ext uri="{FF2B5EF4-FFF2-40B4-BE49-F238E27FC236}">
                <a16:creationId xmlns="" xmlns:a16="http://schemas.microsoft.com/office/drawing/2014/main" id="{5259556E-7629-47F9-9556-1137E48EFEDC}"/>
              </a:ext>
            </a:extLst>
          </p:cNvPr>
          <p:cNvPicPr>
            <a:picLocks noGrp="1" noChangeAspect="1"/>
          </p:cNvPicPr>
          <p:nvPr>
            <p:ph sz="quarter" idx="1"/>
          </p:nvPr>
        </p:nvPicPr>
        <p:blipFill>
          <a:blip r:embed="rId2"/>
          <a:stretch>
            <a:fillRect/>
          </a:stretch>
        </p:blipFill>
        <p:spPr>
          <a:xfrm>
            <a:off x="4847208" y="1525756"/>
            <a:ext cx="7344792" cy="5358877"/>
          </a:xfrm>
          <a:prstGeom prst="rect">
            <a:avLst/>
          </a:prstGeom>
        </p:spPr>
      </p:pic>
      <p:sp>
        <p:nvSpPr>
          <p:cNvPr id="5" name="TextBox 4">
            <a:extLst>
              <a:ext uri="{FF2B5EF4-FFF2-40B4-BE49-F238E27FC236}">
                <a16:creationId xmlns="" xmlns:a16="http://schemas.microsoft.com/office/drawing/2014/main" id="{D50E18B4-FD76-4F0F-97CA-6B71662EA5D2}"/>
              </a:ext>
            </a:extLst>
          </p:cNvPr>
          <p:cNvSpPr txBox="1"/>
          <p:nvPr/>
        </p:nvSpPr>
        <p:spPr>
          <a:xfrm>
            <a:off x="719091" y="2166151"/>
            <a:ext cx="3160452" cy="3970318"/>
          </a:xfrm>
          <a:prstGeom prst="rect">
            <a:avLst/>
          </a:prstGeom>
          <a:noFill/>
        </p:spPr>
        <p:txBody>
          <a:bodyPr wrap="square" rtlCol="0">
            <a:spAutoFit/>
          </a:bodyPr>
          <a:lstStyle/>
          <a:p>
            <a:r>
              <a:rPr lang="en-US" dirty="0"/>
              <a:t>The above chart shows the top 10 stores in terms of sales revenue and their percentage contribution to the total sales generated between them. Store 20 was the highest contributor with a total of 301 Million. These 10 stores accounted for 39% of the revenue generated by the given 45 stores.</a:t>
            </a:r>
          </a:p>
          <a:p>
            <a:endParaRPr lang="en-US" dirty="0"/>
          </a:p>
          <a:p>
            <a:r>
              <a:rPr lang="en-US" dirty="0"/>
              <a:t>We have used Tableau to perform the analysis.</a:t>
            </a:r>
          </a:p>
          <a:p>
            <a:endParaRPr lang="en-US" dirty="0"/>
          </a:p>
        </p:txBody>
      </p:sp>
    </p:spTree>
    <p:extLst>
      <p:ext uri="{BB962C8B-B14F-4D97-AF65-F5344CB8AC3E}">
        <p14:creationId xmlns:p14="http://schemas.microsoft.com/office/powerpoint/2010/main" val="168793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CAAB0E-5B34-4911-97BB-CFBB762F1F84}"/>
              </a:ext>
            </a:extLst>
          </p:cNvPr>
          <p:cNvSpPr>
            <a:spLocks noGrp="1"/>
          </p:cNvSpPr>
          <p:nvPr>
            <p:ph type="title"/>
          </p:nvPr>
        </p:nvSpPr>
        <p:spPr/>
        <p:txBody>
          <a:bodyPr/>
          <a:lstStyle/>
          <a:p>
            <a:r>
              <a:rPr lang="en-US" dirty="0"/>
              <a:t>Continued. . . . </a:t>
            </a:r>
          </a:p>
        </p:txBody>
      </p:sp>
      <p:pic>
        <p:nvPicPr>
          <p:cNvPr id="4" name="Content Placeholder 3">
            <a:extLst>
              <a:ext uri="{FF2B5EF4-FFF2-40B4-BE49-F238E27FC236}">
                <a16:creationId xmlns="" xmlns:a16="http://schemas.microsoft.com/office/drawing/2014/main" id="{CE27BF01-908A-4198-BE87-A23CF0899BCF}"/>
              </a:ext>
            </a:extLst>
          </p:cNvPr>
          <p:cNvPicPr>
            <a:picLocks noGrp="1" noChangeAspect="1"/>
          </p:cNvPicPr>
          <p:nvPr>
            <p:ph sz="quarter" idx="1"/>
          </p:nvPr>
        </p:nvPicPr>
        <p:blipFill>
          <a:blip r:embed="rId2"/>
          <a:stretch>
            <a:fillRect/>
          </a:stretch>
        </p:blipFill>
        <p:spPr>
          <a:xfrm>
            <a:off x="5443119" y="1555810"/>
            <a:ext cx="6748881" cy="5163625"/>
          </a:xfrm>
          <a:prstGeom prst="rect">
            <a:avLst/>
          </a:prstGeom>
        </p:spPr>
      </p:pic>
      <p:sp>
        <p:nvSpPr>
          <p:cNvPr id="5" name="Rectangle 4">
            <a:extLst>
              <a:ext uri="{FF2B5EF4-FFF2-40B4-BE49-F238E27FC236}">
                <a16:creationId xmlns="" xmlns:a16="http://schemas.microsoft.com/office/drawing/2014/main" id="{7055031B-E691-4763-95DF-54B39007D149}"/>
              </a:ext>
            </a:extLst>
          </p:cNvPr>
          <p:cNvSpPr/>
          <p:nvPr/>
        </p:nvSpPr>
        <p:spPr>
          <a:xfrm>
            <a:off x="156464" y="1854851"/>
            <a:ext cx="4806153" cy="2269467"/>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above figure shows the top 5 departments across the 3 store types namely A,B &amp; C. Store type A fetched the most sales whereas Store type C fetched the least sales.</a:t>
            </a: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We can see that Department 92 belonging to Store type A ranks the Highest in sales during period of 2010 through 2013.</a:t>
            </a:r>
          </a:p>
        </p:txBody>
      </p:sp>
      <p:graphicFrame>
        <p:nvGraphicFramePr>
          <p:cNvPr id="7" name="Table 6">
            <a:extLst>
              <a:ext uri="{FF2B5EF4-FFF2-40B4-BE49-F238E27FC236}">
                <a16:creationId xmlns="" xmlns:a16="http://schemas.microsoft.com/office/drawing/2014/main" id="{B5BAF0A5-E70C-40ED-8E3C-F32817C4F0EC}"/>
              </a:ext>
            </a:extLst>
          </p:cNvPr>
          <p:cNvGraphicFramePr>
            <a:graphicFrameLocks noGrp="1"/>
          </p:cNvGraphicFramePr>
          <p:nvPr>
            <p:extLst>
              <p:ext uri="{D42A27DB-BD31-4B8C-83A1-F6EECF244321}">
                <p14:modId xmlns:p14="http://schemas.microsoft.com/office/powerpoint/2010/main" val="1117774271"/>
              </p:ext>
            </p:extLst>
          </p:nvPr>
        </p:nvGraphicFramePr>
        <p:xfrm>
          <a:off x="156463" y="4137622"/>
          <a:ext cx="4548702" cy="2494280"/>
        </p:xfrm>
        <a:graphic>
          <a:graphicData uri="http://schemas.openxmlformats.org/drawingml/2006/table">
            <a:tbl>
              <a:tblPr firstRow="1" bandRow="1">
                <a:tableStyleId>{5C22544A-7EE6-4342-B048-85BDC9FD1C3A}</a:tableStyleId>
              </a:tblPr>
              <a:tblGrid>
                <a:gridCol w="1408485">
                  <a:extLst>
                    <a:ext uri="{9D8B030D-6E8A-4147-A177-3AD203B41FA5}">
                      <a16:colId xmlns="" xmlns:a16="http://schemas.microsoft.com/office/drawing/2014/main" val="3520035278"/>
                    </a:ext>
                  </a:extLst>
                </a:gridCol>
                <a:gridCol w="3140217">
                  <a:extLst>
                    <a:ext uri="{9D8B030D-6E8A-4147-A177-3AD203B41FA5}">
                      <a16:colId xmlns="" xmlns:a16="http://schemas.microsoft.com/office/drawing/2014/main" val="1826967100"/>
                    </a:ext>
                  </a:extLst>
                </a:gridCol>
              </a:tblGrid>
              <a:tr h="370840">
                <a:tc>
                  <a:txBody>
                    <a:bodyPr/>
                    <a:lstStyle/>
                    <a:p>
                      <a:r>
                        <a:rPr lang="en-US" dirty="0"/>
                        <a:t>Store Number </a:t>
                      </a:r>
                    </a:p>
                  </a:txBody>
                  <a:tcPr/>
                </a:tc>
                <a:tc>
                  <a:txBody>
                    <a:bodyPr/>
                    <a:lstStyle/>
                    <a:p>
                      <a:r>
                        <a:rPr lang="en-US" dirty="0"/>
                        <a:t>Cumulative Weekly Sales($)</a:t>
                      </a:r>
                    </a:p>
                  </a:txBody>
                  <a:tcPr/>
                </a:tc>
                <a:extLst>
                  <a:ext uri="{0D108BD9-81ED-4DB2-BD59-A6C34878D82A}">
                    <a16:rowId xmlns="" xmlns:a16="http://schemas.microsoft.com/office/drawing/2014/main" val="4076133791"/>
                  </a:ext>
                </a:extLst>
              </a:tr>
              <a:tr h="370840">
                <a:tc>
                  <a:txBody>
                    <a:bodyPr/>
                    <a:lstStyle/>
                    <a:p>
                      <a:pPr algn="ctr"/>
                      <a:r>
                        <a:rPr lang="en-US" dirty="0"/>
                        <a:t>92</a:t>
                      </a:r>
                    </a:p>
                  </a:txBody>
                  <a:tcPr/>
                </a:tc>
                <a:tc>
                  <a:txBody>
                    <a:bodyPr/>
                    <a:lstStyle/>
                    <a:p>
                      <a:pPr algn="ctr"/>
                      <a:r>
                        <a:rPr lang="en-US" dirty="0"/>
                        <a:t>483,943,342</a:t>
                      </a:r>
                    </a:p>
                  </a:txBody>
                  <a:tcPr/>
                </a:tc>
                <a:extLst>
                  <a:ext uri="{0D108BD9-81ED-4DB2-BD59-A6C34878D82A}">
                    <a16:rowId xmlns="" xmlns:a16="http://schemas.microsoft.com/office/drawing/2014/main" val="3783274418"/>
                  </a:ext>
                </a:extLst>
              </a:tr>
              <a:tr h="370840">
                <a:tc>
                  <a:txBody>
                    <a:bodyPr/>
                    <a:lstStyle/>
                    <a:p>
                      <a:pPr algn="ctr"/>
                      <a:r>
                        <a:rPr lang="en-US" dirty="0"/>
                        <a:t>95</a:t>
                      </a:r>
                    </a:p>
                  </a:txBody>
                  <a:tcPr/>
                </a:tc>
                <a:tc>
                  <a:txBody>
                    <a:bodyPr/>
                    <a:lstStyle/>
                    <a:p>
                      <a:pPr algn="ctr"/>
                      <a:r>
                        <a:rPr lang="en-US" dirty="0"/>
                        <a:t>449,320,163</a:t>
                      </a:r>
                    </a:p>
                  </a:txBody>
                  <a:tcPr/>
                </a:tc>
                <a:extLst>
                  <a:ext uri="{0D108BD9-81ED-4DB2-BD59-A6C34878D82A}">
                    <a16:rowId xmlns="" xmlns:a16="http://schemas.microsoft.com/office/drawing/2014/main" val="765720290"/>
                  </a:ext>
                </a:extLst>
              </a:tr>
              <a:tr h="370840">
                <a:tc>
                  <a:txBody>
                    <a:bodyPr/>
                    <a:lstStyle/>
                    <a:p>
                      <a:pPr algn="ctr"/>
                      <a:r>
                        <a:rPr lang="en-US" dirty="0"/>
                        <a:t>38</a:t>
                      </a:r>
                    </a:p>
                  </a:txBody>
                  <a:tcPr/>
                </a:tc>
                <a:tc>
                  <a:txBody>
                    <a:bodyPr/>
                    <a:lstStyle/>
                    <a:p>
                      <a:pPr algn="ctr"/>
                      <a:r>
                        <a:rPr lang="en-US" dirty="0"/>
                        <a:t>393,118,137</a:t>
                      </a:r>
                    </a:p>
                  </a:txBody>
                  <a:tcPr/>
                </a:tc>
                <a:extLst>
                  <a:ext uri="{0D108BD9-81ED-4DB2-BD59-A6C34878D82A}">
                    <a16:rowId xmlns="" xmlns:a16="http://schemas.microsoft.com/office/drawing/2014/main" val="2302752781"/>
                  </a:ext>
                </a:extLst>
              </a:tr>
              <a:tr h="370840">
                <a:tc>
                  <a:txBody>
                    <a:bodyPr/>
                    <a:lstStyle/>
                    <a:p>
                      <a:pPr algn="ctr"/>
                      <a:r>
                        <a:rPr lang="en-US" dirty="0"/>
                        <a:t>72</a:t>
                      </a:r>
                    </a:p>
                  </a:txBody>
                  <a:tcPr/>
                </a:tc>
                <a:tc>
                  <a:txBody>
                    <a:bodyPr/>
                    <a:lstStyle/>
                    <a:p>
                      <a:pPr algn="ctr"/>
                      <a:r>
                        <a:rPr lang="en-US" dirty="0"/>
                        <a:t>305,725,152</a:t>
                      </a:r>
                    </a:p>
                  </a:txBody>
                  <a:tcPr/>
                </a:tc>
                <a:extLst>
                  <a:ext uri="{0D108BD9-81ED-4DB2-BD59-A6C34878D82A}">
                    <a16:rowId xmlns="" xmlns:a16="http://schemas.microsoft.com/office/drawing/2014/main" val="431474164"/>
                  </a:ext>
                </a:extLst>
              </a:tr>
              <a:tr h="370840">
                <a:tc>
                  <a:txBody>
                    <a:bodyPr/>
                    <a:lstStyle/>
                    <a:p>
                      <a:pPr algn="ctr"/>
                      <a:r>
                        <a:rPr lang="en-US" dirty="0"/>
                        <a:t>90</a:t>
                      </a:r>
                    </a:p>
                  </a:txBody>
                  <a:tcPr/>
                </a:tc>
                <a:tc>
                  <a:txBody>
                    <a:bodyPr/>
                    <a:lstStyle/>
                    <a:p>
                      <a:pPr algn="ctr"/>
                      <a:r>
                        <a:rPr lang="en-US" dirty="0"/>
                        <a:t>291,068,469</a:t>
                      </a:r>
                    </a:p>
                  </a:txBody>
                  <a:tcPr/>
                </a:tc>
                <a:extLst>
                  <a:ext uri="{0D108BD9-81ED-4DB2-BD59-A6C34878D82A}">
                    <a16:rowId xmlns="" xmlns:a16="http://schemas.microsoft.com/office/drawing/2014/main" val="4086399850"/>
                  </a:ext>
                </a:extLst>
              </a:tr>
            </a:tbl>
          </a:graphicData>
        </a:graphic>
      </p:graphicFrame>
    </p:spTree>
    <p:extLst>
      <p:ext uri="{BB962C8B-B14F-4D97-AF65-F5344CB8AC3E}">
        <p14:creationId xmlns:p14="http://schemas.microsoft.com/office/powerpoint/2010/main" val="141197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033FF6-010B-4E28-8AFA-2E4ABEBB5793}"/>
              </a:ext>
            </a:extLst>
          </p:cNvPr>
          <p:cNvSpPr>
            <a:spLocks noGrp="1"/>
          </p:cNvSpPr>
          <p:nvPr>
            <p:ph type="title"/>
          </p:nvPr>
        </p:nvSpPr>
        <p:spPr/>
        <p:txBody>
          <a:bodyPr>
            <a:noAutofit/>
          </a:bodyPr>
          <a:lstStyle/>
          <a:p>
            <a:r>
              <a:rPr lang="en-US" sz="2400" dirty="0"/>
              <a:t>No strong relationships were clear from visualizing the weekly sales data with respect to the CPI and the fuel price during that week. </a:t>
            </a:r>
          </a:p>
        </p:txBody>
      </p:sp>
      <p:pic>
        <p:nvPicPr>
          <p:cNvPr id="4" name="Content Placeholder 3">
            <a:extLst>
              <a:ext uri="{FF2B5EF4-FFF2-40B4-BE49-F238E27FC236}">
                <a16:creationId xmlns="" xmlns:a16="http://schemas.microsoft.com/office/drawing/2014/main" id="{542BDEED-CA46-4F30-9390-7CB3A624AB07}"/>
              </a:ext>
            </a:extLst>
          </p:cNvPr>
          <p:cNvPicPr>
            <a:picLocks noGrp="1" noChangeAspect="1"/>
          </p:cNvPicPr>
          <p:nvPr>
            <p:ph sz="quarter" idx="1"/>
          </p:nvPr>
        </p:nvPicPr>
        <p:blipFill>
          <a:blip r:embed="rId2"/>
          <a:stretch>
            <a:fillRect/>
          </a:stretch>
        </p:blipFill>
        <p:spPr>
          <a:xfrm>
            <a:off x="0" y="1509204"/>
            <a:ext cx="5282215" cy="5348796"/>
          </a:xfrm>
          <a:prstGeom prst="rect">
            <a:avLst/>
          </a:prstGeom>
        </p:spPr>
      </p:pic>
      <p:pic>
        <p:nvPicPr>
          <p:cNvPr id="6" name="Picture 5">
            <a:extLst>
              <a:ext uri="{FF2B5EF4-FFF2-40B4-BE49-F238E27FC236}">
                <a16:creationId xmlns="" xmlns:a16="http://schemas.microsoft.com/office/drawing/2014/main" id="{B4B600B7-D414-4A59-87BB-D04A2A56C0A1}"/>
              </a:ext>
            </a:extLst>
          </p:cNvPr>
          <p:cNvPicPr>
            <a:picLocks noChangeAspect="1"/>
          </p:cNvPicPr>
          <p:nvPr/>
        </p:nvPicPr>
        <p:blipFill>
          <a:blip r:embed="rId3"/>
          <a:stretch>
            <a:fillRect/>
          </a:stretch>
        </p:blipFill>
        <p:spPr>
          <a:xfrm>
            <a:off x="5282215" y="1509204"/>
            <a:ext cx="6909785" cy="5348796"/>
          </a:xfrm>
          <a:prstGeom prst="rect">
            <a:avLst/>
          </a:prstGeom>
        </p:spPr>
      </p:pic>
    </p:spTree>
    <p:extLst>
      <p:ext uri="{BB962C8B-B14F-4D97-AF65-F5344CB8AC3E}">
        <p14:creationId xmlns:p14="http://schemas.microsoft.com/office/powerpoint/2010/main" val="3483539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5C0365-E53A-4A18-AF61-DAC7FDEB13B2}"/>
              </a:ext>
            </a:extLst>
          </p:cNvPr>
          <p:cNvSpPr>
            <a:spLocks noGrp="1"/>
          </p:cNvSpPr>
          <p:nvPr>
            <p:ph type="title"/>
          </p:nvPr>
        </p:nvSpPr>
        <p:spPr>
          <a:xfrm>
            <a:off x="816864" y="639191"/>
            <a:ext cx="10871200" cy="562253"/>
          </a:xfrm>
        </p:spPr>
        <p:txBody>
          <a:bodyPr>
            <a:normAutofit fontScale="90000"/>
          </a:bodyPr>
          <a:lstStyle/>
          <a:p>
            <a:pPr algn="ctr"/>
            <a:r>
              <a:rPr lang="en-US" sz="3600" dirty="0"/>
              <a:t>Data Preparation:  Merging, Cleaning, and Transforming the Data</a:t>
            </a:r>
            <a:r>
              <a:rPr lang="en-US" b="1" dirty="0">
                <a:effectLst>
                  <a:glow>
                    <a:srgbClr val="000000"/>
                  </a:glow>
                  <a:outerShdw sx="0" sy="0">
                    <a:srgbClr val="000000"/>
                  </a:outerShdw>
                  <a:reflection stA="0" endPos="0" fadeDir="0" sx="0" sy="0"/>
                </a:effectLst>
              </a:rPr>
              <a:t/>
            </a:r>
            <a:br>
              <a:rPr lang="en-US" b="1" dirty="0">
                <a:effectLst>
                  <a:glow>
                    <a:srgbClr val="000000"/>
                  </a:glow>
                  <a:outerShdw sx="0" sy="0">
                    <a:srgbClr val="000000"/>
                  </a:outerShdw>
                  <a:reflection stA="0" endPos="0" fadeDir="0" sx="0" sy="0"/>
                </a:effectLst>
              </a:rPr>
            </a:br>
            <a:endParaRPr lang="en-US" dirty="0"/>
          </a:p>
        </p:txBody>
      </p:sp>
      <p:sp>
        <p:nvSpPr>
          <p:cNvPr id="3" name="Content Placeholder 2">
            <a:extLst>
              <a:ext uri="{FF2B5EF4-FFF2-40B4-BE49-F238E27FC236}">
                <a16:creationId xmlns="" xmlns:a16="http://schemas.microsoft.com/office/drawing/2014/main" id="{6118A801-0893-417A-9000-1276F7088452}"/>
              </a:ext>
            </a:extLst>
          </p:cNvPr>
          <p:cNvSpPr>
            <a:spLocks noGrp="1"/>
          </p:cNvSpPr>
          <p:nvPr>
            <p:ph sz="quarter" idx="1"/>
          </p:nvPr>
        </p:nvSpPr>
        <p:spPr/>
        <p:txBody>
          <a:bodyPr>
            <a:normAutofit fontScale="92500" lnSpcReduction="20000"/>
          </a:bodyPr>
          <a:lstStyle/>
          <a:p>
            <a:r>
              <a:rPr lang="en-US" dirty="0"/>
              <a:t>We are merging train.csv and features.csv based on Store numbers and Date.</a:t>
            </a:r>
          </a:p>
          <a:p>
            <a:r>
              <a:rPr lang="en-US" dirty="0"/>
              <a:t>From the Merged Data, we are removing records dated from Jan 2011 to November 2011, since the markdowns(1-5) in features.csv for this period is unavailable.</a:t>
            </a:r>
          </a:p>
          <a:p>
            <a:r>
              <a:rPr lang="en-US" dirty="0"/>
              <a:t>For the remainder of Merged Data, we found missing values in Markdown(1-5) columns. We are filling these missing values with mean grouped by store and department. </a:t>
            </a:r>
          </a:p>
          <a:p>
            <a:r>
              <a:rPr lang="en-US" dirty="0"/>
              <a:t>Test.csv consists of Store, Department and Date columns dated from November 2012 to August 2013.</a:t>
            </a:r>
          </a:p>
          <a:p>
            <a:r>
              <a:rPr lang="en-US" dirty="0"/>
              <a:t>Only for the computation of accuracy score, we are dividing the train data in 70:30 ratio.</a:t>
            </a:r>
          </a:p>
          <a:p>
            <a:endParaRPr lang="en-US" dirty="0"/>
          </a:p>
          <a:p>
            <a:endParaRPr lang="en-US" dirty="0"/>
          </a:p>
        </p:txBody>
      </p:sp>
    </p:spTree>
    <p:extLst>
      <p:ext uri="{BB962C8B-B14F-4D97-AF65-F5344CB8AC3E}">
        <p14:creationId xmlns:p14="http://schemas.microsoft.com/office/powerpoint/2010/main" val="161346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B0AA04-2B4C-4297-B5A8-96CDE004FA48}"/>
              </a:ext>
            </a:extLst>
          </p:cNvPr>
          <p:cNvSpPr>
            <a:spLocks noGrp="1"/>
          </p:cNvSpPr>
          <p:nvPr>
            <p:ph type="title"/>
          </p:nvPr>
        </p:nvSpPr>
        <p:spPr/>
        <p:txBody>
          <a:bodyPr/>
          <a:lstStyle/>
          <a:p>
            <a:r>
              <a:rPr lang="en-US" dirty="0"/>
              <a:t>Supervised Modelling </a:t>
            </a:r>
          </a:p>
        </p:txBody>
      </p:sp>
      <p:graphicFrame>
        <p:nvGraphicFramePr>
          <p:cNvPr id="4" name="Content Placeholder 3">
            <a:extLst>
              <a:ext uri="{FF2B5EF4-FFF2-40B4-BE49-F238E27FC236}">
                <a16:creationId xmlns="" xmlns:a16="http://schemas.microsoft.com/office/drawing/2014/main" id="{05CF43CC-3AAB-486C-90B2-A63812AC53B3}"/>
              </a:ext>
            </a:extLst>
          </p:cNvPr>
          <p:cNvGraphicFramePr>
            <a:graphicFrameLocks noGrp="1"/>
          </p:cNvGraphicFramePr>
          <p:nvPr>
            <p:ph sz="quarter" idx="1"/>
            <p:extLst>
              <p:ext uri="{D42A27DB-BD31-4B8C-83A1-F6EECF244321}">
                <p14:modId xmlns:p14="http://schemas.microsoft.com/office/powerpoint/2010/main" val="1286862617"/>
              </p:ext>
            </p:extLst>
          </p:nvPr>
        </p:nvGraphicFramePr>
        <p:xfrm>
          <a:off x="553775" y="1749891"/>
          <a:ext cx="11134288" cy="1112520"/>
        </p:xfrm>
        <a:graphic>
          <a:graphicData uri="http://schemas.openxmlformats.org/drawingml/2006/table">
            <a:tbl>
              <a:tblPr firstRow="1" bandRow="1">
                <a:tableStyleId>{5C22544A-7EE6-4342-B048-85BDC9FD1C3A}</a:tableStyleId>
              </a:tblPr>
              <a:tblGrid>
                <a:gridCol w="2783572">
                  <a:extLst>
                    <a:ext uri="{9D8B030D-6E8A-4147-A177-3AD203B41FA5}">
                      <a16:colId xmlns="" xmlns:a16="http://schemas.microsoft.com/office/drawing/2014/main" val="1046932094"/>
                    </a:ext>
                  </a:extLst>
                </a:gridCol>
                <a:gridCol w="2783572">
                  <a:extLst>
                    <a:ext uri="{9D8B030D-6E8A-4147-A177-3AD203B41FA5}">
                      <a16:colId xmlns="" xmlns:a16="http://schemas.microsoft.com/office/drawing/2014/main" val="2719666451"/>
                    </a:ext>
                  </a:extLst>
                </a:gridCol>
                <a:gridCol w="2783572">
                  <a:extLst>
                    <a:ext uri="{9D8B030D-6E8A-4147-A177-3AD203B41FA5}">
                      <a16:colId xmlns="" xmlns:a16="http://schemas.microsoft.com/office/drawing/2014/main" val="92167414"/>
                    </a:ext>
                  </a:extLst>
                </a:gridCol>
                <a:gridCol w="2783572">
                  <a:extLst>
                    <a:ext uri="{9D8B030D-6E8A-4147-A177-3AD203B41FA5}">
                      <a16:colId xmlns="" xmlns:a16="http://schemas.microsoft.com/office/drawing/2014/main" val="3406515742"/>
                    </a:ext>
                  </a:extLst>
                </a:gridCol>
              </a:tblGrid>
              <a:tr h="370840">
                <a:tc>
                  <a:txBody>
                    <a:bodyPr/>
                    <a:lstStyle/>
                    <a:p>
                      <a:endParaRPr lang="en-US" dirty="0"/>
                    </a:p>
                  </a:txBody>
                  <a:tcPr/>
                </a:tc>
                <a:tc>
                  <a:txBody>
                    <a:bodyPr/>
                    <a:lstStyle/>
                    <a:p>
                      <a:r>
                        <a:rPr lang="en-US" dirty="0" smtClean="0"/>
                        <a:t>Linear</a:t>
                      </a:r>
                      <a:r>
                        <a:rPr lang="en-US" baseline="0" dirty="0" smtClean="0"/>
                        <a:t> Regression</a:t>
                      </a:r>
                      <a:endParaRPr lang="en-US" dirty="0"/>
                    </a:p>
                  </a:txBody>
                  <a:tcPr/>
                </a:tc>
                <a:tc>
                  <a:txBody>
                    <a:bodyPr/>
                    <a:lstStyle/>
                    <a:p>
                      <a:r>
                        <a:rPr lang="en-US" dirty="0" smtClean="0"/>
                        <a:t>Random Forest </a:t>
                      </a:r>
                      <a:r>
                        <a:rPr lang="en-US" dirty="0" err="1" smtClean="0"/>
                        <a:t>Regressors</a:t>
                      </a:r>
                      <a:endParaRPr lang="en-US" dirty="0"/>
                    </a:p>
                  </a:txBody>
                  <a:tcPr/>
                </a:tc>
                <a:tc>
                  <a:txBody>
                    <a:bodyPr/>
                    <a:lstStyle/>
                    <a:p>
                      <a:r>
                        <a:rPr lang="en-US" dirty="0" smtClean="0"/>
                        <a:t>Extra Trees </a:t>
                      </a:r>
                      <a:r>
                        <a:rPr lang="en-US" dirty="0" err="1" smtClean="0"/>
                        <a:t>Regressors</a:t>
                      </a:r>
                      <a:r>
                        <a:rPr lang="en-US" dirty="0" smtClean="0"/>
                        <a:t>.</a:t>
                      </a:r>
                      <a:endParaRPr lang="en-US" dirty="0"/>
                    </a:p>
                  </a:txBody>
                  <a:tcPr/>
                </a:tc>
                <a:extLst>
                  <a:ext uri="{0D108BD9-81ED-4DB2-BD59-A6C34878D82A}">
                    <a16:rowId xmlns="" xmlns:a16="http://schemas.microsoft.com/office/drawing/2014/main" val="1342289499"/>
                  </a:ext>
                </a:extLst>
              </a:tr>
              <a:tr h="370840">
                <a:tc>
                  <a:txBody>
                    <a:bodyPr/>
                    <a:lstStyle/>
                    <a:p>
                      <a:r>
                        <a:rPr lang="en-US" dirty="0" smtClean="0"/>
                        <a:t>R2</a:t>
                      </a:r>
                      <a:endParaRPr lang="en-US" dirty="0"/>
                    </a:p>
                  </a:txBody>
                  <a:tcPr/>
                </a:tc>
                <a:tc>
                  <a:txBody>
                    <a:bodyPr/>
                    <a:lstStyle/>
                    <a:p>
                      <a:r>
                        <a:rPr lang="is-IS" dirty="0" smtClean="0"/>
                        <a:t>-5.43</a:t>
                      </a:r>
                      <a:endParaRPr lang="en-US" dirty="0"/>
                    </a:p>
                  </a:txBody>
                  <a:tcPr/>
                </a:tc>
                <a:tc>
                  <a:txBody>
                    <a:bodyPr/>
                    <a:lstStyle/>
                    <a:p>
                      <a:r>
                        <a:rPr lang="is-IS" dirty="0" smtClean="0"/>
                        <a:t>0.86</a:t>
                      </a:r>
                    </a:p>
                  </a:txBody>
                  <a:tcPr/>
                </a:tc>
                <a:tc>
                  <a:txBody>
                    <a:bodyPr/>
                    <a:lstStyle/>
                    <a:p>
                      <a:r>
                        <a:rPr lang="fi-FI" dirty="0" smtClean="0"/>
                        <a:t>0.87</a:t>
                      </a:r>
                      <a:endParaRPr lang="en-US" dirty="0"/>
                    </a:p>
                  </a:txBody>
                  <a:tcPr/>
                </a:tc>
                <a:extLst>
                  <a:ext uri="{0D108BD9-81ED-4DB2-BD59-A6C34878D82A}">
                    <a16:rowId xmlns="" xmlns:a16="http://schemas.microsoft.com/office/drawing/2014/main" val="1197152889"/>
                  </a:ext>
                </a:extLst>
              </a:tr>
              <a:tr h="370840">
                <a:tc>
                  <a:txBody>
                    <a:bodyPr/>
                    <a:lstStyle/>
                    <a:p>
                      <a:r>
                        <a:rPr lang="en-US" dirty="0" smtClean="0"/>
                        <a:t>Mean Log Square</a:t>
                      </a:r>
                      <a:r>
                        <a:rPr lang="en-US" baseline="0" dirty="0" smtClean="0"/>
                        <a:t> error</a:t>
                      </a:r>
                      <a:endParaRPr lang="en-US" dirty="0"/>
                    </a:p>
                  </a:txBody>
                  <a:tcPr/>
                </a:tc>
                <a:tc>
                  <a:txBody>
                    <a:bodyPr/>
                    <a:lstStyle/>
                    <a:p>
                      <a:r>
                        <a:rPr lang="is-IS" dirty="0" smtClean="0"/>
                        <a:t>0.91</a:t>
                      </a:r>
                      <a:endParaRPr lang="en-US" dirty="0"/>
                    </a:p>
                  </a:txBody>
                  <a:tcPr/>
                </a:tc>
                <a:tc>
                  <a:txBody>
                    <a:bodyPr/>
                    <a:lstStyle/>
                    <a:p>
                      <a:r>
                        <a:rPr lang="is-IS" dirty="0" smtClean="0"/>
                        <a:t>0.67</a:t>
                      </a:r>
                      <a:endParaRPr lang="en-US" dirty="0"/>
                    </a:p>
                  </a:txBody>
                  <a:tcPr/>
                </a:tc>
                <a:tc>
                  <a:txBody>
                    <a:bodyPr/>
                    <a:lstStyle/>
                    <a:p>
                      <a:r>
                        <a:rPr lang="is-IS" dirty="0" smtClean="0"/>
                        <a:t>0.65</a:t>
                      </a:r>
                      <a:endParaRPr lang="en-US" dirty="0"/>
                    </a:p>
                  </a:txBody>
                  <a:tcPr/>
                </a:tc>
                <a:extLst>
                  <a:ext uri="{0D108BD9-81ED-4DB2-BD59-A6C34878D82A}">
                    <a16:rowId xmlns="" xmlns:a16="http://schemas.microsoft.com/office/drawing/2014/main" val="3519643369"/>
                  </a:ext>
                </a:extLst>
              </a:tr>
            </a:tbl>
          </a:graphicData>
        </a:graphic>
      </p:graphicFrame>
      <p:pic>
        <p:nvPicPr>
          <p:cNvPr id="5" name="Picture 4"/>
          <p:cNvPicPr>
            <a:picLocks noChangeAspect="1"/>
          </p:cNvPicPr>
          <p:nvPr/>
        </p:nvPicPr>
        <p:blipFill>
          <a:blip r:embed="rId2"/>
          <a:stretch>
            <a:fillRect/>
          </a:stretch>
        </p:blipFill>
        <p:spPr>
          <a:xfrm>
            <a:off x="553775" y="3342044"/>
            <a:ext cx="3654174" cy="2715429"/>
          </a:xfrm>
          <a:prstGeom prst="rect">
            <a:avLst/>
          </a:prstGeom>
        </p:spPr>
      </p:pic>
      <p:pic>
        <p:nvPicPr>
          <p:cNvPr id="6" name="Picture 5"/>
          <p:cNvPicPr>
            <a:picLocks noChangeAspect="1"/>
          </p:cNvPicPr>
          <p:nvPr/>
        </p:nvPicPr>
        <p:blipFill>
          <a:blip r:embed="rId3"/>
          <a:stretch>
            <a:fillRect/>
          </a:stretch>
        </p:blipFill>
        <p:spPr>
          <a:xfrm>
            <a:off x="4355228" y="3393102"/>
            <a:ext cx="3554744" cy="2715429"/>
          </a:xfrm>
          <a:prstGeom prst="rect">
            <a:avLst/>
          </a:prstGeom>
        </p:spPr>
      </p:pic>
      <p:pic>
        <p:nvPicPr>
          <p:cNvPr id="7" name="Picture 6"/>
          <p:cNvPicPr>
            <a:picLocks noChangeAspect="1"/>
          </p:cNvPicPr>
          <p:nvPr/>
        </p:nvPicPr>
        <p:blipFill>
          <a:blip r:embed="rId4"/>
          <a:stretch>
            <a:fillRect/>
          </a:stretch>
        </p:blipFill>
        <p:spPr>
          <a:xfrm>
            <a:off x="8014986" y="3393102"/>
            <a:ext cx="3673077" cy="2715430"/>
          </a:xfrm>
          <a:prstGeom prst="rect">
            <a:avLst/>
          </a:prstGeom>
        </p:spPr>
      </p:pic>
    </p:spTree>
    <p:extLst>
      <p:ext uri="{BB962C8B-B14F-4D97-AF65-F5344CB8AC3E}">
        <p14:creationId xmlns:p14="http://schemas.microsoft.com/office/powerpoint/2010/main" val="223369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85AA34-D79F-40CF-BCC1-7DA67723239D}"/>
              </a:ext>
            </a:extLst>
          </p:cNvPr>
          <p:cNvSpPr>
            <a:spLocks noGrp="1"/>
          </p:cNvSpPr>
          <p:nvPr>
            <p:ph type="title"/>
          </p:nvPr>
        </p:nvSpPr>
        <p:spPr/>
        <p:txBody>
          <a:bodyPr/>
          <a:lstStyle/>
          <a:p>
            <a:r>
              <a:rPr lang="en-US" dirty="0"/>
              <a:t>Sales Trend Analysis on Modeled Data</a:t>
            </a:r>
          </a:p>
        </p:txBody>
      </p:sp>
      <p:pic>
        <p:nvPicPr>
          <p:cNvPr id="13" name="Picture 12">
            <a:extLst>
              <a:ext uri="{FF2B5EF4-FFF2-40B4-BE49-F238E27FC236}">
                <a16:creationId xmlns="" xmlns:a16="http://schemas.microsoft.com/office/drawing/2014/main" id="{63F094C3-07F7-4952-A82C-92ADE70B4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899" y="1496338"/>
            <a:ext cx="6319101" cy="5361662"/>
          </a:xfrm>
          <a:prstGeom prst="rect">
            <a:avLst/>
          </a:prstGeom>
        </p:spPr>
      </p:pic>
      <p:pic>
        <p:nvPicPr>
          <p:cNvPr id="15" name="Picture 14">
            <a:extLst>
              <a:ext uri="{FF2B5EF4-FFF2-40B4-BE49-F238E27FC236}">
                <a16:creationId xmlns="" xmlns:a16="http://schemas.microsoft.com/office/drawing/2014/main" id="{D9983E6F-7708-47A4-918A-A17418014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65188"/>
            <a:ext cx="5797484" cy="5292812"/>
          </a:xfrm>
          <a:prstGeom prst="rect">
            <a:avLst/>
          </a:prstGeom>
        </p:spPr>
      </p:pic>
      <p:sp>
        <p:nvSpPr>
          <p:cNvPr id="18" name="TextBox 17">
            <a:extLst>
              <a:ext uri="{FF2B5EF4-FFF2-40B4-BE49-F238E27FC236}">
                <a16:creationId xmlns="" xmlns:a16="http://schemas.microsoft.com/office/drawing/2014/main" id="{F52F284C-9374-427A-99BC-A149B0697F3D}"/>
              </a:ext>
            </a:extLst>
          </p:cNvPr>
          <p:cNvSpPr txBox="1"/>
          <p:nvPr/>
        </p:nvSpPr>
        <p:spPr>
          <a:xfrm>
            <a:off x="3817855" y="2064470"/>
            <a:ext cx="1979629" cy="646331"/>
          </a:xfrm>
          <a:prstGeom prst="rect">
            <a:avLst/>
          </a:prstGeom>
          <a:noFill/>
        </p:spPr>
        <p:txBody>
          <a:bodyPr wrap="square" rtlCol="0">
            <a:spAutoFit/>
          </a:bodyPr>
          <a:lstStyle/>
          <a:p>
            <a:r>
              <a:rPr lang="en-US" dirty="0"/>
              <a:t>Train Data Sales Analysis</a:t>
            </a:r>
          </a:p>
        </p:txBody>
      </p:sp>
      <p:sp>
        <p:nvSpPr>
          <p:cNvPr id="19" name="TextBox 18">
            <a:extLst>
              <a:ext uri="{FF2B5EF4-FFF2-40B4-BE49-F238E27FC236}">
                <a16:creationId xmlns="" xmlns:a16="http://schemas.microsoft.com/office/drawing/2014/main" id="{C80D984F-7C13-417C-962B-96F35BA77DBB}"/>
              </a:ext>
            </a:extLst>
          </p:cNvPr>
          <p:cNvSpPr txBox="1"/>
          <p:nvPr/>
        </p:nvSpPr>
        <p:spPr>
          <a:xfrm>
            <a:off x="9766169" y="2064469"/>
            <a:ext cx="1979629" cy="646331"/>
          </a:xfrm>
          <a:prstGeom prst="rect">
            <a:avLst/>
          </a:prstGeom>
          <a:noFill/>
        </p:spPr>
        <p:txBody>
          <a:bodyPr wrap="square" rtlCol="0">
            <a:spAutoFit/>
          </a:bodyPr>
          <a:lstStyle/>
          <a:p>
            <a:r>
              <a:rPr lang="en-US" dirty="0"/>
              <a:t>Test Data Sales Analysis</a:t>
            </a:r>
          </a:p>
        </p:txBody>
      </p:sp>
    </p:spTree>
    <p:extLst>
      <p:ext uri="{BB962C8B-B14F-4D97-AF65-F5344CB8AC3E}">
        <p14:creationId xmlns:p14="http://schemas.microsoft.com/office/powerpoint/2010/main" val="1972717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342</TotalTime>
  <Words>556</Words>
  <Application>Microsoft Macintosh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Times New Roman</vt:lpstr>
      <vt:lpstr>Tw Cen MT</vt:lpstr>
      <vt:lpstr>Wingdings</vt:lpstr>
      <vt:lpstr>Wingdings 2</vt:lpstr>
      <vt:lpstr>华文仿宋</vt:lpstr>
      <vt:lpstr>中性</vt:lpstr>
      <vt:lpstr>WALMART SALES FORECASTING</vt:lpstr>
      <vt:lpstr>Introduction</vt:lpstr>
      <vt:lpstr>Data Exploration </vt:lpstr>
      <vt:lpstr>Exploratory Analysis</vt:lpstr>
      <vt:lpstr>Continued. . . . </vt:lpstr>
      <vt:lpstr>No strong relationships were clear from visualizing the weekly sales data with respect to the CPI and the fuel price during that week. </vt:lpstr>
      <vt:lpstr>Data Preparation:  Merging, Cleaning, and Transforming the Data </vt:lpstr>
      <vt:lpstr>Supervised Modelling </vt:lpstr>
      <vt:lpstr>Sales Trend Analysis on Modeled Data</vt:lpstr>
      <vt:lpstr>Sales Trend Analysis for Store 1 and Department 1 </vt:lpstr>
      <vt:lpstr>Conclusion and Improvements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Somayaji, Arpitha</dc:creator>
  <cp:lastModifiedBy>krishna chinya</cp:lastModifiedBy>
  <cp:revision>35</cp:revision>
  <dcterms:created xsi:type="dcterms:W3CDTF">2017-11-30T03:09:43Z</dcterms:created>
  <dcterms:modified xsi:type="dcterms:W3CDTF">2018-05-08T07:47:04Z</dcterms:modified>
</cp:coreProperties>
</file>