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72" r:id="rId4"/>
    <p:sldId id="273" r:id="rId5"/>
    <p:sldId id="269" r:id="rId6"/>
    <p:sldId id="257" r:id="rId7"/>
    <p:sldId id="258" r:id="rId8"/>
    <p:sldId id="259" r:id="rId9"/>
    <p:sldId id="260" r:id="rId10"/>
    <p:sldId id="261" r:id="rId11"/>
    <p:sldId id="262" r:id="rId12"/>
    <p:sldId id="263" r:id="rId13"/>
    <p:sldId id="267" r:id="rId14"/>
    <p:sldId id="268" r:id="rId15"/>
    <p:sldId id="264" r:id="rId16"/>
    <p:sldId id="265"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5" d="100"/>
          <a:sy n="85"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97AF4-D064-4D43-A5DA-D063EF33BB37}" type="datetimeFigureOut">
              <a:rPr lang="en-IN" smtClean="0"/>
              <a:t>31-12-2023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87042-C516-40E0-AD66-61A19418CE46}" type="slidenum">
              <a:rPr lang="en-IN" smtClean="0"/>
              <a:t>‹#›</a:t>
            </a:fld>
            <a:endParaRPr lang="en-IN"/>
          </a:p>
        </p:txBody>
      </p:sp>
    </p:spTree>
    <p:extLst>
      <p:ext uri="{BB962C8B-B14F-4D97-AF65-F5344CB8AC3E}">
        <p14:creationId xmlns:p14="http://schemas.microsoft.com/office/powerpoint/2010/main" val="139886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7E19-726E-AEC7-61B9-3A78BD67A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D0DD7C-8EB8-E44B-12BD-9E184B690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7A5229-96E4-1440-1F49-278C72AE8974}"/>
              </a:ext>
            </a:extLst>
          </p:cNvPr>
          <p:cNvSpPr>
            <a:spLocks noGrp="1"/>
          </p:cNvSpPr>
          <p:nvPr>
            <p:ph type="dt" sz="half" idx="10"/>
          </p:nvPr>
        </p:nvSpPr>
        <p:spPr/>
        <p:txBody>
          <a:bodyPr/>
          <a:lstStyle/>
          <a:p>
            <a:fld id="{7E132597-F447-4C3D-8B88-BA65DDD87CED}" type="datetime1">
              <a:rPr lang="en-IN" smtClean="0"/>
              <a:t>31-12-2023</a:t>
            </a:fld>
            <a:endParaRPr lang="en-IN"/>
          </a:p>
        </p:txBody>
      </p:sp>
      <p:sp>
        <p:nvSpPr>
          <p:cNvPr id="5" name="Footer Placeholder 4">
            <a:extLst>
              <a:ext uri="{FF2B5EF4-FFF2-40B4-BE49-F238E27FC236}">
                <a16:creationId xmlns:a16="http://schemas.microsoft.com/office/drawing/2014/main" id="{44A72FEB-5EAB-D7E4-45DB-09C9C64E5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28601-615D-BEBE-5EDF-B7984E98BA0D}"/>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109949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FED4-7679-88ED-B806-86E959C24A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0441C5-F708-66CE-F38D-532143FA9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439C6-81D0-04D2-6068-A289A753AD4A}"/>
              </a:ext>
            </a:extLst>
          </p:cNvPr>
          <p:cNvSpPr>
            <a:spLocks noGrp="1"/>
          </p:cNvSpPr>
          <p:nvPr>
            <p:ph type="dt" sz="half" idx="10"/>
          </p:nvPr>
        </p:nvSpPr>
        <p:spPr/>
        <p:txBody>
          <a:bodyPr/>
          <a:lstStyle/>
          <a:p>
            <a:fld id="{8616EB46-9FC6-415E-B2B0-6C9B1BCD35C9}" type="datetime1">
              <a:rPr lang="en-IN" smtClean="0"/>
              <a:t>31-12-2023</a:t>
            </a:fld>
            <a:endParaRPr lang="en-IN"/>
          </a:p>
        </p:txBody>
      </p:sp>
      <p:sp>
        <p:nvSpPr>
          <p:cNvPr id="5" name="Footer Placeholder 4">
            <a:extLst>
              <a:ext uri="{FF2B5EF4-FFF2-40B4-BE49-F238E27FC236}">
                <a16:creationId xmlns:a16="http://schemas.microsoft.com/office/drawing/2014/main" id="{D8D73BEF-B6FA-5C56-EACF-D5AE43387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4B159-4730-4F98-0748-F73382638D5A}"/>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314776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B5B01-4308-73AB-72C4-FB02A67CD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191958-FF9C-15DE-58C2-1E30AD201F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EA9C1B-06D7-749D-B4DE-85B3EF10926A}"/>
              </a:ext>
            </a:extLst>
          </p:cNvPr>
          <p:cNvSpPr>
            <a:spLocks noGrp="1"/>
          </p:cNvSpPr>
          <p:nvPr>
            <p:ph type="dt" sz="half" idx="10"/>
          </p:nvPr>
        </p:nvSpPr>
        <p:spPr/>
        <p:txBody>
          <a:bodyPr/>
          <a:lstStyle/>
          <a:p>
            <a:fld id="{43F91625-0AFA-463C-90D3-989AA7CCD572}" type="datetime1">
              <a:rPr lang="en-IN" smtClean="0"/>
              <a:t>31-12-2023</a:t>
            </a:fld>
            <a:endParaRPr lang="en-IN"/>
          </a:p>
        </p:txBody>
      </p:sp>
      <p:sp>
        <p:nvSpPr>
          <p:cNvPr id="5" name="Footer Placeholder 4">
            <a:extLst>
              <a:ext uri="{FF2B5EF4-FFF2-40B4-BE49-F238E27FC236}">
                <a16:creationId xmlns:a16="http://schemas.microsoft.com/office/drawing/2014/main" id="{A22BEFA4-3C14-BDEF-F003-8754C798E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0DCE1A-6972-4762-058B-AE3BF55D54CE}"/>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1770253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E714-60C3-5575-90D7-08454CCB3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A67EB3-A4CF-BFD8-B4B8-BF285D18AE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BA4C5-28D8-0FC9-A9BF-22C9A033381F}"/>
              </a:ext>
            </a:extLst>
          </p:cNvPr>
          <p:cNvSpPr>
            <a:spLocks noGrp="1"/>
          </p:cNvSpPr>
          <p:nvPr>
            <p:ph type="dt" sz="half" idx="10"/>
          </p:nvPr>
        </p:nvSpPr>
        <p:spPr/>
        <p:txBody>
          <a:bodyPr/>
          <a:lstStyle/>
          <a:p>
            <a:fld id="{E13EBB21-9F8E-4B33-9A39-DBE3C83376C8}" type="datetime1">
              <a:rPr lang="en-IN" smtClean="0"/>
              <a:t>31-12-2023</a:t>
            </a:fld>
            <a:endParaRPr lang="en-IN"/>
          </a:p>
        </p:txBody>
      </p:sp>
      <p:sp>
        <p:nvSpPr>
          <p:cNvPr id="5" name="Footer Placeholder 4">
            <a:extLst>
              <a:ext uri="{FF2B5EF4-FFF2-40B4-BE49-F238E27FC236}">
                <a16:creationId xmlns:a16="http://schemas.microsoft.com/office/drawing/2014/main" id="{524E89B0-AF36-F862-5AEA-B359B3C63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B943F-17DE-7972-FB0A-CC6873782026}"/>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370740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3F71-EFB4-F1D4-E52F-60BDA2E5A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1095C7-FDDD-055F-34E8-F70F9C841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ECC75-F40F-F5C3-6BD4-E3C11A4B213B}"/>
              </a:ext>
            </a:extLst>
          </p:cNvPr>
          <p:cNvSpPr>
            <a:spLocks noGrp="1"/>
          </p:cNvSpPr>
          <p:nvPr>
            <p:ph type="dt" sz="half" idx="10"/>
          </p:nvPr>
        </p:nvSpPr>
        <p:spPr/>
        <p:txBody>
          <a:bodyPr/>
          <a:lstStyle/>
          <a:p>
            <a:fld id="{8AB9FCA3-D9B9-41D1-BC92-6EBDE5E3C4CD}" type="datetime1">
              <a:rPr lang="en-IN" smtClean="0"/>
              <a:t>31-12-2023</a:t>
            </a:fld>
            <a:endParaRPr lang="en-IN"/>
          </a:p>
        </p:txBody>
      </p:sp>
      <p:sp>
        <p:nvSpPr>
          <p:cNvPr id="5" name="Footer Placeholder 4">
            <a:extLst>
              <a:ext uri="{FF2B5EF4-FFF2-40B4-BE49-F238E27FC236}">
                <a16:creationId xmlns:a16="http://schemas.microsoft.com/office/drawing/2014/main" id="{02C05C75-7C43-5987-56E1-00DA04EAA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46716-6141-D0D3-872B-710CD9D4C007}"/>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219304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D8FA-A679-3377-263B-8E8AEF6738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D5A54-AED6-A3F4-63B1-B1A775326E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E5E631-D278-E87C-5A8C-FA7C44C6D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90731E-5D0A-278D-4D7C-683F39FBC052}"/>
              </a:ext>
            </a:extLst>
          </p:cNvPr>
          <p:cNvSpPr>
            <a:spLocks noGrp="1"/>
          </p:cNvSpPr>
          <p:nvPr>
            <p:ph type="dt" sz="half" idx="10"/>
          </p:nvPr>
        </p:nvSpPr>
        <p:spPr/>
        <p:txBody>
          <a:bodyPr/>
          <a:lstStyle/>
          <a:p>
            <a:fld id="{43F33433-61B4-4427-8D03-B01F519189C0}" type="datetime1">
              <a:rPr lang="en-IN" smtClean="0"/>
              <a:t>31-12-2023</a:t>
            </a:fld>
            <a:endParaRPr lang="en-IN"/>
          </a:p>
        </p:txBody>
      </p:sp>
      <p:sp>
        <p:nvSpPr>
          <p:cNvPr id="6" name="Footer Placeholder 5">
            <a:extLst>
              <a:ext uri="{FF2B5EF4-FFF2-40B4-BE49-F238E27FC236}">
                <a16:creationId xmlns:a16="http://schemas.microsoft.com/office/drawing/2014/main" id="{0B96C762-011F-68C6-6FE5-5D49577810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EBDB53-4C7F-8C29-4A82-789ABEF98365}"/>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168499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23CC-455C-521A-2430-CF699A6799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445331-447C-A31C-7255-108728D7E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6D417B-530D-8C92-E0CB-7D603F7F1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41BA09-4A78-B03C-3519-0FE8025BC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33D36-E664-1D95-F860-01338C89C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5C24E3-0118-54E3-ED6D-88DD59177D94}"/>
              </a:ext>
            </a:extLst>
          </p:cNvPr>
          <p:cNvSpPr>
            <a:spLocks noGrp="1"/>
          </p:cNvSpPr>
          <p:nvPr>
            <p:ph type="dt" sz="half" idx="10"/>
          </p:nvPr>
        </p:nvSpPr>
        <p:spPr/>
        <p:txBody>
          <a:bodyPr/>
          <a:lstStyle/>
          <a:p>
            <a:fld id="{28B8D12A-E9AF-49E3-9C26-B73D0DB98684}" type="datetime1">
              <a:rPr lang="en-IN" smtClean="0"/>
              <a:t>31-12-2023</a:t>
            </a:fld>
            <a:endParaRPr lang="en-IN"/>
          </a:p>
        </p:txBody>
      </p:sp>
      <p:sp>
        <p:nvSpPr>
          <p:cNvPr id="8" name="Footer Placeholder 7">
            <a:extLst>
              <a:ext uri="{FF2B5EF4-FFF2-40B4-BE49-F238E27FC236}">
                <a16:creationId xmlns:a16="http://schemas.microsoft.com/office/drawing/2014/main" id="{858A3608-8A38-999B-D1F2-E5E7251586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8F1F1F-A2E7-467B-954B-4A8E010FC94F}"/>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317175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EF96-5B21-E9B7-5A19-065C25D23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7E68F0-D3DD-FCB0-756C-B74DD2A70DF4}"/>
              </a:ext>
            </a:extLst>
          </p:cNvPr>
          <p:cNvSpPr>
            <a:spLocks noGrp="1"/>
          </p:cNvSpPr>
          <p:nvPr>
            <p:ph type="dt" sz="half" idx="10"/>
          </p:nvPr>
        </p:nvSpPr>
        <p:spPr/>
        <p:txBody>
          <a:bodyPr/>
          <a:lstStyle/>
          <a:p>
            <a:fld id="{8F1589A0-33FA-4F38-9000-81C819F66A4D}" type="datetime1">
              <a:rPr lang="en-IN" smtClean="0"/>
              <a:t>31-12-2023</a:t>
            </a:fld>
            <a:endParaRPr lang="en-IN"/>
          </a:p>
        </p:txBody>
      </p:sp>
      <p:sp>
        <p:nvSpPr>
          <p:cNvPr id="4" name="Footer Placeholder 3">
            <a:extLst>
              <a:ext uri="{FF2B5EF4-FFF2-40B4-BE49-F238E27FC236}">
                <a16:creationId xmlns:a16="http://schemas.microsoft.com/office/drawing/2014/main" id="{5745B397-37BE-F179-13FE-F03A6C10DF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523A63-9077-C6D1-6CD3-B421A6631785}"/>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64436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82E188-3304-34BE-7897-047CE3607780}"/>
              </a:ext>
            </a:extLst>
          </p:cNvPr>
          <p:cNvSpPr>
            <a:spLocks noGrp="1"/>
          </p:cNvSpPr>
          <p:nvPr>
            <p:ph type="dt" sz="half" idx="10"/>
          </p:nvPr>
        </p:nvSpPr>
        <p:spPr/>
        <p:txBody>
          <a:bodyPr/>
          <a:lstStyle/>
          <a:p>
            <a:fld id="{97D076BD-63C4-4651-932C-E2FEDAF35A54}" type="datetime1">
              <a:rPr lang="en-IN" smtClean="0"/>
              <a:t>31-12-2023</a:t>
            </a:fld>
            <a:endParaRPr lang="en-IN"/>
          </a:p>
        </p:txBody>
      </p:sp>
      <p:sp>
        <p:nvSpPr>
          <p:cNvPr id="3" name="Footer Placeholder 2">
            <a:extLst>
              <a:ext uri="{FF2B5EF4-FFF2-40B4-BE49-F238E27FC236}">
                <a16:creationId xmlns:a16="http://schemas.microsoft.com/office/drawing/2014/main" id="{81B879A1-D6A9-9DAE-A01C-CED34B8CB5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2F9AB6-7DED-8105-355F-43260C4A044B}"/>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254765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86FE-8211-AEE8-96C1-8B72B05EB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052FE1-BB5E-5500-C2C4-2C858B8AD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68FE00-6798-D762-FADC-39124E7DE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70B26-97BC-696C-2C4C-E36D47D57656}"/>
              </a:ext>
            </a:extLst>
          </p:cNvPr>
          <p:cNvSpPr>
            <a:spLocks noGrp="1"/>
          </p:cNvSpPr>
          <p:nvPr>
            <p:ph type="dt" sz="half" idx="10"/>
          </p:nvPr>
        </p:nvSpPr>
        <p:spPr/>
        <p:txBody>
          <a:bodyPr/>
          <a:lstStyle/>
          <a:p>
            <a:fld id="{BDCDEDE6-6554-4132-BF51-6421C8E9D82E}" type="datetime1">
              <a:rPr lang="en-IN" smtClean="0"/>
              <a:t>31-12-2023</a:t>
            </a:fld>
            <a:endParaRPr lang="en-IN"/>
          </a:p>
        </p:txBody>
      </p:sp>
      <p:sp>
        <p:nvSpPr>
          <p:cNvPr id="6" name="Footer Placeholder 5">
            <a:extLst>
              <a:ext uri="{FF2B5EF4-FFF2-40B4-BE49-F238E27FC236}">
                <a16:creationId xmlns:a16="http://schemas.microsoft.com/office/drawing/2014/main" id="{52D80B63-E9A0-85E4-7452-05CD462152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631FDD-22C4-38B3-CCB6-AFABE208594D}"/>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3473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1439-E728-EACD-12DB-3D69DBC06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FAFFF3-792F-38C7-61E9-D32CDB043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89FBA1-FE05-9939-29E2-AD63A52DA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FEFFE-B8B8-1034-BF7D-2A0DC17B7959}"/>
              </a:ext>
            </a:extLst>
          </p:cNvPr>
          <p:cNvSpPr>
            <a:spLocks noGrp="1"/>
          </p:cNvSpPr>
          <p:nvPr>
            <p:ph type="dt" sz="half" idx="10"/>
          </p:nvPr>
        </p:nvSpPr>
        <p:spPr/>
        <p:txBody>
          <a:bodyPr/>
          <a:lstStyle/>
          <a:p>
            <a:fld id="{B2C014DB-D6D3-418E-9A33-9A7C878E80EE}" type="datetime1">
              <a:rPr lang="en-IN" smtClean="0"/>
              <a:t>31-12-2023</a:t>
            </a:fld>
            <a:endParaRPr lang="en-IN"/>
          </a:p>
        </p:txBody>
      </p:sp>
      <p:sp>
        <p:nvSpPr>
          <p:cNvPr id="6" name="Footer Placeholder 5">
            <a:extLst>
              <a:ext uri="{FF2B5EF4-FFF2-40B4-BE49-F238E27FC236}">
                <a16:creationId xmlns:a16="http://schemas.microsoft.com/office/drawing/2014/main" id="{9405BF88-FA10-31B7-96C8-BE9AA3E6B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7909B1-1EAB-FEF4-79DB-73AE5A04BEAD}"/>
              </a:ext>
            </a:extLst>
          </p:cNvPr>
          <p:cNvSpPr>
            <a:spLocks noGrp="1"/>
          </p:cNvSpPr>
          <p:nvPr>
            <p:ph type="sldNum" sz="quarter" idx="12"/>
          </p:nvPr>
        </p:nvSpPr>
        <p:spPr/>
        <p:txBody>
          <a:bodyPr/>
          <a:lstStyle/>
          <a:p>
            <a:fld id="{EB5E5006-72EF-41CA-A4B0-D063C892D2FA}" type="slidenum">
              <a:rPr lang="en-IN" smtClean="0"/>
              <a:t>‹#›</a:t>
            </a:fld>
            <a:endParaRPr lang="en-IN"/>
          </a:p>
        </p:txBody>
      </p:sp>
    </p:spTree>
    <p:extLst>
      <p:ext uri="{BB962C8B-B14F-4D97-AF65-F5344CB8AC3E}">
        <p14:creationId xmlns:p14="http://schemas.microsoft.com/office/powerpoint/2010/main" val="327939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DB819-429F-8DCE-8C9C-45DC54FE1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150DA6-291C-F29A-B809-FD66A8A7A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D9EC2-EBE6-A86E-999A-08AC16F02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F6DBF-34C5-4139-8795-2D00DE93EE78}" type="datetime1">
              <a:rPr lang="en-IN" smtClean="0"/>
              <a:t>31-12-2023</a:t>
            </a:fld>
            <a:endParaRPr lang="en-IN"/>
          </a:p>
        </p:txBody>
      </p:sp>
      <p:sp>
        <p:nvSpPr>
          <p:cNvPr id="5" name="Footer Placeholder 4">
            <a:extLst>
              <a:ext uri="{FF2B5EF4-FFF2-40B4-BE49-F238E27FC236}">
                <a16:creationId xmlns:a16="http://schemas.microsoft.com/office/drawing/2014/main" id="{0A278096-293E-3956-1E0F-8DF24D41C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6360CF-6D58-5F3F-ABCF-A29CBFEDC4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E5006-72EF-41CA-A4B0-D063C892D2FA}" type="slidenum">
              <a:rPr lang="en-IN" smtClean="0"/>
              <a:t>‹#›</a:t>
            </a:fld>
            <a:endParaRPr lang="en-IN"/>
          </a:p>
        </p:txBody>
      </p:sp>
    </p:spTree>
    <p:extLst>
      <p:ext uri="{BB962C8B-B14F-4D97-AF65-F5344CB8AC3E}">
        <p14:creationId xmlns:p14="http://schemas.microsoft.com/office/powerpoint/2010/main" val="383769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4D70-45E6-F97D-F0F6-23078C5166D7}"/>
              </a:ext>
            </a:extLst>
          </p:cNvPr>
          <p:cNvSpPr>
            <a:spLocks noGrp="1"/>
          </p:cNvSpPr>
          <p:nvPr>
            <p:ph type="ctrTitle"/>
          </p:nvPr>
        </p:nvSpPr>
        <p:spPr/>
        <p:txBody>
          <a:bodyPr/>
          <a:lstStyle/>
          <a:p>
            <a:r>
              <a:rPr lang="en-US" dirty="0"/>
              <a:t>Data Analysis of Sinter Plant, Tata Steel</a:t>
            </a:r>
            <a:endParaRPr lang="en-IN" dirty="0"/>
          </a:p>
        </p:txBody>
      </p:sp>
      <p:sp>
        <p:nvSpPr>
          <p:cNvPr id="3" name="Subtitle 2">
            <a:extLst>
              <a:ext uri="{FF2B5EF4-FFF2-40B4-BE49-F238E27FC236}">
                <a16:creationId xmlns:a16="http://schemas.microsoft.com/office/drawing/2014/main" id="{24F02328-F7D0-E596-FD0C-4180CF9F56DC}"/>
              </a:ext>
            </a:extLst>
          </p:cNvPr>
          <p:cNvSpPr>
            <a:spLocks noGrp="1"/>
          </p:cNvSpPr>
          <p:nvPr>
            <p:ph type="subTitle" idx="1"/>
          </p:nvPr>
        </p:nvSpPr>
        <p:spPr>
          <a:xfrm>
            <a:off x="1524000" y="4166814"/>
            <a:ext cx="9144000" cy="1655762"/>
          </a:xfrm>
        </p:spPr>
        <p:txBody>
          <a:bodyPr/>
          <a:lstStyle/>
          <a:p>
            <a:r>
              <a:rPr lang="en-US" dirty="0"/>
              <a:t>Krishna Deshpande</a:t>
            </a:r>
          </a:p>
          <a:p>
            <a:r>
              <a:rPr lang="en-US" dirty="0"/>
              <a:t>VIT</a:t>
            </a:r>
          </a:p>
          <a:p>
            <a:r>
              <a:rPr lang="en-US" dirty="0"/>
              <a:t>2023</a:t>
            </a:r>
            <a:endParaRPr lang="en-IN" dirty="0"/>
          </a:p>
        </p:txBody>
      </p:sp>
      <p:sp>
        <p:nvSpPr>
          <p:cNvPr id="4" name="Slide Number Placeholder 3">
            <a:extLst>
              <a:ext uri="{FF2B5EF4-FFF2-40B4-BE49-F238E27FC236}">
                <a16:creationId xmlns:a16="http://schemas.microsoft.com/office/drawing/2014/main" id="{D2A26324-FDB7-A9D2-C555-5314480D5EDF}"/>
              </a:ext>
            </a:extLst>
          </p:cNvPr>
          <p:cNvSpPr>
            <a:spLocks noGrp="1"/>
          </p:cNvSpPr>
          <p:nvPr>
            <p:ph type="sldNum" sz="quarter" idx="12"/>
          </p:nvPr>
        </p:nvSpPr>
        <p:spPr/>
        <p:txBody>
          <a:bodyPr/>
          <a:lstStyle/>
          <a:p>
            <a:fld id="{EB5E5006-72EF-41CA-A4B0-D063C892D2FA}" type="slidenum">
              <a:rPr lang="en-IN" smtClean="0"/>
              <a:t>1</a:t>
            </a:fld>
            <a:endParaRPr lang="en-IN"/>
          </a:p>
        </p:txBody>
      </p:sp>
    </p:spTree>
    <p:extLst>
      <p:ext uri="{BB962C8B-B14F-4D97-AF65-F5344CB8AC3E}">
        <p14:creationId xmlns:p14="http://schemas.microsoft.com/office/powerpoint/2010/main" val="168660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D59654-6725-83AA-FFAA-E34D0AA9F3BC}"/>
              </a:ext>
            </a:extLst>
          </p:cNvPr>
          <p:cNvSpPr>
            <a:spLocks noGrp="1"/>
          </p:cNvSpPr>
          <p:nvPr>
            <p:ph type="title"/>
          </p:nvPr>
        </p:nvSpPr>
        <p:spPr/>
        <p:txBody>
          <a:bodyPr/>
          <a:lstStyle/>
          <a:p>
            <a:r>
              <a:rPr lang="en-US" dirty="0"/>
              <a:t>Feature Creation</a:t>
            </a:r>
            <a:endParaRPr lang="en-IN" dirty="0"/>
          </a:p>
        </p:txBody>
      </p:sp>
      <p:sp>
        <p:nvSpPr>
          <p:cNvPr id="9" name="Text Placeholder 8">
            <a:extLst>
              <a:ext uri="{FF2B5EF4-FFF2-40B4-BE49-F238E27FC236}">
                <a16:creationId xmlns:a16="http://schemas.microsoft.com/office/drawing/2014/main" id="{6CF2BB56-018C-F653-52A6-4D0176D8A464}"/>
              </a:ext>
            </a:extLst>
          </p:cNvPr>
          <p:cNvSpPr>
            <a:spLocks noGrp="1"/>
          </p:cNvSpPr>
          <p:nvPr>
            <p:ph type="body" idx="1"/>
          </p:nvPr>
        </p:nvSpPr>
        <p:spPr/>
        <p:txBody>
          <a:bodyPr/>
          <a:lstStyle/>
          <a:p>
            <a:r>
              <a:rPr lang="en-US" dirty="0"/>
              <a:t>Before doing Feature Creation</a:t>
            </a:r>
            <a:endParaRPr lang="en-IN" dirty="0"/>
          </a:p>
        </p:txBody>
      </p:sp>
      <p:pic>
        <p:nvPicPr>
          <p:cNvPr id="14" name="Content Placeholder 13">
            <a:extLst>
              <a:ext uri="{FF2B5EF4-FFF2-40B4-BE49-F238E27FC236}">
                <a16:creationId xmlns:a16="http://schemas.microsoft.com/office/drawing/2014/main" id="{EF37107D-D110-5B58-FE29-839A512B3893}"/>
              </a:ext>
            </a:extLst>
          </p:cNvPr>
          <p:cNvPicPr>
            <a:picLocks noGrp="1" noChangeAspect="1"/>
          </p:cNvPicPr>
          <p:nvPr>
            <p:ph sz="half" idx="2"/>
          </p:nvPr>
        </p:nvPicPr>
        <p:blipFill>
          <a:blip r:embed="rId2"/>
          <a:stretch>
            <a:fillRect/>
          </a:stretch>
        </p:blipFill>
        <p:spPr>
          <a:xfrm>
            <a:off x="839788" y="2790823"/>
            <a:ext cx="5157787" cy="3113092"/>
          </a:xfrm>
          <a:ln w="19050">
            <a:solidFill>
              <a:schemeClr val="tx1"/>
            </a:solidFill>
          </a:ln>
        </p:spPr>
      </p:pic>
      <p:sp>
        <p:nvSpPr>
          <p:cNvPr id="11" name="Text Placeholder 10">
            <a:extLst>
              <a:ext uri="{FF2B5EF4-FFF2-40B4-BE49-F238E27FC236}">
                <a16:creationId xmlns:a16="http://schemas.microsoft.com/office/drawing/2014/main" id="{9A050D62-CB12-EA53-84C4-84C51147FBFD}"/>
              </a:ext>
            </a:extLst>
          </p:cNvPr>
          <p:cNvSpPr>
            <a:spLocks noGrp="1"/>
          </p:cNvSpPr>
          <p:nvPr>
            <p:ph type="body" sz="quarter" idx="3"/>
          </p:nvPr>
        </p:nvSpPr>
        <p:spPr/>
        <p:txBody>
          <a:bodyPr/>
          <a:lstStyle/>
          <a:p>
            <a:r>
              <a:rPr lang="en-US" dirty="0"/>
              <a:t>After doing Feature Creation</a:t>
            </a:r>
            <a:endParaRPr lang="en-IN" dirty="0"/>
          </a:p>
        </p:txBody>
      </p:sp>
      <p:pic>
        <p:nvPicPr>
          <p:cNvPr id="16" name="Content Placeholder 15">
            <a:extLst>
              <a:ext uri="{FF2B5EF4-FFF2-40B4-BE49-F238E27FC236}">
                <a16:creationId xmlns:a16="http://schemas.microsoft.com/office/drawing/2014/main" id="{C756DD5D-EA27-E448-5AD2-02CF02EBD01D}"/>
              </a:ext>
            </a:extLst>
          </p:cNvPr>
          <p:cNvPicPr>
            <a:picLocks noGrp="1" noChangeAspect="1"/>
          </p:cNvPicPr>
          <p:nvPr>
            <p:ph sz="quarter" idx="4"/>
          </p:nvPr>
        </p:nvPicPr>
        <p:blipFill>
          <a:blip r:embed="rId3"/>
          <a:stretch>
            <a:fillRect/>
          </a:stretch>
        </p:blipFill>
        <p:spPr>
          <a:xfrm>
            <a:off x="6172200" y="2781663"/>
            <a:ext cx="5183188" cy="3131411"/>
          </a:xfrm>
          <a:ln w="19050">
            <a:solidFill>
              <a:schemeClr val="tx1"/>
            </a:solidFill>
          </a:ln>
        </p:spPr>
      </p:pic>
      <p:sp>
        <p:nvSpPr>
          <p:cNvPr id="2" name="Slide Number Placeholder 1">
            <a:extLst>
              <a:ext uri="{FF2B5EF4-FFF2-40B4-BE49-F238E27FC236}">
                <a16:creationId xmlns:a16="http://schemas.microsoft.com/office/drawing/2014/main" id="{906F3B29-A388-F21C-D577-FBB86C33C1C9}"/>
              </a:ext>
            </a:extLst>
          </p:cNvPr>
          <p:cNvSpPr>
            <a:spLocks noGrp="1"/>
          </p:cNvSpPr>
          <p:nvPr>
            <p:ph type="sldNum" sz="quarter" idx="12"/>
          </p:nvPr>
        </p:nvSpPr>
        <p:spPr/>
        <p:txBody>
          <a:bodyPr/>
          <a:lstStyle/>
          <a:p>
            <a:fld id="{EB5E5006-72EF-41CA-A4B0-D063C892D2FA}" type="slidenum">
              <a:rPr lang="en-IN" smtClean="0"/>
              <a:t>10</a:t>
            </a:fld>
            <a:endParaRPr lang="en-IN"/>
          </a:p>
        </p:txBody>
      </p:sp>
    </p:spTree>
    <p:extLst>
      <p:ext uri="{BB962C8B-B14F-4D97-AF65-F5344CB8AC3E}">
        <p14:creationId xmlns:p14="http://schemas.microsoft.com/office/powerpoint/2010/main" val="67105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B83793-8F35-85B2-EB9C-F5DD6105E597}"/>
              </a:ext>
            </a:extLst>
          </p:cNvPr>
          <p:cNvSpPr>
            <a:spLocks noGrp="1"/>
          </p:cNvSpPr>
          <p:nvPr>
            <p:ph type="title"/>
          </p:nvPr>
        </p:nvSpPr>
        <p:spPr/>
        <p:txBody>
          <a:bodyPr/>
          <a:lstStyle/>
          <a:p>
            <a:r>
              <a:rPr lang="en-US" dirty="0"/>
              <a:t>Model Training</a:t>
            </a:r>
            <a:endParaRPr lang="en-IN" dirty="0"/>
          </a:p>
        </p:txBody>
      </p:sp>
      <p:sp>
        <p:nvSpPr>
          <p:cNvPr id="8" name="Content Placeholder 7">
            <a:extLst>
              <a:ext uri="{FF2B5EF4-FFF2-40B4-BE49-F238E27FC236}">
                <a16:creationId xmlns:a16="http://schemas.microsoft.com/office/drawing/2014/main" id="{5C2BA2C3-43F5-5B95-842E-1395C34A1279}"/>
              </a:ext>
            </a:extLst>
          </p:cNvPr>
          <p:cNvSpPr>
            <a:spLocks noGrp="1"/>
          </p:cNvSpPr>
          <p:nvPr>
            <p:ph idx="1"/>
          </p:nvPr>
        </p:nvSpPr>
        <p:spPr>
          <a:xfrm>
            <a:off x="5183188" y="987425"/>
            <a:ext cx="6172200" cy="5479363"/>
          </a:xfrm>
        </p:spPr>
        <p:txBody>
          <a:bodyPr>
            <a:normAutofit fontScale="70000" lnSpcReduction="20000"/>
          </a:bodyPr>
          <a:lstStyle/>
          <a:p>
            <a:pPr marL="0" indent="0">
              <a:buNone/>
            </a:pPr>
            <a:r>
              <a:rPr lang="en-IN" u="sng" dirty="0"/>
              <a:t>Regression Models used for this task: </a:t>
            </a:r>
            <a:endParaRPr lang="en-IN" dirty="0"/>
          </a:p>
          <a:p>
            <a:r>
              <a:rPr lang="en-IN" dirty="0"/>
              <a:t>Linear -&gt; 0.08(Train)/ 0.1 (Test)</a:t>
            </a:r>
          </a:p>
          <a:p>
            <a:r>
              <a:rPr lang="en-IN" dirty="0"/>
              <a:t>Random Forest -&gt; 0.96(Train)/ 0.78 (Test)</a:t>
            </a:r>
          </a:p>
          <a:p>
            <a:r>
              <a:rPr lang="en-IN" dirty="0"/>
              <a:t>SVR -&gt; 0.262(Train)/ 0.261 (Test)</a:t>
            </a:r>
          </a:p>
          <a:p>
            <a:r>
              <a:rPr lang="en-IN" dirty="0"/>
              <a:t>Ridge -&gt; 0.08(Train)/ 0.1 (Test)</a:t>
            </a:r>
          </a:p>
          <a:p>
            <a:r>
              <a:rPr lang="en-IN" dirty="0"/>
              <a:t>Lasso -&gt; 0.069(Train)/ 0.077 (Test)</a:t>
            </a:r>
          </a:p>
          <a:p>
            <a:r>
              <a:rPr lang="en-IN" dirty="0"/>
              <a:t>LARS -&gt; 0.069(Train)/ 0.077 (Test)</a:t>
            </a:r>
          </a:p>
          <a:p>
            <a:r>
              <a:rPr lang="en-IN" dirty="0"/>
              <a:t>Gradient Boosting -&gt; 0.48(Train)/ 0.41 (Test)</a:t>
            </a:r>
          </a:p>
          <a:p>
            <a:r>
              <a:rPr lang="en-IN" dirty="0" err="1"/>
              <a:t>XGBoost</a:t>
            </a:r>
            <a:r>
              <a:rPr lang="en-IN" dirty="0"/>
              <a:t> -&gt; 0.46(Train)/ 0.39 (Test)</a:t>
            </a:r>
          </a:p>
          <a:p>
            <a:r>
              <a:rPr lang="en-IN" dirty="0"/>
              <a:t>Elastic Net -&gt; 0.079(Train)/ 0.091 (Test)</a:t>
            </a:r>
          </a:p>
          <a:p>
            <a:r>
              <a:rPr lang="en-IN" dirty="0"/>
              <a:t>Bayesian Ridge -&gt; 0.087(Train)/ 0.1 (Test)</a:t>
            </a:r>
          </a:p>
          <a:p>
            <a:r>
              <a:rPr lang="en-IN" dirty="0"/>
              <a:t>Kernel Ridge -&gt; 0.45(Train)/ 0.048 (Test)</a:t>
            </a:r>
          </a:p>
          <a:p>
            <a:r>
              <a:rPr lang="en-IN" dirty="0"/>
              <a:t>SGD -&gt; 0.085(Train)/ 0.097 (Test)</a:t>
            </a:r>
          </a:p>
          <a:p>
            <a:r>
              <a:rPr lang="en-IN" dirty="0"/>
              <a:t>Decision Tree -&gt; 1.0(Train)/ 0.69 (Test)</a:t>
            </a:r>
          </a:p>
          <a:p>
            <a:r>
              <a:rPr lang="en-IN" dirty="0" err="1"/>
              <a:t>adaboost</a:t>
            </a:r>
            <a:r>
              <a:rPr lang="en-IN" dirty="0"/>
              <a:t> -&gt; 0.9999(Train)/ 0.825 (Test)</a:t>
            </a:r>
          </a:p>
        </p:txBody>
      </p:sp>
      <p:sp>
        <p:nvSpPr>
          <p:cNvPr id="9" name="Text Placeholder 8">
            <a:extLst>
              <a:ext uri="{FF2B5EF4-FFF2-40B4-BE49-F238E27FC236}">
                <a16:creationId xmlns:a16="http://schemas.microsoft.com/office/drawing/2014/main" id="{BC914C67-B55B-15F9-E49B-99A12FDB731A}"/>
              </a:ext>
            </a:extLst>
          </p:cNvPr>
          <p:cNvSpPr>
            <a:spLocks noGrp="1"/>
          </p:cNvSpPr>
          <p:nvPr>
            <p:ph type="body" sz="half" idx="2"/>
          </p:nvPr>
        </p:nvSpPr>
        <p:spPr/>
        <p:txBody>
          <a:bodyPr/>
          <a:lstStyle/>
          <a:p>
            <a:r>
              <a:rPr lang="en-US" dirty="0"/>
              <a:t>Applying models to check which model suits better to the given data.</a:t>
            </a:r>
          </a:p>
          <a:p>
            <a:r>
              <a:rPr lang="en-IN" dirty="0"/>
              <a:t>Out of all the models used Gradient boosting, Kernel Ridge and </a:t>
            </a:r>
            <a:r>
              <a:rPr lang="en-IN" dirty="0" err="1"/>
              <a:t>XGBoost</a:t>
            </a:r>
            <a:r>
              <a:rPr lang="en-IN" dirty="0"/>
              <a:t> gave the best result </a:t>
            </a:r>
            <a:br>
              <a:rPr lang="en-IN" dirty="0"/>
            </a:br>
            <a:r>
              <a:rPr lang="en-IN" dirty="0"/>
              <a:t>(Decision Tree and </a:t>
            </a:r>
            <a:r>
              <a:rPr lang="en-IN" dirty="0" err="1"/>
              <a:t>adaBoost</a:t>
            </a:r>
            <a:r>
              <a:rPr lang="en-IN" dirty="0"/>
              <a:t> gave weird result(this high result without parameterization was new to me so…)).</a:t>
            </a:r>
            <a:endParaRPr lang="en-US" dirty="0"/>
          </a:p>
        </p:txBody>
      </p:sp>
      <p:sp>
        <p:nvSpPr>
          <p:cNvPr id="2" name="Slide Number Placeholder 1">
            <a:extLst>
              <a:ext uri="{FF2B5EF4-FFF2-40B4-BE49-F238E27FC236}">
                <a16:creationId xmlns:a16="http://schemas.microsoft.com/office/drawing/2014/main" id="{8E760B69-9F29-946D-137C-4C90321AEFA3}"/>
              </a:ext>
            </a:extLst>
          </p:cNvPr>
          <p:cNvSpPr>
            <a:spLocks noGrp="1"/>
          </p:cNvSpPr>
          <p:nvPr>
            <p:ph type="sldNum" sz="quarter" idx="12"/>
          </p:nvPr>
        </p:nvSpPr>
        <p:spPr/>
        <p:txBody>
          <a:bodyPr/>
          <a:lstStyle/>
          <a:p>
            <a:fld id="{EB5E5006-72EF-41CA-A4B0-D063C892D2FA}" type="slidenum">
              <a:rPr lang="en-IN" smtClean="0"/>
              <a:t>11</a:t>
            </a:fld>
            <a:endParaRPr lang="en-IN"/>
          </a:p>
        </p:txBody>
      </p:sp>
    </p:spTree>
    <p:extLst>
      <p:ext uri="{BB962C8B-B14F-4D97-AF65-F5344CB8AC3E}">
        <p14:creationId xmlns:p14="http://schemas.microsoft.com/office/powerpoint/2010/main" val="299936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FAD70D-8586-8B0B-5495-3C137632025E}"/>
              </a:ext>
            </a:extLst>
          </p:cNvPr>
          <p:cNvSpPr>
            <a:spLocks noGrp="1"/>
          </p:cNvSpPr>
          <p:nvPr>
            <p:ph type="title"/>
          </p:nvPr>
        </p:nvSpPr>
        <p:spPr/>
        <p:txBody>
          <a:bodyPr/>
          <a:lstStyle/>
          <a:p>
            <a:r>
              <a:rPr lang="en-US" dirty="0"/>
              <a:t>Model Optimization</a:t>
            </a:r>
            <a:endParaRPr lang="en-IN" dirty="0"/>
          </a:p>
        </p:txBody>
      </p:sp>
      <p:sp>
        <p:nvSpPr>
          <p:cNvPr id="2" name="Content Placeholder 1">
            <a:extLst>
              <a:ext uri="{FF2B5EF4-FFF2-40B4-BE49-F238E27FC236}">
                <a16:creationId xmlns:a16="http://schemas.microsoft.com/office/drawing/2014/main" id="{D751E7AB-A3EF-FB43-F78C-8D1DF3C27C9F}"/>
              </a:ext>
            </a:extLst>
          </p:cNvPr>
          <p:cNvSpPr>
            <a:spLocks noGrp="1"/>
          </p:cNvSpPr>
          <p:nvPr>
            <p:ph idx="1"/>
          </p:nvPr>
        </p:nvSpPr>
        <p:spPr/>
        <p:txBody>
          <a:bodyPr/>
          <a:lstStyle/>
          <a:p>
            <a:pPr marL="0" indent="0">
              <a:buNone/>
            </a:pPr>
            <a:endParaRPr lang="en-US" dirty="0"/>
          </a:p>
          <a:p>
            <a:r>
              <a:rPr lang="en-US" dirty="0"/>
              <a:t>We saw a significant increase in result after doing optimization of the models which had high results as compared to others.</a:t>
            </a:r>
          </a:p>
          <a:p>
            <a:r>
              <a:rPr lang="en-US" dirty="0"/>
              <a:t>We used Grid Search CV and Randomized Search CV methods.</a:t>
            </a:r>
          </a:p>
          <a:p>
            <a:r>
              <a:rPr lang="en-US" dirty="0"/>
              <a:t>We also did k-fold Validation after using the above techniques.</a:t>
            </a:r>
            <a:endParaRPr lang="en-IN" dirty="0"/>
          </a:p>
        </p:txBody>
      </p:sp>
      <p:sp>
        <p:nvSpPr>
          <p:cNvPr id="3" name="Slide Number Placeholder 2">
            <a:extLst>
              <a:ext uri="{FF2B5EF4-FFF2-40B4-BE49-F238E27FC236}">
                <a16:creationId xmlns:a16="http://schemas.microsoft.com/office/drawing/2014/main" id="{2DAC9CD0-83BD-AD49-110A-AAB9306FB5B2}"/>
              </a:ext>
            </a:extLst>
          </p:cNvPr>
          <p:cNvSpPr>
            <a:spLocks noGrp="1"/>
          </p:cNvSpPr>
          <p:nvPr>
            <p:ph type="sldNum" sz="quarter" idx="12"/>
          </p:nvPr>
        </p:nvSpPr>
        <p:spPr/>
        <p:txBody>
          <a:bodyPr/>
          <a:lstStyle/>
          <a:p>
            <a:fld id="{EB5E5006-72EF-41CA-A4B0-D063C892D2FA}" type="slidenum">
              <a:rPr lang="en-IN" smtClean="0"/>
              <a:t>12</a:t>
            </a:fld>
            <a:endParaRPr lang="en-IN"/>
          </a:p>
        </p:txBody>
      </p:sp>
    </p:spTree>
    <p:extLst>
      <p:ext uri="{BB962C8B-B14F-4D97-AF65-F5344CB8AC3E}">
        <p14:creationId xmlns:p14="http://schemas.microsoft.com/office/powerpoint/2010/main" val="41993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AB1F-5483-1A5B-AFE4-5E5F29EC662C}"/>
              </a:ext>
            </a:extLst>
          </p:cNvPr>
          <p:cNvSpPr>
            <a:spLocks noGrp="1"/>
          </p:cNvSpPr>
          <p:nvPr>
            <p:ph type="title"/>
          </p:nvPr>
        </p:nvSpPr>
        <p:spPr/>
        <p:txBody>
          <a:bodyPr/>
          <a:lstStyle/>
          <a:p>
            <a:r>
              <a:rPr lang="en-US" dirty="0"/>
              <a:t>Gradient Boosting Regressor</a:t>
            </a:r>
            <a:endParaRPr lang="en-IN" dirty="0"/>
          </a:p>
        </p:txBody>
      </p:sp>
      <p:sp>
        <p:nvSpPr>
          <p:cNvPr id="3" name="Content Placeholder 2">
            <a:extLst>
              <a:ext uri="{FF2B5EF4-FFF2-40B4-BE49-F238E27FC236}">
                <a16:creationId xmlns:a16="http://schemas.microsoft.com/office/drawing/2014/main" id="{E0E0FC2D-0E3F-035F-D59C-FC65800CBDA3}"/>
              </a:ext>
            </a:extLst>
          </p:cNvPr>
          <p:cNvSpPr>
            <a:spLocks noGrp="1"/>
          </p:cNvSpPr>
          <p:nvPr>
            <p:ph idx="1"/>
          </p:nvPr>
        </p:nvSpPr>
        <p:spPr/>
        <p:txBody>
          <a:bodyPr/>
          <a:lstStyle/>
          <a:p>
            <a:pPr>
              <a:buClr>
                <a:srgbClr val="0070C0"/>
              </a:buClr>
              <a:buFont typeface="Wingdings" panose="05000000000000000000" pitchFamily="2" charset="2"/>
              <a:buChar char="Ø"/>
            </a:pPr>
            <a:r>
              <a:rPr lang="en-US" u="sng" dirty="0"/>
              <a:t>Grid Search CV</a:t>
            </a:r>
            <a:br>
              <a:rPr lang="en-US" dirty="0"/>
            </a:br>
            <a:r>
              <a:rPr lang="en-US" dirty="0"/>
              <a:t>Training data =&gt; 0.8561</a:t>
            </a:r>
            <a:br>
              <a:rPr lang="en-US" dirty="0"/>
            </a:br>
            <a:r>
              <a:rPr lang="en-US" dirty="0"/>
              <a:t>Testing data =&gt; 0.7242</a:t>
            </a:r>
          </a:p>
          <a:p>
            <a:pPr>
              <a:buClr>
                <a:srgbClr val="0070C0"/>
              </a:buClr>
              <a:buFont typeface="Wingdings" panose="05000000000000000000" pitchFamily="2" charset="2"/>
              <a:buChar char="Ø"/>
            </a:pPr>
            <a:r>
              <a:rPr lang="en-US" u="sng" dirty="0"/>
              <a:t>Randomized Search CV</a:t>
            </a:r>
            <a:br>
              <a:rPr lang="en-US" u="sng" dirty="0"/>
            </a:br>
            <a:r>
              <a:rPr lang="en-IN" dirty="0"/>
              <a:t>Training data =&gt; 0.8907</a:t>
            </a:r>
            <a:br>
              <a:rPr lang="en-IN" dirty="0"/>
            </a:br>
            <a:r>
              <a:rPr lang="en-IN" dirty="0"/>
              <a:t>Testing data =&gt; 0.7229</a:t>
            </a:r>
            <a:endParaRPr lang="en-US" dirty="0"/>
          </a:p>
          <a:p>
            <a:pPr>
              <a:buClr>
                <a:srgbClr val="0070C0"/>
              </a:buClr>
              <a:buFont typeface="Wingdings" panose="05000000000000000000" pitchFamily="2" charset="2"/>
              <a:buChar char="Ø"/>
            </a:pPr>
            <a:r>
              <a:rPr lang="en-US" u="sng" dirty="0"/>
              <a:t>K – Fold validation</a:t>
            </a:r>
            <a:br>
              <a:rPr lang="en-US" dirty="0"/>
            </a:br>
            <a:r>
              <a:rPr lang="en-US" dirty="0"/>
              <a:t>Training data =&gt; 0.6318</a:t>
            </a:r>
            <a:br>
              <a:rPr lang="en-US" dirty="0"/>
            </a:br>
            <a:r>
              <a:rPr lang="en-US" dirty="0"/>
              <a:t>Testing data =&gt; 0.3800</a:t>
            </a:r>
            <a:endParaRPr lang="en-IN" dirty="0"/>
          </a:p>
          <a:p>
            <a:endParaRPr lang="en-IN" dirty="0"/>
          </a:p>
        </p:txBody>
      </p:sp>
      <p:sp>
        <p:nvSpPr>
          <p:cNvPr id="4" name="Text Placeholder 3">
            <a:extLst>
              <a:ext uri="{FF2B5EF4-FFF2-40B4-BE49-F238E27FC236}">
                <a16:creationId xmlns:a16="http://schemas.microsoft.com/office/drawing/2014/main" id="{677D99FB-9CD0-FC60-D983-706D64851006}"/>
              </a:ext>
            </a:extLst>
          </p:cNvPr>
          <p:cNvSpPr>
            <a:spLocks noGrp="1"/>
          </p:cNvSpPr>
          <p:nvPr>
            <p:ph type="body" sz="half" idx="2"/>
          </p:nvPr>
        </p:nvSpPr>
        <p:spPr/>
        <p:txBody>
          <a:bodyPr/>
          <a:lstStyle/>
          <a:p>
            <a:r>
              <a:rPr lang="en-US" dirty="0"/>
              <a:t>The best results of the Model Optimization I used on this ML Model.</a:t>
            </a:r>
            <a:endParaRPr lang="en-IN" dirty="0"/>
          </a:p>
        </p:txBody>
      </p:sp>
      <p:sp>
        <p:nvSpPr>
          <p:cNvPr id="5" name="Slide Number Placeholder 4">
            <a:extLst>
              <a:ext uri="{FF2B5EF4-FFF2-40B4-BE49-F238E27FC236}">
                <a16:creationId xmlns:a16="http://schemas.microsoft.com/office/drawing/2014/main" id="{BBBDBC0D-DA75-C280-CAF9-7310F58E8F17}"/>
              </a:ext>
            </a:extLst>
          </p:cNvPr>
          <p:cNvSpPr>
            <a:spLocks noGrp="1"/>
          </p:cNvSpPr>
          <p:nvPr>
            <p:ph type="sldNum" sz="quarter" idx="12"/>
          </p:nvPr>
        </p:nvSpPr>
        <p:spPr/>
        <p:txBody>
          <a:bodyPr/>
          <a:lstStyle/>
          <a:p>
            <a:fld id="{EB5E5006-72EF-41CA-A4B0-D063C892D2FA}" type="slidenum">
              <a:rPr lang="en-IN" smtClean="0"/>
              <a:t>13</a:t>
            </a:fld>
            <a:endParaRPr lang="en-IN"/>
          </a:p>
        </p:txBody>
      </p:sp>
    </p:spTree>
    <p:extLst>
      <p:ext uri="{BB962C8B-B14F-4D97-AF65-F5344CB8AC3E}">
        <p14:creationId xmlns:p14="http://schemas.microsoft.com/office/powerpoint/2010/main" val="428778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AB1F-5483-1A5B-AFE4-5E5F29EC662C}"/>
              </a:ext>
            </a:extLst>
          </p:cNvPr>
          <p:cNvSpPr>
            <a:spLocks noGrp="1"/>
          </p:cNvSpPr>
          <p:nvPr>
            <p:ph type="title"/>
          </p:nvPr>
        </p:nvSpPr>
        <p:spPr/>
        <p:txBody>
          <a:bodyPr/>
          <a:lstStyle/>
          <a:p>
            <a:r>
              <a:rPr lang="en-US" dirty="0" err="1"/>
              <a:t>XGBoost</a:t>
            </a:r>
            <a:r>
              <a:rPr lang="en-US" dirty="0"/>
              <a:t> Regressor</a:t>
            </a:r>
            <a:endParaRPr lang="en-IN" dirty="0"/>
          </a:p>
        </p:txBody>
      </p:sp>
      <p:sp>
        <p:nvSpPr>
          <p:cNvPr id="3" name="Content Placeholder 2">
            <a:extLst>
              <a:ext uri="{FF2B5EF4-FFF2-40B4-BE49-F238E27FC236}">
                <a16:creationId xmlns:a16="http://schemas.microsoft.com/office/drawing/2014/main" id="{E0E0FC2D-0E3F-035F-D59C-FC65800CBDA3}"/>
              </a:ext>
            </a:extLst>
          </p:cNvPr>
          <p:cNvSpPr>
            <a:spLocks noGrp="1"/>
          </p:cNvSpPr>
          <p:nvPr>
            <p:ph idx="1"/>
          </p:nvPr>
        </p:nvSpPr>
        <p:spPr/>
        <p:txBody>
          <a:bodyPr/>
          <a:lstStyle/>
          <a:p>
            <a:pPr>
              <a:buClr>
                <a:srgbClr val="0070C0"/>
              </a:buClr>
              <a:buFont typeface="Wingdings" panose="05000000000000000000" pitchFamily="2" charset="2"/>
              <a:buChar char="Ø"/>
            </a:pPr>
            <a:r>
              <a:rPr lang="en-US" u="sng" dirty="0"/>
              <a:t>Grid Search CV</a:t>
            </a:r>
            <a:br>
              <a:rPr lang="en-US" dirty="0"/>
            </a:br>
            <a:r>
              <a:rPr lang="en-US" dirty="0"/>
              <a:t>Training data =&gt; 0.8930</a:t>
            </a:r>
            <a:br>
              <a:rPr lang="en-US" dirty="0"/>
            </a:br>
            <a:r>
              <a:rPr lang="en-US" dirty="0"/>
              <a:t>Testing data =&gt; 0.7191</a:t>
            </a:r>
            <a:endParaRPr lang="en-IN" dirty="0"/>
          </a:p>
          <a:p>
            <a:pPr>
              <a:buClr>
                <a:srgbClr val="0070C0"/>
              </a:buClr>
              <a:buFont typeface="Wingdings" panose="05000000000000000000" pitchFamily="2" charset="2"/>
              <a:buChar char="Ø"/>
            </a:pPr>
            <a:r>
              <a:rPr lang="en-US" u="sng" dirty="0"/>
              <a:t>Randomized Search CV</a:t>
            </a:r>
            <a:br>
              <a:rPr lang="en-US" u="sng" dirty="0"/>
            </a:br>
            <a:r>
              <a:rPr lang="en-US" dirty="0"/>
              <a:t>Training data =&gt; 0.9220</a:t>
            </a:r>
            <a:br>
              <a:rPr lang="en-US" dirty="0"/>
            </a:br>
            <a:r>
              <a:rPr lang="en-IN" dirty="0"/>
              <a:t>Testing data =&gt; 0. 7970</a:t>
            </a:r>
          </a:p>
          <a:p>
            <a:pPr>
              <a:buClr>
                <a:srgbClr val="0070C0"/>
              </a:buClr>
              <a:buFont typeface="Wingdings" panose="05000000000000000000" pitchFamily="2" charset="2"/>
              <a:buChar char="Ø"/>
            </a:pPr>
            <a:r>
              <a:rPr lang="en-US" u="sng" dirty="0"/>
              <a:t>K – Fold validation</a:t>
            </a:r>
            <a:br>
              <a:rPr lang="en-US" dirty="0"/>
            </a:br>
            <a:r>
              <a:rPr lang="en-US" dirty="0"/>
              <a:t>Training data =&gt; 0.6369</a:t>
            </a:r>
            <a:br>
              <a:rPr lang="en-US" dirty="0"/>
            </a:br>
            <a:r>
              <a:rPr lang="en-US" dirty="0"/>
              <a:t>Testing data =&gt; 0.3764</a:t>
            </a:r>
            <a:endParaRPr lang="en-IN" dirty="0"/>
          </a:p>
        </p:txBody>
      </p:sp>
      <p:sp>
        <p:nvSpPr>
          <p:cNvPr id="4" name="Text Placeholder 3">
            <a:extLst>
              <a:ext uri="{FF2B5EF4-FFF2-40B4-BE49-F238E27FC236}">
                <a16:creationId xmlns:a16="http://schemas.microsoft.com/office/drawing/2014/main" id="{677D99FB-9CD0-FC60-D983-706D64851006}"/>
              </a:ext>
            </a:extLst>
          </p:cNvPr>
          <p:cNvSpPr>
            <a:spLocks noGrp="1"/>
          </p:cNvSpPr>
          <p:nvPr>
            <p:ph type="body" sz="half" idx="2"/>
          </p:nvPr>
        </p:nvSpPr>
        <p:spPr/>
        <p:txBody>
          <a:bodyPr/>
          <a:lstStyle/>
          <a:p>
            <a:r>
              <a:rPr lang="en-US" dirty="0"/>
              <a:t>The best results of the Model Optimization I used on this ML Model.</a:t>
            </a:r>
            <a:endParaRPr lang="en-IN" dirty="0"/>
          </a:p>
        </p:txBody>
      </p:sp>
      <p:sp>
        <p:nvSpPr>
          <p:cNvPr id="5" name="Slide Number Placeholder 4">
            <a:extLst>
              <a:ext uri="{FF2B5EF4-FFF2-40B4-BE49-F238E27FC236}">
                <a16:creationId xmlns:a16="http://schemas.microsoft.com/office/drawing/2014/main" id="{95B3988E-D6C0-7B79-5FCB-94D8A53B761D}"/>
              </a:ext>
            </a:extLst>
          </p:cNvPr>
          <p:cNvSpPr>
            <a:spLocks noGrp="1"/>
          </p:cNvSpPr>
          <p:nvPr>
            <p:ph type="sldNum" sz="quarter" idx="12"/>
          </p:nvPr>
        </p:nvSpPr>
        <p:spPr/>
        <p:txBody>
          <a:bodyPr/>
          <a:lstStyle/>
          <a:p>
            <a:fld id="{EB5E5006-72EF-41CA-A4B0-D063C892D2FA}" type="slidenum">
              <a:rPr lang="en-IN" smtClean="0"/>
              <a:t>14</a:t>
            </a:fld>
            <a:endParaRPr lang="en-IN"/>
          </a:p>
        </p:txBody>
      </p:sp>
    </p:spTree>
    <p:extLst>
      <p:ext uri="{BB962C8B-B14F-4D97-AF65-F5344CB8AC3E}">
        <p14:creationId xmlns:p14="http://schemas.microsoft.com/office/powerpoint/2010/main" val="421226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63EF7C-F2FA-FED1-1E10-668107A469CF}"/>
              </a:ext>
            </a:extLst>
          </p:cNvPr>
          <p:cNvSpPr>
            <a:spLocks noGrp="1"/>
          </p:cNvSpPr>
          <p:nvPr>
            <p:ph type="title"/>
          </p:nvPr>
        </p:nvSpPr>
        <p:spPr/>
        <p:txBody>
          <a:bodyPr/>
          <a:lstStyle/>
          <a:p>
            <a:r>
              <a:rPr lang="en-US" dirty="0"/>
              <a:t>Grid Search CV (best results)</a:t>
            </a:r>
            <a:endParaRPr lang="en-IN" dirty="0"/>
          </a:p>
        </p:txBody>
      </p:sp>
      <p:sp>
        <p:nvSpPr>
          <p:cNvPr id="5" name="Text Placeholder 4">
            <a:extLst>
              <a:ext uri="{FF2B5EF4-FFF2-40B4-BE49-F238E27FC236}">
                <a16:creationId xmlns:a16="http://schemas.microsoft.com/office/drawing/2014/main" id="{D92AE916-71C3-D2A8-4BFF-89444F5CD5B3}"/>
              </a:ext>
            </a:extLst>
          </p:cNvPr>
          <p:cNvSpPr>
            <a:spLocks noGrp="1"/>
          </p:cNvSpPr>
          <p:nvPr>
            <p:ph type="body" idx="1"/>
          </p:nvPr>
        </p:nvSpPr>
        <p:spPr/>
        <p:txBody>
          <a:bodyPr/>
          <a:lstStyle/>
          <a:p>
            <a:r>
              <a:rPr lang="en-US" u="sng" dirty="0"/>
              <a:t>Gradient Boosting Regressor</a:t>
            </a:r>
            <a:endParaRPr lang="en-IN" u="sng" dirty="0"/>
          </a:p>
        </p:txBody>
      </p:sp>
      <p:sp>
        <p:nvSpPr>
          <p:cNvPr id="6" name="Content Placeholder 5">
            <a:extLst>
              <a:ext uri="{FF2B5EF4-FFF2-40B4-BE49-F238E27FC236}">
                <a16:creationId xmlns:a16="http://schemas.microsoft.com/office/drawing/2014/main" id="{88F9E012-42FE-CB5B-C0C3-B86840463B84}"/>
              </a:ext>
            </a:extLst>
          </p:cNvPr>
          <p:cNvSpPr>
            <a:spLocks noGrp="1"/>
          </p:cNvSpPr>
          <p:nvPr>
            <p:ph sz="half" idx="2"/>
          </p:nvPr>
        </p:nvSpPr>
        <p:spPr/>
        <p:txBody>
          <a:bodyPr/>
          <a:lstStyle/>
          <a:p>
            <a:r>
              <a:rPr lang="en-US" dirty="0"/>
              <a:t>Training data =&gt; 0.8561</a:t>
            </a:r>
          </a:p>
          <a:p>
            <a:r>
              <a:rPr lang="en-US" dirty="0"/>
              <a:t>Testing data =&gt; 0.7242</a:t>
            </a:r>
            <a:endParaRPr lang="en-IN" dirty="0"/>
          </a:p>
        </p:txBody>
      </p:sp>
      <p:sp>
        <p:nvSpPr>
          <p:cNvPr id="7" name="Text Placeholder 6">
            <a:extLst>
              <a:ext uri="{FF2B5EF4-FFF2-40B4-BE49-F238E27FC236}">
                <a16:creationId xmlns:a16="http://schemas.microsoft.com/office/drawing/2014/main" id="{17CBD25F-D970-5CE2-0ECF-B3C1673C4B57}"/>
              </a:ext>
            </a:extLst>
          </p:cNvPr>
          <p:cNvSpPr>
            <a:spLocks noGrp="1"/>
          </p:cNvSpPr>
          <p:nvPr>
            <p:ph type="body" sz="quarter" idx="3"/>
          </p:nvPr>
        </p:nvSpPr>
        <p:spPr/>
        <p:txBody>
          <a:bodyPr/>
          <a:lstStyle/>
          <a:p>
            <a:r>
              <a:rPr lang="en-US" u="sng" dirty="0" err="1"/>
              <a:t>XGBoost</a:t>
            </a:r>
            <a:r>
              <a:rPr lang="en-US" u="sng" dirty="0"/>
              <a:t> Regressor</a:t>
            </a:r>
            <a:endParaRPr lang="en-IN" u="sng" dirty="0"/>
          </a:p>
        </p:txBody>
      </p:sp>
      <p:sp>
        <p:nvSpPr>
          <p:cNvPr id="8" name="Content Placeholder 7">
            <a:extLst>
              <a:ext uri="{FF2B5EF4-FFF2-40B4-BE49-F238E27FC236}">
                <a16:creationId xmlns:a16="http://schemas.microsoft.com/office/drawing/2014/main" id="{C910247F-4933-F405-D009-2D870A5D1D1F}"/>
              </a:ext>
            </a:extLst>
          </p:cNvPr>
          <p:cNvSpPr>
            <a:spLocks noGrp="1"/>
          </p:cNvSpPr>
          <p:nvPr>
            <p:ph sz="quarter" idx="4"/>
          </p:nvPr>
        </p:nvSpPr>
        <p:spPr/>
        <p:txBody>
          <a:bodyPr/>
          <a:lstStyle/>
          <a:p>
            <a:r>
              <a:rPr lang="en-US" dirty="0"/>
              <a:t>Training data =&gt; 0.8930</a:t>
            </a:r>
          </a:p>
          <a:p>
            <a:r>
              <a:rPr lang="en-US" dirty="0"/>
              <a:t>Testing data =&gt; 0.7191</a:t>
            </a:r>
            <a:endParaRPr lang="en-IN" dirty="0"/>
          </a:p>
        </p:txBody>
      </p:sp>
      <p:sp>
        <p:nvSpPr>
          <p:cNvPr id="2" name="Slide Number Placeholder 1">
            <a:extLst>
              <a:ext uri="{FF2B5EF4-FFF2-40B4-BE49-F238E27FC236}">
                <a16:creationId xmlns:a16="http://schemas.microsoft.com/office/drawing/2014/main" id="{FA4D987B-B15F-4BA4-09CC-3977AB98223F}"/>
              </a:ext>
            </a:extLst>
          </p:cNvPr>
          <p:cNvSpPr>
            <a:spLocks noGrp="1"/>
          </p:cNvSpPr>
          <p:nvPr>
            <p:ph type="sldNum" sz="quarter" idx="12"/>
          </p:nvPr>
        </p:nvSpPr>
        <p:spPr/>
        <p:txBody>
          <a:bodyPr/>
          <a:lstStyle/>
          <a:p>
            <a:fld id="{EB5E5006-72EF-41CA-A4B0-D063C892D2FA}" type="slidenum">
              <a:rPr lang="en-IN" smtClean="0"/>
              <a:t>15</a:t>
            </a:fld>
            <a:endParaRPr lang="en-IN"/>
          </a:p>
        </p:txBody>
      </p:sp>
    </p:spTree>
    <p:extLst>
      <p:ext uri="{BB962C8B-B14F-4D97-AF65-F5344CB8AC3E}">
        <p14:creationId xmlns:p14="http://schemas.microsoft.com/office/powerpoint/2010/main" val="18481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63EF7C-F2FA-FED1-1E10-668107A469CF}"/>
              </a:ext>
            </a:extLst>
          </p:cNvPr>
          <p:cNvSpPr>
            <a:spLocks noGrp="1"/>
          </p:cNvSpPr>
          <p:nvPr>
            <p:ph type="title"/>
          </p:nvPr>
        </p:nvSpPr>
        <p:spPr/>
        <p:txBody>
          <a:bodyPr/>
          <a:lstStyle/>
          <a:p>
            <a:r>
              <a:rPr lang="en-US" dirty="0"/>
              <a:t>Randomized Search CV (best results)</a:t>
            </a:r>
            <a:endParaRPr lang="en-IN" dirty="0"/>
          </a:p>
        </p:txBody>
      </p:sp>
      <p:sp>
        <p:nvSpPr>
          <p:cNvPr id="5" name="Text Placeholder 4">
            <a:extLst>
              <a:ext uri="{FF2B5EF4-FFF2-40B4-BE49-F238E27FC236}">
                <a16:creationId xmlns:a16="http://schemas.microsoft.com/office/drawing/2014/main" id="{D92AE916-71C3-D2A8-4BFF-89444F5CD5B3}"/>
              </a:ext>
            </a:extLst>
          </p:cNvPr>
          <p:cNvSpPr>
            <a:spLocks noGrp="1"/>
          </p:cNvSpPr>
          <p:nvPr>
            <p:ph type="body" idx="1"/>
          </p:nvPr>
        </p:nvSpPr>
        <p:spPr/>
        <p:txBody>
          <a:bodyPr/>
          <a:lstStyle/>
          <a:p>
            <a:r>
              <a:rPr lang="en-US" u="sng" dirty="0"/>
              <a:t>Gradient Boosting Regressor</a:t>
            </a:r>
            <a:endParaRPr lang="en-IN" u="sng" dirty="0"/>
          </a:p>
        </p:txBody>
      </p:sp>
      <p:sp>
        <p:nvSpPr>
          <p:cNvPr id="6" name="Content Placeholder 5">
            <a:extLst>
              <a:ext uri="{FF2B5EF4-FFF2-40B4-BE49-F238E27FC236}">
                <a16:creationId xmlns:a16="http://schemas.microsoft.com/office/drawing/2014/main" id="{88F9E012-42FE-CB5B-C0C3-B86840463B84}"/>
              </a:ext>
            </a:extLst>
          </p:cNvPr>
          <p:cNvSpPr>
            <a:spLocks noGrp="1"/>
          </p:cNvSpPr>
          <p:nvPr>
            <p:ph sz="half" idx="2"/>
          </p:nvPr>
        </p:nvSpPr>
        <p:spPr/>
        <p:txBody>
          <a:bodyPr/>
          <a:lstStyle/>
          <a:p>
            <a:r>
              <a:rPr lang="en-IN" dirty="0"/>
              <a:t>Training data =&gt; 0.8907</a:t>
            </a:r>
          </a:p>
          <a:p>
            <a:r>
              <a:rPr lang="en-IN" dirty="0"/>
              <a:t>Testing data =&gt; 0.7229</a:t>
            </a:r>
          </a:p>
        </p:txBody>
      </p:sp>
      <p:sp>
        <p:nvSpPr>
          <p:cNvPr id="7" name="Text Placeholder 6">
            <a:extLst>
              <a:ext uri="{FF2B5EF4-FFF2-40B4-BE49-F238E27FC236}">
                <a16:creationId xmlns:a16="http://schemas.microsoft.com/office/drawing/2014/main" id="{17CBD25F-D970-5CE2-0ECF-B3C1673C4B57}"/>
              </a:ext>
            </a:extLst>
          </p:cNvPr>
          <p:cNvSpPr>
            <a:spLocks noGrp="1"/>
          </p:cNvSpPr>
          <p:nvPr>
            <p:ph type="body" sz="quarter" idx="3"/>
          </p:nvPr>
        </p:nvSpPr>
        <p:spPr/>
        <p:txBody>
          <a:bodyPr/>
          <a:lstStyle/>
          <a:p>
            <a:r>
              <a:rPr lang="en-US" u="sng" dirty="0" err="1"/>
              <a:t>XGBoost</a:t>
            </a:r>
            <a:r>
              <a:rPr lang="en-US" u="sng" dirty="0"/>
              <a:t> Regressor</a:t>
            </a:r>
            <a:endParaRPr lang="en-IN" u="sng" dirty="0"/>
          </a:p>
        </p:txBody>
      </p:sp>
      <p:sp>
        <p:nvSpPr>
          <p:cNvPr id="8" name="Content Placeholder 7">
            <a:extLst>
              <a:ext uri="{FF2B5EF4-FFF2-40B4-BE49-F238E27FC236}">
                <a16:creationId xmlns:a16="http://schemas.microsoft.com/office/drawing/2014/main" id="{C910247F-4933-F405-D009-2D870A5D1D1F}"/>
              </a:ext>
            </a:extLst>
          </p:cNvPr>
          <p:cNvSpPr>
            <a:spLocks noGrp="1"/>
          </p:cNvSpPr>
          <p:nvPr>
            <p:ph sz="quarter" idx="4"/>
          </p:nvPr>
        </p:nvSpPr>
        <p:spPr/>
        <p:txBody>
          <a:bodyPr/>
          <a:lstStyle/>
          <a:p>
            <a:r>
              <a:rPr lang="en-US" dirty="0"/>
              <a:t>Training data =&gt; 0.9220</a:t>
            </a:r>
          </a:p>
          <a:p>
            <a:r>
              <a:rPr lang="en-IN" dirty="0"/>
              <a:t>Testing data =&gt; 0. 7970</a:t>
            </a:r>
          </a:p>
        </p:txBody>
      </p:sp>
      <p:sp>
        <p:nvSpPr>
          <p:cNvPr id="2" name="Slide Number Placeholder 1">
            <a:extLst>
              <a:ext uri="{FF2B5EF4-FFF2-40B4-BE49-F238E27FC236}">
                <a16:creationId xmlns:a16="http://schemas.microsoft.com/office/drawing/2014/main" id="{98FE3BC6-987B-7E08-ECBB-8DA1268171B9}"/>
              </a:ext>
            </a:extLst>
          </p:cNvPr>
          <p:cNvSpPr>
            <a:spLocks noGrp="1"/>
          </p:cNvSpPr>
          <p:nvPr>
            <p:ph type="sldNum" sz="quarter" idx="12"/>
          </p:nvPr>
        </p:nvSpPr>
        <p:spPr/>
        <p:txBody>
          <a:bodyPr/>
          <a:lstStyle/>
          <a:p>
            <a:fld id="{EB5E5006-72EF-41CA-A4B0-D063C892D2FA}" type="slidenum">
              <a:rPr lang="en-IN" smtClean="0"/>
              <a:t>16</a:t>
            </a:fld>
            <a:endParaRPr lang="en-IN"/>
          </a:p>
        </p:txBody>
      </p:sp>
    </p:spTree>
    <p:extLst>
      <p:ext uri="{BB962C8B-B14F-4D97-AF65-F5344CB8AC3E}">
        <p14:creationId xmlns:p14="http://schemas.microsoft.com/office/powerpoint/2010/main" val="138529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63EF7C-F2FA-FED1-1E10-668107A469CF}"/>
              </a:ext>
            </a:extLst>
          </p:cNvPr>
          <p:cNvSpPr>
            <a:spLocks noGrp="1"/>
          </p:cNvSpPr>
          <p:nvPr>
            <p:ph type="title"/>
          </p:nvPr>
        </p:nvSpPr>
        <p:spPr/>
        <p:txBody>
          <a:bodyPr/>
          <a:lstStyle/>
          <a:p>
            <a:r>
              <a:rPr lang="en-US" dirty="0"/>
              <a:t>K-fold Validation (best results)</a:t>
            </a:r>
            <a:endParaRPr lang="en-IN" dirty="0"/>
          </a:p>
        </p:txBody>
      </p:sp>
      <p:sp>
        <p:nvSpPr>
          <p:cNvPr id="5" name="Text Placeholder 4">
            <a:extLst>
              <a:ext uri="{FF2B5EF4-FFF2-40B4-BE49-F238E27FC236}">
                <a16:creationId xmlns:a16="http://schemas.microsoft.com/office/drawing/2014/main" id="{D92AE916-71C3-D2A8-4BFF-89444F5CD5B3}"/>
              </a:ext>
            </a:extLst>
          </p:cNvPr>
          <p:cNvSpPr>
            <a:spLocks noGrp="1"/>
          </p:cNvSpPr>
          <p:nvPr>
            <p:ph type="body" idx="1"/>
          </p:nvPr>
        </p:nvSpPr>
        <p:spPr/>
        <p:txBody>
          <a:bodyPr/>
          <a:lstStyle/>
          <a:p>
            <a:r>
              <a:rPr lang="en-US" u="sng" dirty="0"/>
              <a:t>Gradient Boosting Regressor</a:t>
            </a:r>
            <a:endParaRPr lang="en-IN" u="sng" dirty="0"/>
          </a:p>
        </p:txBody>
      </p:sp>
      <p:sp>
        <p:nvSpPr>
          <p:cNvPr id="6" name="Content Placeholder 5">
            <a:extLst>
              <a:ext uri="{FF2B5EF4-FFF2-40B4-BE49-F238E27FC236}">
                <a16:creationId xmlns:a16="http://schemas.microsoft.com/office/drawing/2014/main" id="{88F9E012-42FE-CB5B-C0C3-B86840463B84}"/>
              </a:ext>
            </a:extLst>
          </p:cNvPr>
          <p:cNvSpPr>
            <a:spLocks noGrp="1"/>
          </p:cNvSpPr>
          <p:nvPr>
            <p:ph sz="half" idx="2"/>
          </p:nvPr>
        </p:nvSpPr>
        <p:spPr/>
        <p:txBody>
          <a:bodyPr/>
          <a:lstStyle/>
          <a:p>
            <a:r>
              <a:rPr lang="en-US" dirty="0"/>
              <a:t>Training data =&gt; 0.6318</a:t>
            </a:r>
          </a:p>
          <a:p>
            <a:r>
              <a:rPr lang="en-US" dirty="0"/>
              <a:t>Testing data =&gt; 0.3800</a:t>
            </a:r>
            <a:endParaRPr lang="en-IN" dirty="0"/>
          </a:p>
        </p:txBody>
      </p:sp>
      <p:sp>
        <p:nvSpPr>
          <p:cNvPr id="7" name="Text Placeholder 6">
            <a:extLst>
              <a:ext uri="{FF2B5EF4-FFF2-40B4-BE49-F238E27FC236}">
                <a16:creationId xmlns:a16="http://schemas.microsoft.com/office/drawing/2014/main" id="{17CBD25F-D970-5CE2-0ECF-B3C1673C4B57}"/>
              </a:ext>
            </a:extLst>
          </p:cNvPr>
          <p:cNvSpPr>
            <a:spLocks noGrp="1"/>
          </p:cNvSpPr>
          <p:nvPr>
            <p:ph type="body" sz="quarter" idx="3"/>
          </p:nvPr>
        </p:nvSpPr>
        <p:spPr/>
        <p:txBody>
          <a:bodyPr/>
          <a:lstStyle/>
          <a:p>
            <a:r>
              <a:rPr lang="en-US" u="sng" dirty="0" err="1"/>
              <a:t>XGBoost</a:t>
            </a:r>
            <a:r>
              <a:rPr lang="en-US" u="sng" dirty="0"/>
              <a:t> Regressor</a:t>
            </a:r>
            <a:endParaRPr lang="en-IN" u="sng" dirty="0"/>
          </a:p>
        </p:txBody>
      </p:sp>
      <p:sp>
        <p:nvSpPr>
          <p:cNvPr id="8" name="Content Placeholder 7">
            <a:extLst>
              <a:ext uri="{FF2B5EF4-FFF2-40B4-BE49-F238E27FC236}">
                <a16:creationId xmlns:a16="http://schemas.microsoft.com/office/drawing/2014/main" id="{C910247F-4933-F405-D009-2D870A5D1D1F}"/>
              </a:ext>
            </a:extLst>
          </p:cNvPr>
          <p:cNvSpPr>
            <a:spLocks noGrp="1"/>
          </p:cNvSpPr>
          <p:nvPr>
            <p:ph sz="quarter" idx="4"/>
          </p:nvPr>
        </p:nvSpPr>
        <p:spPr/>
        <p:txBody>
          <a:bodyPr/>
          <a:lstStyle/>
          <a:p>
            <a:r>
              <a:rPr lang="en-US" dirty="0"/>
              <a:t>Training data =&gt; 0.6369</a:t>
            </a:r>
          </a:p>
          <a:p>
            <a:r>
              <a:rPr lang="en-US" dirty="0"/>
              <a:t>Testing data =&gt; 0.3764</a:t>
            </a:r>
            <a:endParaRPr lang="en-IN" dirty="0"/>
          </a:p>
        </p:txBody>
      </p:sp>
      <p:sp>
        <p:nvSpPr>
          <p:cNvPr id="2" name="Slide Number Placeholder 1">
            <a:extLst>
              <a:ext uri="{FF2B5EF4-FFF2-40B4-BE49-F238E27FC236}">
                <a16:creationId xmlns:a16="http://schemas.microsoft.com/office/drawing/2014/main" id="{658443B6-FC1B-3FFE-BF2F-3A3BC196A197}"/>
              </a:ext>
            </a:extLst>
          </p:cNvPr>
          <p:cNvSpPr>
            <a:spLocks noGrp="1"/>
          </p:cNvSpPr>
          <p:nvPr>
            <p:ph type="sldNum" sz="quarter" idx="12"/>
          </p:nvPr>
        </p:nvSpPr>
        <p:spPr/>
        <p:txBody>
          <a:bodyPr/>
          <a:lstStyle/>
          <a:p>
            <a:fld id="{EB5E5006-72EF-41CA-A4B0-D063C892D2FA}" type="slidenum">
              <a:rPr lang="en-IN" smtClean="0"/>
              <a:t>17</a:t>
            </a:fld>
            <a:endParaRPr lang="en-IN"/>
          </a:p>
        </p:txBody>
      </p:sp>
    </p:spTree>
    <p:extLst>
      <p:ext uri="{BB962C8B-B14F-4D97-AF65-F5344CB8AC3E}">
        <p14:creationId xmlns:p14="http://schemas.microsoft.com/office/powerpoint/2010/main" val="2361833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63EF7C-F2FA-FED1-1E10-668107A469CF}"/>
              </a:ext>
            </a:extLst>
          </p:cNvPr>
          <p:cNvSpPr>
            <a:spLocks noGrp="1"/>
          </p:cNvSpPr>
          <p:nvPr>
            <p:ph type="title"/>
          </p:nvPr>
        </p:nvSpPr>
        <p:spPr/>
        <p:txBody>
          <a:bodyPr/>
          <a:lstStyle/>
          <a:p>
            <a:r>
              <a:rPr lang="en-US" dirty="0"/>
              <a:t>Conclusion</a:t>
            </a:r>
            <a:endParaRPr lang="en-IN" dirty="0"/>
          </a:p>
        </p:txBody>
      </p:sp>
      <p:sp>
        <p:nvSpPr>
          <p:cNvPr id="6" name="Content Placeholder 5">
            <a:extLst>
              <a:ext uri="{FF2B5EF4-FFF2-40B4-BE49-F238E27FC236}">
                <a16:creationId xmlns:a16="http://schemas.microsoft.com/office/drawing/2014/main" id="{88F9E012-42FE-CB5B-C0C3-B86840463B84}"/>
              </a:ext>
            </a:extLst>
          </p:cNvPr>
          <p:cNvSpPr>
            <a:spLocks noGrp="1"/>
          </p:cNvSpPr>
          <p:nvPr>
            <p:ph sz="half" idx="2"/>
          </p:nvPr>
        </p:nvSpPr>
        <p:spPr>
          <a:xfrm>
            <a:off x="839788" y="1793875"/>
            <a:ext cx="10000932" cy="3684588"/>
          </a:xfrm>
        </p:spPr>
        <p:txBody>
          <a:bodyPr/>
          <a:lstStyle/>
          <a:p>
            <a:r>
              <a:rPr lang="en-US" dirty="0"/>
              <a:t>Data generated at Sinter plant could be analyzed by using 14 Machine Learning Models.</a:t>
            </a:r>
          </a:p>
          <a:p>
            <a:r>
              <a:rPr lang="en-US" dirty="0"/>
              <a:t>XG Boost and Gradient Boosting Regressor gave the best results.</a:t>
            </a:r>
          </a:p>
          <a:p>
            <a:r>
              <a:rPr lang="en-US" dirty="0"/>
              <a:t>These 2 ML models gave the accurate prediction for the given data fed. </a:t>
            </a:r>
          </a:p>
          <a:p>
            <a:r>
              <a:rPr lang="en-US" dirty="0"/>
              <a:t>Best Value obtained was 79% using XG Boost with Randomized Search CV.</a:t>
            </a:r>
          </a:p>
          <a:p>
            <a:pPr marL="457200" lvl="1" indent="0">
              <a:buNone/>
            </a:pPr>
            <a:endParaRPr lang="en-US" dirty="0"/>
          </a:p>
          <a:p>
            <a:endParaRPr lang="en-IN" dirty="0"/>
          </a:p>
        </p:txBody>
      </p:sp>
      <p:sp>
        <p:nvSpPr>
          <p:cNvPr id="2" name="Slide Number Placeholder 1">
            <a:extLst>
              <a:ext uri="{FF2B5EF4-FFF2-40B4-BE49-F238E27FC236}">
                <a16:creationId xmlns:a16="http://schemas.microsoft.com/office/drawing/2014/main" id="{1321B2F0-C73F-FAE7-72EA-13E233C49383}"/>
              </a:ext>
            </a:extLst>
          </p:cNvPr>
          <p:cNvSpPr>
            <a:spLocks noGrp="1"/>
          </p:cNvSpPr>
          <p:nvPr>
            <p:ph type="sldNum" sz="quarter" idx="12"/>
          </p:nvPr>
        </p:nvSpPr>
        <p:spPr/>
        <p:txBody>
          <a:bodyPr/>
          <a:lstStyle/>
          <a:p>
            <a:fld id="{EB5E5006-72EF-41CA-A4B0-D063C892D2FA}" type="slidenum">
              <a:rPr lang="en-IN" smtClean="0"/>
              <a:t>18</a:t>
            </a:fld>
            <a:endParaRPr lang="en-IN"/>
          </a:p>
        </p:txBody>
      </p:sp>
    </p:spTree>
    <p:extLst>
      <p:ext uri="{BB962C8B-B14F-4D97-AF65-F5344CB8AC3E}">
        <p14:creationId xmlns:p14="http://schemas.microsoft.com/office/powerpoint/2010/main" val="271459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EF13-C022-D668-2142-0FF28C22A62F}"/>
              </a:ext>
            </a:extLst>
          </p:cNvPr>
          <p:cNvSpPr>
            <a:spLocks noGrp="1"/>
          </p:cNvSpPr>
          <p:nvPr>
            <p:ph type="title"/>
          </p:nvPr>
        </p:nvSpPr>
        <p:spPr/>
        <p:txBody>
          <a:bodyPr/>
          <a:lstStyle/>
          <a:p>
            <a:r>
              <a:rPr lang="en-US" dirty="0"/>
              <a:t>Background</a:t>
            </a:r>
            <a:endParaRPr lang="en-IN" dirty="0"/>
          </a:p>
        </p:txBody>
      </p:sp>
      <p:sp>
        <p:nvSpPr>
          <p:cNvPr id="3" name="Content Placeholder 2">
            <a:extLst>
              <a:ext uri="{FF2B5EF4-FFF2-40B4-BE49-F238E27FC236}">
                <a16:creationId xmlns:a16="http://schemas.microsoft.com/office/drawing/2014/main" id="{38996F36-FD64-123A-EE35-31002F7707F0}"/>
              </a:ext>
            </a:extLst>
          </p:cNvPr>
          <p:cNvSpPr>
            <a:spLocks noGrp="1"/>
          </p:cNvSpPr>
          <p:nvPr>
            <p:ph idx="1"/>
          </p:nvPr>
        </p:nvSpPr>
        <p:spPr>
          <a:xfrm>
            <a:off x="746760" y="1542136"/>
            <a:ext cx="10515600" cy="1742328"/>
          </a:xfrm>
        </p:spPr>
        <p:txBody>
          <a:bodyPr/>
          <a:lstStyle/>
          <a:p>
            <a:r>
              <a:rPr lang="en-US" dirty="0"/>
              <a:t>Tata Steel, Jamshedpur is an integrated steel plant where Steel is produced from Iron Ore, through a chain of multiple process. </a:t>
            </a:r>
          </a:p>
          <a:p>
            <a:r>
              <a:rPr lang="en-US" dirty="0"/>
              <a:t>Sintering is one of the vital process as explained in the sketch below</a:t>
            </a:r>
            <a:endParaRPr lang="en-IN" dirty="0"/>
          </a:p>
        </p:txBody>
      </p:sp>
      <p:sp>
        <p:nvSpPr>
          <p:cNvPr id="4" name="Rectangle 3">
            <a:extLst>
              <a:ext uri="{FF2B5EF4-FFF2-40B4-BE49-F238E27FC236}">
                <a16:creationId xmlns:a16="http://schemas.microsoft.com/office/drawing/2014/main" id="{EC5AAA8A-E831-C25D-E811-15C4C3C46CDE}"/>
              </a:ext>
            </a:extLst>
          </p:cNvPr>
          <p:cNvSpPr/>
          <p:nvPr/>
        </p:nvSpPr>
        <p:spPr>
          <a:xfrm>
            <a:off x="546847" y="3442908"/>
            <a:ext cx="941294" cy="591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Iron Ore </a:t>
            </a:r>
            <a:endParaRPr lang="en-IN" dirty="0"/>
          </a:p>
        </p:txBody>
      </p:sp>
      <p:sp>
        <p:nvSpPr>
          <p:cNvPr id="5" name="Rectangle 4">
            <a:extLst>
              <a:ext uri="{FF2B5EF4-FFF2-40B4-BE49-F238E27FC236}">
                <a16:creationId xmlns:a16="http://schemas.microsoft.com/office/drawing/2014/main" id="{D4279189-FFDD-0434-5DA9-0DEACCED7949}"/>
              </a:ext>
            </a:extLst>
          </p:cNvPr>
          <p:cNvSpPr/>
          <p:nvPr/>
        </p:nvSpPr>
        <p:spPr>
          <a:xfrm>
            <a:off x="546847" y="4432668"/>
            <a:ext cx="941294" cy="591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Sinter </a:t>
            </a:r>
            <a:endParaRPr lang="en-IN" dirty="0"/>
          </a:p>
        </p:txBody>
      </p:sp>
      <p:sp>
        <p:nvSpPr>
          <p:cNvPr id="6" name="Rectangle 5">
            <a:extLst>
              <a:ext uri="{FF2B5EF4-FFF2-40B4-BE49-F238E27FC236}">
                <a16:creationId xmlns:a16="http://schemas.microsoft.com/office/drawing/2014/main" id="{1AFB26B9-AAAE-7DF9-9022-71F39ECE6659}"/>
              </a:ext>
            </a:extLst>
          </p:cNvPr>
          <p:cNvSpPr/>
          <p:nvPr/>
        </p:nvSpPr>
        <p:spPr>
          <a:xfrm>
            <a:off x="2330823" y="4432667"/>
            <a:ext cx="1057835" cy="591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Blast Furnace</a:t>
            </a:r>
            <a:endParaRPr lang="en-IN" dirty="0"/>
          </a:p>
        </p:txBody>
      </p:sp>
      <p:sp>
        <p:nvSpPr>
          <p:cNvPr id="7" name="Rectangle 6">
            <a:extLst>
              <a:ext uri="{FF2B5EF4-FFF2-40B4-BE49-F238E27FC236}">
                <a16:creationId xmlns:a16="http://schemas.microsoft.com/office/drawing/2014/main" id="{88700253-90FD-10EF-F6DA-0E07E54880FE}"/>
              </a:ext>
            </a:extLst>
          </p:cNvPr>
          <p:cNvSpPr/>
          <p:nvPr/>
        </p:nvSpPr>
        <p:spPr>
          <a:xfrm>
            <a:off x="5325035" y="4401669"/>
            <a:ext cx="1057835" cy="591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Steel making</a:t>
            </a:r>
            <a:endParaRPr lang="en-IN" dirty="0"/>
          </a:p>
        </p:txBody>
      </p:sp>
      <p:sp>
        <p:nvSpPr>
          <p:cNvPr id="8" name="Rectangle 7">
            <a:extLst>
              <a:ext uri="{FF2B5EF4-FFF2-40B4-BE49-F238E27FC236}">
                <a16:creationId xmlns:a16="http://schemas.microsoft.com/office/drawing/2014/main" id="{3C641737-9678-323E-8AD0-E85F06BEC4EF}"/>
              </a:ext>
            </a:extLst>
          </p:cNvPr>
          <p:cNvSpPr/>
          <p:nvPr/>
        </p:nvSpPr>
        <p:spPr>
          <a:xfrm>
            <a:off x="9821953" y="3984944"/>
            <a:ext cx="1531847" cy="591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Hot Rolled Products</a:t>
            </a:r>
            <a:endParaRPr lang="en-IN" dirty="0"/>
          </a:p>
        </p:txBody>
      </p:sp>
      <p:sp>
        <p:nvSpPr>
          <p:cNvPr id="9" name="Rectangle 8">
            <a:extLst>
              <a:ext uri="{FF2B5EF4-FFF2-40B4-BE49-F238E27FC236}">
                <a16:creationId xmlns:a16="http://schemas.microsoft.com/office/drawing/2014/main" id="{001F7095-801D-1139-2915-BC55B72BC965}"/>
              </a:ext>
            </a:extLst>
          </p:cNvPr>
          <p:cNvSpPr/>
          <p:nvPr/>
        </p:nvSpPr>
        <p:spPr>
          <a:xfrm>
            <a:off x="9821952" y="4960501"/>
            <a:ext cx="1531847" cy="591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Cold Rolled Products</a:t>
            </a:r>
            <a:endParaRPr lang="en-IN" dirty="0"/>
          </a:p>
        </p:txBody>
      </p:sp>
      <p:sp>
        <p:nvSpPr>
          <p:cNvPr id="10" name="Rectangle 9">
            <a:extLst>
              <a:ext uri="{FF2B5EF4-FFF2-40B4-BE49-F238E27FC236}">
                <a16:creationId xmlns:a16="http://schemas.microsoft.com/office/drawing/2014/main" id="{FE40CF84-ED1D-9D43-93CA-BAC25F3F9896}"/>
              </a:ext>
            </a:extLst>
          </p:cNvPr>
          <p:cNvSpPr/>
          <p:nvPr/>
        </p:nvSpPr>
        <p:spPr>
          <a:xfrm>
            <a:off x="546847" y="5410283"/>
            <a:ext cx="941294" cy="591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Coke</a:t>
            </a:r>
            <a:endParaRPr lang="en-IN" dirty="0"/>
          </a:p>
        </p:txBody>
      </p:sp>
      <p:sp>
        <p:nvSpPr>
          <p:cNvPr id="11" name="Rectangle 10">
            <a:extLst>
              <a:ext uri="{FF2B5EF4-FFF2-40B4-BE49-F238E27FC236}">
                <a16:creationId xmlns:a16="http://schemas.microsoft.com/office/drawing/2014/main" id="{4DC1CE48-CFCF-69A9-4A5A-CFB3C6BBE898}"/>
              </a:ext>
            </a:extLst>
          </p:cNvPr>
          <p:cNvSpPr/>
          <p:nvPr/>
        </p:nvSpPr>
        <p:spPr>
          <a:xfrm>
            <a:off x="3736636" y="4432667"/>
            <a:ext cx="1339630" cy="591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Liquid Crude Iron</a:t>
            </a:r>
            <a:endParaRPr lang="en-IN" dirty="0"/>
          </a:p>
        </p:txBody>
      </p:sp>
      <p:sp>
        <p:nvSpPr>
          <p:cNvPr id="13" name="TextBox 12">
            <a:extLst>
              <a:ext uri="{FF2B5EF4-FFF2-40B4-BE49-F238E27FC236}">
                <a16:creationId xmlns:a16="http://schemas.microsoft.com/office/drawing/2014/main" id="{F7233547-2ACA-2DF5-59A2-CA7A26A463DD}"/>
              </a:ext>
            </a:extLst>
          </p:cNvPr>
          <p:cNvSpPr txBox="1"/>
          <p:nvPr/>
        </p:nvSpPr>
        <p:spPr>
          <a:xfrm>
            <a:off x="2102222" y="3542116"/>
            <a:ext cx="1645025" cy="738664"/>
          </a:xfrm>
          <a:prstGeom prst="rect">
            <a:avLst/>
          </a:prstGeom>
          <a:noFill/>
        </p:spPr>
        <p:txBody>
          <a:bodyPr wrap="square">
            <a:spAutoFit/>
          </a:bodyPr>
          <a:lstStyle/>
          <a:p>
            <a:pPr algn="ctr"/>
            <a:r>
              <a:rPr lang="en-US" sz="1400" dirty="0"/>
              <a:t>Heating &amp; Melting </a:t>
            </a:r>
          </a:p>
          <a:p>
            <a:pPr algn="ctr"/>
            <a:r>
              <a:rPr lang="en-US" sz="1400" dirty="0"/>
              <a:t>Iron Ore &gt; Crude Liquid Iron</a:t>
            </a:r>
            <a:endParaRPr lang="en-IN" sz="1400" dirty="0"/>
          </a:p>
        </p:txBody>
      </p:sp>
      <p:sp>
        <p:nvSpPr>
          <p:cNvPr id="14" name="TextBox 13">
            <a:extLst>
              <a:ext uri="{FF2B5EF4-FFF2-40B4-BE49-F238E27FC236}">
                <a16:creationId xmlns:a16="http://schemas.microsoft.com/office/drawing/2014/main" id="{1D43CD3D-A874-6E16-9A68-C625BF670EC9}"/>
              </a:ext>
            </a:extLst>
          </p:cNvPr>
          <p:cNvSpPr txBox="1"/>
          <p:nvPr/>
        </p:nvSpPr>
        <p:spPr>
          <a:xfrm>
            <a:off x="5031439" y="3639073"/>
            <a:ext cx="1645025" cy="954107"/>
          </a:xfrm>
          <a:prstGeom prst="rect">
            <a:avLst/>
          </a:prstGeom>
          <a:noFill/>
        </p:spPr>
        <p:txBody>
          <a:bodyPr wrap="square">
            <a:spAutoFit/>
          </a:bodyPr>
          <a:lstStyle/>
          <a:p>
            <a:pPr algn="ctr"/>
            <a:r>
              <a:rPr lang="en-US" sz="1400" dirty="0"/>
              <a:t>Refining</a:t>
            </a:r>
          </a:p>
          <a:p>
            <a:pPr algn="ctr"/>
            <a:r>
              <a:rPr lang="en-US" sz="1400" dirty="0"/>
              <a:t>Crude Iron &gt; Liquid Steel</a:t>
            </a:r>
          </a:p>
          <a:p>
            <a:pPr algn="ctr"/>
            <a:endParaRPr lang="en-IN" sz="1400" dirty="0"/>
          </a:p>
        </p:txBody>
      </p:sp>
      <p:sp>
        <p:nvSpPr>
          <p:cNvPr id="15" name="TextBox 14">
            <a:extLst>
              <a:ext uri="{FF2B5EF4-FFF2-40B4-BE49-F238E27FC236}">
                <a16:creationId xmlns:a16="http://schemas.microsoft.com/office/drawing/2014/main" id="{109C425E-040E-078F-3B55-77985965D352}"/>
              </a:ext>
            </a:extLst>
          </p:cNvPr>
          <p:cNvSpPr txBox="1"/>
          <p:nvPr/>
        </p:nvSpPr>
        <p:spPr>
          <a:xfrm>
            <a:off x="6726214" y="3622508"/>
            <a:ext cx="1645025" cy="954107"/>
          </a:xfrm>
          <a:prstGeom prst="rect">
            <a:avLst/>
          </a:prstGeom>
          <a:noFill/>
        </p:spPr>
        <p:txBody>
          <a:bodyPr wrap="square">
            <a:spAutoFit/>
          </a:bodyPr>
          <a:lstStyle/>
          <a:p>
            <a:pPr algn="ctr"/>
            <a:r>
              <a:rPr lang="en-US" sz="1400" dirty="0"/>
              <a:t>Solidification</a:t>
            </a:r>
          </a:p>
          <a:p>
            <a:pPr algn="ctr"/>
            <a:r>
              <a:rPr lang="en-US" sz="1400" dirty="0"/>
              <a:t>Liquid Steel &gt; Sold Steel</a:t>
            </a:r>
          </a:p>
          <a:p>
            <a:pPr algn="ctr"/>
            <a:endParaRPr lang="en-IN" sz="1400" dirty="0"/>
          </a:p>
        </p:txBody>
      </p:sp>
      <p:sp>
        <p:nvSpPr>
          <p:cNvPr id="16" name="TextBox 15">
            <a:extLst>
              <a:ext uri="{FF2B5EF4-FFF2-40B4-BE49-F238E27FC236}">
                <a16:creationId xmlns:a16="http://schemas.microsoft.com/office/drawing/2014/main" id="{61FE6F05-70EA-B25D-86D4-060E580D4145}"/>
              </a:ext>
            </a:extLst>
          </p:cNvPr>
          <p:cNvSpPr txBox="1"/>
          <p:nvPr/>
        </p:nvSpPr>
        <p:spPr>
          <a:xfrm>
            <a:off x="9528359" y="3535010"/>
            <a:ext cx="1645025" cy="307777"/>
          </a:xfrm>
          <a:prstGeom prst="rect">
            <a:avLst/>
          </a:prstGeom>
          <a:noFill/>
        </p:spPr>
        <p:txBody>
          <a:bodyPr wrap="square">
            <a:spAutoFit/>
          </a:bodyPr>
          <a:lstStyle/>
          <a:p>
            <a:pPr algn="ctr"/>
            <a:r>
              <a:rPr lang="en-US" sz="1400" dirty="0"/>
              <a:t>Rolling </a:t>
            </a:r>
            <a:endParaRPr lang="en-IN" sz="1400" dirty="0"/>
          </a:p>
        </p:txBody>
      </p:sp>
      <p:sp>
        <p:nvSpPr>
          <p:cNvPr id="17" name="Rectangle 16">
            <a:extLst>
              <a:ext uri="{FF2B5EF4-FFF2-40B4-BE49-F238E27FC236}">
                <a16:creationId xmlns:a16="http://schemas.microsoft.com/office/drawing/2014/main" id="{840EA19B-1CDF-3107-D62F-9B1F144DDCAF}"/>
              </a:ext>
            </a:extLst>
          </p:cNvPr>
          <p:cNvSpPr/>
          <p:nvPr/>
        </p:nvSpPr>
        <p:spPr>
          <a:xfrm>
            <a:off x="7024442" y="4417126"/>
            <a:ext cx="1057835" cy="591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Casting</a:t>
            </a:r>
            <a:endParaRPr lang="en-IN" dirty="0"/>
          </a:p>
        </p:txBody>
      </p:sp>
      <p:sp>
        <p:nvSpPr>
          <p:cNvPr id="18" name="Rectangle 17">
            <a:extLst>
              <a:ext uri="{FF2B5EF4-FFF2-40B4-BE49-F238E27FC236}">
                <a16:creationId xmlns:a16="http://schemas.microsoft.com/office/drawing/2014/main" id="{AF05FBFC-CE7C-7477-EC7D-3B8096F7DFD2}"/>
              </a:ext>
            </a:extLst>
          </p:cNvPr>
          <p:cNvSpPr/>
          <p:nvPr/>
        </p:nvSpPr>
        <p:spPr>
          <a:xfrm>
            <a:off x="8430255" y="4401668"/>
            <a:ext cx="1057835" cy="591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Solid Steel</a:t>
            </a:r>
            <a:endParaRPr lang="en-IN" dirty="0"/>
          </a:p>
        </p:txBody>
      </p:sp>
      <p:cxnSp>
        <p:nvCxnSpPr>
          <p:cNvPr id="26" name="Connector: Elbow 25">
            <a:extLst>
              <a:ext uri="{FF2B5EF4-FFF2-40B4-BE49-F238E27FC236}">
                <a16:creationId xmlns:a16="http://schemas.microsoft.com/office/drawing/2014/main" id="{E8AD4964-6A32-9E8E-D98E-CE1BF9EC99DC}"/>
              </a:ext>
            </a:extLst>
          </p:cNvPr>
          <p:cNvCxnSpPr>
            <a:stCxn id="4" idx="3"/>
            <a:endCxn id="6" idx="1"/>
          </p:cNvCxnSpPr>
          <p:nvPr/>
        </p:nvCxnSpPr>
        <p:spPr>
          <a:xfrm>
            <a:off x="1488141" y="3738743"/>
            <a:ext cx="842682" cy="98976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CAC297-5F32-E947-1528-AF26127219CD}"/>
              </a:ext>
            </a:extLst>
          </p:cNvPr>
          <p:cNvCxnSpPr>
            <a:cxnSpLocks/>
          </p:cNvCxnSpPr>
          <p:nvPr/>
        </p:nvCxnSpPr>
        <p:spPr>
          <a:xfrm>
            <a:off x="1488141" y="4822363"/>
            <a:ext cx="8426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B709396-2DE0-12FC-E775-8D12EBF47EEB}"/>
              </a:ext>
            </a:extLst>
          </p:cNvPr>
          <p:cNvSpPr/>
          <p:nvPr/>
        </p:nvSpPr>
        <p:spPr>
          <a:xfrm>
            <a:off x="314960" y="4233623"/>
            <a:ext cx="1439284" cy="1086545"/>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0" name="Straight Arrow Connector 29">
            <a:extLst>
              <a:ext uri="{FF2B5EF4-FFF2-40B4-BE49-F238E27FC236}">
                <a16:creationId xmlns:a16="http://schemas.microsoft.com/office/drawing/2014/main" id="{C753BFD1-F7EB-7032-8F34-FC446F34F4F6}"/>
              </a:ext>
            </a:extLst>
          </p:cNvPr>
          <p:cNvCxnSpPr>
            <a:cxnSpLocks/>
          </p:cNvCxnSpPr>
          <p:nvPr/>
        </p:nvCxnSpPr>
        <p:spPr>
          <a:xfrm>
            <a:off x="3388658" y="4728503"/>
            <a:ext cx="3623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1AFCBA29-13A4-C147-B54D-63EFC7C97B16}"/>
              </a:ext>
            </a:extLst>
          </p:cNvPr>
          <p:cNvCxnSpPr>
            <a:stCxn id="10" idx="3"/>
            <a:endCxn id="6" idx="1"/>
          </p:cNvCxnSpPr>
          <p:nvPr/>
        </p:nvCxnSpPr>
        <p:spPr>
          <a:xfrm flipV="1">
            <a:off x="1488141" y="4728503"/>
            <a:ext cx="842682" cy="97761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2675B7-4C3D-8E81-188C-7E15C28B2D77}"/>
              </a:ext>
            </a:extLst>
          </p:cNvPr>
          <p:cNvCxnSpPr>
            <a:cxnSpLocks/>
          </p:cNvCxnSpPr>
          <p:nvPr/>
        </p:nvCxnSpPr>
        <p:spPr>
          <a:xfrm>
            <a:off x="4962709" y="4728503"/>
            <a:ext cx="36232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554AD72-EC86-2BE1-13D0-76F77E873A2C}"/>
              </a:ext>
            </a:extLst>
          </p:cNvPr>
          <p:cNvCxnSpPr>
            <a:cxnSpLocks/>
          </p:cNvCxnSpPr>
          <p:nvPr/>
        </p:nvCxnSpPr>
        <p:spPr>
          <a:xfrm>
            <a:off x="6495301" y="4728503"/>
            <a:ext cx="40333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14C0360-72F7-A238-810B-A2DDC720CF5B}"/>
              </a:ext>
            </a:extLst>
          </p:cNvPr>
          <p:cNvCxnSpPr>
            <a:cxnSpLocks/>
          </p:cNvCxnSpPr>
          <p:nvPr/>
        </p:nvCxnSpPr>
        <p:spPr>
          <a:xfrm flipV="1">
            <a:off x="8153698" y="4728503"/>
            <a:ext cx="441662" cy="10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BCA4A52D-308F-33E3-F5AC-8924E30AA912}"/>
              </a:ext>
            </a:extLst>
          </p:cNvPr>
          <p:cNvCxnSpPr>
            <a:stCxn id="18" idx="3"/>
            <a:endCxn id="8" idx="1"/>
          </p:cNvCxnSpPr>
          <p:nvPr/>
        </p:nvCxnSpPr>
        <p:spPr>
          <a:xfrm flipV="1">
            <a:off x="9488090" y="4280780"/>
            <a:ext cx="333863" cy="41672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5FF0649-2BF5-6C7A-8F73-6D0E1C654C59}"/>
              </a:ext>
            </a:extLst>
          </p:cNvPr>
          <p:cNvCxnSpPr>
            <a:stCxn id="18" idx="3"/>
            <a:endCxn id="9" idx="1"/>
          </p:cNvCxnSpPr>
          <p:nvPr/>
        </p:nvCxnSpPr>
        <p:spPr>
          <a:xfrm>
            <a:off x="9488090" y="4697504"/>
            <a:ext cx="333862" cy="55883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1B4099B6-634C-1F54-54A6-0FF274C9DAC9}"/>
              </a:ext>
            </a:extLst>
          </p:cNvPr>
          <p:cNvSpPr>
            <a:spLocks noGrp="1"/>
          </p:cNvSpPr>
          <p:nvPr>
            <p:ph type="sldNum" sz="quarter" idx="12"/>
          </p:nvPr>
        </p:nvSpPr>
        <p:spPr/>
        <p:txBody>
          <a:bodyPr/>
          <a:lstStyle/>
          <a:p>
            <a:fld id="{EB5E5006-72EF-41CA-A4B0-D063C892D2FA}" type="slidenum">
              <a:rPr lang="en-IN" smtClean="0"/>
              <a:t>2</a:t>
            </a:fld>
            <a:endParaRPr lang="en-IN"/>
          </a:p>
        </p:txBody>
      </p:sp>
    </p:spTree>
    <p:extLst>
      <p:ext uri="{BB962C8B-B14F-4D97-AF65-F5344CB8AC3E}">
        <p14:creationId xmlns:p14="http://schemas.microsoft.com/office/powerpoint/2010/main" val="140975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2D59-DA15-E085-E999-EB1E5C868D62}"/>
              </a:ext>
            </a:extLst>
          </p:cNvPr>
          <p:cNvSpPr>
            <a:spLocks noGrp="1"/>
          </p:cNvSpPr>
          <p:nvPr>
            <p:ph type="title"/>
          </p:nvPr>
        </p:nvSpPr>
        <p:spPr/>
        <p:txBody>
          <a:bodyPr/>
          <a:lstStyle/>
          <a:p>
            <a:r>
              <a:rPr lang="en-US" dirty="0"/>
              <a:t>Why Sintering</a:t>
            </a:r>
            <a:endParaRPr lang="en-IN" dirty="0"/>
          </a:p>
        </p:txBody>
      </p:sp>
      <p:sp>
        <p:nvSpPr>
          <p:cNvPr id="3" name="Content Placeholder 2">
            <a:extLst>
              <a:ext uri="{FF2B5EF4-FFF2-40B4-BE49-F238E27FC236}">
                <a16:creationId xmlns:a16="http://schemas.microsoft.com/office/drawing/2014/main" id="{23B5D8C4-4F89-F308-48B0-BFE226582AD6}"/>
              </a:ext>
            </a:extLst>
          </p:cNvPr>
          <p:cNvSpPr>
            <a:spLocks noGrp="1"/>
          </p:cNvSpPr>
          <p:nvPr>
            <p:ph type="body" sz="half" idx="2"/>
          </p:nvPr>
        </p:nvSpPr>
        <p:spPr/>
        <p:txBody>
          <a:bodyPr>
            <a:normAutofit/>
          </a:bodyPr>
          <a:lstStyle/>
          <a:p>
            <a:r>
              <a:rPr lang="en-US" dirty="0"/>
              <a:t>Iron ore and coke are fed into the blast furnace to obtain crude liquid iron.</a:t>
            </a:r>
          </a:p>
          <a:p>
            <a:r>
              <a:rPr lang="en-US" dirty="0"/>
              <a:t>Blast furnace is a very tall structure, which cannot take iron ore fines, as it will choke the blast furnace.</a:t>
            </a:r>
          </a:p>
          <a:p>
            <a:r>
              <a:rPr lang="en-US" dirty="0"/>
              <a:t>However, from Iron Ore mines, large quantity of fines are generated.</a:t>
            </a:r>
          </a:p>
          <a:p>
            <a:r>
              <a:rPr lang="en-US" dirty="0"/>
              <a:t>To use these Iron Ore fines Sintering process has been developed.</a:t>
            </a:r>
          </a:p>
        </p:txBody>
      </p:sp>
      <p:pic>
        <p:nvPicPr>
          <p:cNvPr id="7" name="Picture Placeholder 14">
            <a:extLst>
              <a:ext uri="{FF2B5EF4-FFF2-40B4-BE49-F238E27FC236}">
                <a16:creationId xmlns:a16="http://schemas.microsoft.com/office/drawing/2014/main" id="{DCEC4713-4E80-353C-07B1-7FFC450CFD91}"/>
              </a:ext>
            </a:extLst>
          </p:cNvPr>
          <p:cNvPicPr>
            <a:picLocks noGrp="1" noChangeAspect="1"/>
          </p:cNvPicPr>
          <p:nvPr>
            <p:ph type="pic" idx="1"/>
          </p:nvPr>
        </p:nvPicPr>
        <p:blipFill rotWithShape="1">
          <a:blip r:embed="rId2"/>
          <a:srcRect l="-40" r="194"/>
          <a:stretch/>
        </p:blipFill>
        <p:spPr>
          <a:xfrm>
            <a:off x="4840941" y="995363"/>
            <a:ext cx="7109011" cy="4873625"/>
          </a:xfrm>
        </p:spPr>
      </p:pic>
      <p:sp>
        <p:nvSpPr>
          <p:cNvPr id="8" name="Slide Number Placeholder 7">
            <a:extLst>
              <a:ext uri="{FF2B5EF4-FFF2-40B4-BE49-F238E27FC236}">
                <a16:creationId xmlns:a16="http://schemas.microsoft.com/office/drawing/2014/main" id="{625D33A2-1E51-07BC-02F6-8D1AE49B6085}"/>
              </a:ext>
            </a:extLst>
          </p:cNvPr>
          <p:cNvSpPr>
            <a:spLocks noGrp="1"/>
          </p:cNvSpPr>
          <p:nvPr>
            <p:ph type="sldNum" sz="quarter" idx="12"/>
          </p:nvPr>
        </p:nvSpPr>
        <p:spPr/>
        <p:txBody>
          <a:bodyPr/>
          <a:lstStyle/>
          <a:p>
            <a:fld id="{EB5E5006-72EF-41CA-A4B0-D063C892D2FA}" type="slidenum">
              <a:rPr lang="en-IN" smtClean="0"/>
              <a:t>3</a:t>
            </a:fld>
            <a:endParaRPr lang="en-IN"/>
          </a:p>
        </p:txBody>
      </p:sp>
    </p:spTree>
    <p:extLst>
      <p:ext uri="{BB962C8B-B14F-4D97-AF65-F5344CB8AC3E}">
        <p14:creationId xmlns:p14="http://schemas.microsoft.com/office/powerpoint/2010/main" val="22197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332638-C044-9D52-CE12-416803924EE5}"/>
              </a:ext>
            </a:extLst>
          </p:cNvPr>
          <p:cNvSpPr>
            <a:spLocks noGrp="1"/>
          </p:cNvSpPr>
          <p:nvPr>
            <p:ph type="title"/>
          </p:nvPr>
        </p:nvSpPr>
        <p:spPr/>
        <p:txBody>
          <a:bodyPr/>
          <a:lstStyle/>
          <a:p>
            <a:r>
              <a:rPr lang="en-US" dirty="0"/>
              <a:t>About Sinter Process</a:t>
            </a:r>
            <a:endParaRPr lang="en-IN" dirty="0"/>
          </a:p>
        </p:txBody>
      </p:sp>
      <p:sp>
        <p:nvSpPr>
          <p:cNvPr id="18" name="Content Placeholder 17">
            <a:extLst>
              <a:ext uri="{FF2B5EF4-FFF2-40B4-BE49-F238E27FC236}">
                <a16:creationId xmlns:a16="http://schemas.microsoft.com/office/drawing/2014/main" id="{E16549C4-EE43-8932-1B54-4C67BA1A6FE3}"/>
              </a:ext>
            </a:extLst>
          </p:cNvPr>
          <p:cNvSpPr>
            <a:spLocks noGrp="1"/>
          </p:cNvSpPr>
          <p:nvPr>
            <p:ph idx="1"/>
          </p:nvPr>
        </p:nvSpPr>
        <p:spPr/>
        <p:txBody>
          <a:bodyPr>
            <a:normAutofit fontScale="85000" lnSpcReduction="20000"/>
          </a:bodyPr>
          <a:lstStyle/>
          <a:p>
            <a:r>
              <a:rPr lang="en-US" dirty="0"/>
              <a:t>In sintering, we put all the small size (less than 8mm) iron ore onto the moving conveyer, with them we add coke. To make them stick together, we give them hot air from above and a exhaust from below to suck out the air so that the coke and small size of iron ore are only exposed to the hot air.</a:t>
            </a:r>
          </a:p>
          <a:p>
            <a:r>
              <a:rPr lang="en-US" dirty="0"/>
              <a:t>This technique is carried out till the temperature reaches between 1300-1480 degree C. </a:t>
            </a:r>
          </a:p>
          <a:p>
            <a:r>
              <a:rPr lang="en-US" dirty="0"/>
              <a:t>The temperature gradually increases as the mixture goes over the moving conveyer.</a:t>
            </a:r>
          </a:p>
          <a:p>
            <a:r>
              <a:rPr lang="en-US" dirty="0"/>
              <a:t>The temperature is very crucial so that the iron doesn't melt but also doesn't stay too cold so that they don't agglomerate to form a big chunk</a:t>
            </a:r>
          </a:p>
          <a:p>
            <a:r>
              <a:rPr lang="en-US" dirty="0"/>
              <a:t>Then the new big sized iron sinter go through a spike crusher which makes them into relevant sized chunks which are needed for the blast furnace.</a:t>
            </a:r>
          </a:p>
          <a:p>
            <a:r>
              <a:rPr lang="en-US" dirty="0"/>
              <a:t>There are many important components to this process. Speed of the conveyer, content of iron ore vs coke in the mixture, temperature, size of iron ore, etc.</a:t>
            </a:r>
            <a:endParaRPr lang="en-IN" dirty="0"/>
          </a:p>
        </p:txBody>
      </p:sp>
      <p:sp>
        <p:nvSpPr>
          <p:cNvPr id="19" name="Slide Number Placeholder 18">
            <a:extLst>
              <a:ext uri="{FF2B5EF4-FFF2-40B4-BE49-F238E27FC236}">
                <a16:creationId xmlns:a16="http://schemas.microsoft.com/office/drawing/2014/main" id="{E561F99E-39AF-AC36-2B32-C91918049BEA}"/>
              </a:ext>
            </a:extLst>
          </p:cNvPr>
          <p:cNvSpPr>
            <a:spLocks noGrp="1"/>
          </p:cNvSpPr>
          <p:nvPr>
            <p:ph type="sldNum" sz="quarter" idx="12"/>
          </p:nvPr>
        </p:nvSpPr>
        <p:spPr/>
        <p:txBody>
          <a:bodyPr/>
          <a:lstStyle/>
          <a:p>
            <a:fld id="{EB5E5006-72EF-41CA-A4B0-D063C892D2FA}" type="slidenum">
              <a:rPr lang="en-IN" smtClean="0"/>
              <a:t>4</a:t>
            </a:fld>
            <a:endParaRPr lang="en-IN"/>
          </a:p>
        </p:txBody>
      </p:sp>
    </p:spTree>
    <p:extLst>
      <p:ext uri="{BB962C8B-B14F-4D97-AF65-F5344CB8AC3E}">
        <p14:creationId xmlns:p14="http://schemas.microsoft.com/office/powerpoint/2010/main" val="205419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EF13-C022-D668-2142-0FF28C22A62F}"/>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38996F36-FD64-123A-EE35-31002F7707F0}"/>
              </a:ext>
            </a:extLst>
          </p:cNvPr>
          <p:cNvSpPr>
            <a:spLocks noGrp="1"/>
          </p:cNvSpPr>
          <p:nvPr>
            <p:ph idx="1"/>
          </p:nvPr>
        </p:nvSpPr>
        <p:spPr/>
        <p:txBody>
          <a:bodyPr/>
          <a:lstStyle/>
          <a:p>
            <a:r>
              <a:rPr lang="en-US" dirty="0"/>
              <a:t>Sintering plant generates lot of data, however this data was not analyzed in structured manner and hence was not very useful for the operations team.</a:t>
            </a:r>
          </a:p>
          <a:p>
            <a:r>
              <a:rPr lang="en-US" dirty="0"/>
              <a:t>The objective of this project was to use different machine learning models to analyze the Sinter Plant Data and put the outcome in structured manner which can be useful to the relevant department personnel.</a:t>
            </a:r>
            <a:endParaRPr lang="en-IN" dirty="0"/>
          </a:p>
        </p:txBody>
      </p:sp>
      <p:sp>
        <p:nvSpPr>
          <p:cNvPr id="4" name="Slide Number Placeholder 3">
            <a:extLst>
              <a:ext uri="{FF2B5EF4-FFF2-40B4-BE49-F238E27FC236}">
                <a16:creationId xmlns:a16="http://schemas.microsoft.com/office/drawing/2014/main" id="{DD765014-6292-82C8-2612-6BBAA90632EB}"/>
              </a:ext>
            </a:extLst>
          </p:cNvPr>
          <p:cNvSpPr>
            <a:spLocks noGrp="1"/>
          </p:cNvSpPr>
          <p:nvPr>
            <p:ph type="sldNum" sz="quarter" idx="12"/>
          </p:nvPr>
        </p:nvSpPr>
        <p:spPr/>
        <p:txBody>
          <a:bodyPr/>
          <a:lstStyle/>
          <a:p>
            <a:fld id="{EB5E5006-72EF-41CA-A4B0-D063C892D2FA}" type="slidenum">
              <a:rPr lang="en-IN" smtClean="0"/>
              <a:t>5</a:t>
            </a:fld>
            <a:endParaRPr lang="en-IN"/>
          </a:p>
        </p:txBody>
      </p:sp>
    </p:spTree>
    <p:extLst>
      <p:ext uri="{BB962C8B-B14F-4D97-AF65-F5344CB8AC3E}">
        <p14:creationId xmlns:p14="http://schemas.microsoft.com/office/powerpoint/2010/main" val="295153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EF13-C022-D668-2142-0FF28C22A62F}"/>
              </a:ext>
            </a:extLst>
          </p:cNvPr>
          <p:cNvSpPr>
            <a:spLocks noGrp="1"/>
          </p:cNvSpPr>
          <p:nvPr>
            <p:ph type="title"/>
          </p:nvPr>
        </p:nvSpPr>
        <p:spPr/>
        <p:txBody>
          <a:bodyPr/>
          <a:lstStyle/>
          <a:p>
            <a:r>
              <a:rPr lang="en-US" dirty="0"/>
              <a:t>Data Set</a:t>
            </a:r>
            <a:endParaRPr lang="en-IN" dirty="0"/>
          </a:p>
        </p:txBody>
      </p:sp>
      <p:sp>
        <p:nvSpPr>
          <p:cNvPr id="3" name="Content Placeholder 2">
            <a:extLst>
              <a:ext uri="{FF2B5EF4-FFF2-40B4-BE49-F238E27FC236}">
                <a16:creationId xmlns:a16="http://schemas.microsoft.com/office/drawing/2014/main" id="{38996F36-FD64-123A-EE35-31002F7707F0}"/>
              </a:ext>
            </a:extLst>
          </p:cNvPr>
          <p:cNvSpPr>
            <a:spLocks noGrp="1"/>
          </p:cNvSpPr>
          <p:nvPr>
            <p:ph idx="1"/>
          </p:nvPr>
        </p:nvSpPr>
        <p:spPr/>
        <p:txBody>
          <a:bodyPr/>
          <a:lstStyle/>
          <a:p>
            <a:r>
              <a:rPr lang="en-US" dirty="0"/>
              <a:t>This projects Data set was given by my mentor, Nitish Kumar Sir.</a:t>
            </a:r>
          </a:p>
          <a:p>
            <a:r>
              <a:rPr lang="en-US" dirty="0"/>
              <a:t>It was a data set of 1 month of the Sinter Plant.</a:t>
            </a:r>
          </a:p>
          <a:p>
            <a:r>
              <a:rPr lang="en-US" dirty="0"/>
              <a:t>It had 14 feature with CLOCK (Time) and the output with it.</a:t>
            </a:r>
            <a:endParaRPr lang="en-IN" dirty="0"/>
          </a:p>
        </p:txBody>
      </p:sp>
      <p:sp>
        <p:nvSpPr>
          <p:cNvPr id="4" name="Slide Number Placeholder 3">
            <a:extLst>
              <a:ext uri="{FF2B5EF4-FFF2-40B4-BE49-F238E27FC236}">
                <a16:creationId xmlns:a16="http://schemas.microsoft.com/office/drawing/2014/main" id="{0F0F10EB-938E-2628-B663-71697D8B079A}"/>
              </a:ext>
            </a:extLst>
          </p:cNvPr>
          <p:cNvSpPr>
            <a:spLocks noGrp="1"/>
          </p:cNvSpPr>
          <p:nvPr>
            <p:ph type="sldNum" sz="quarter" idx="12"/>
          </p:nvPr>
        </p:nvSpPr>
        <p:spPr/>
        <p:txBody>
          <a:bodyPr/>
          <a:lstStyle/>
          <a:p>
            <a:fld id="{EB5E5006-72EF-41CA-A4B0-D063C892D2FA}" type="slidenum">
              <a:rPr lang="en-IN" smtClean="0"/>
              <a:t>6</a:t>
            </a:fld>
            <a:endParaRPr lang="en-IN"/>
          </a:p>
        </p:txBody>
      </p:sp>
    </p:spTree>
    <p:extLst>
      <p:ext uri="{BB962C8B-B14F-4D97-AF65-F5344CB8AC3E}">
        <p14:creationId xmlns:p14="http://schemas.microsoft.com/office/powerpoint/2010/main" val="101231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157C-F475-CE43-732F-697A611DFC40}"/>
              </a:ext>
            </a:extLst>
          </p:cNvPr>
          <p:cNvSpPr>
            <a:spLocks noGrp="1"/>
          </p:cNvSpPr>
          <p:nvPr>
            <p:ph type="title"/>
          </p:nvPr>
        </p:nvSpPr>
        <p:spPr/>
        <p:txBody>
          <a:bodyPr/>
          <a:lstStyle/>
          <a:p>
            <a:r>
              <a:rPr lang="en-US" dirty="0"/>
              <a:t>Steps Followed in this task</a:t>
            </a:r>
            <a:endParaRPr lang="en-IN" dirty="0"/>
          </a:p>
        </p:txBody>
      </p:sp>
      <p:sp>
        <p:nvSpPr>
          <p:cNvPr id="3" name="Content Placeholder 2">
            <a:extLst>
              <a:ext uri="{FF2B5EF4-FFF2-40B4-BE49-F238E27FC236}">
                <a16:creationId xmlns:a16="http://schemas.microsoft.com/office/drawing/2014/main" id="{B1E38F11-0F7B-3724-66AF-AE052A135C83}"/>
              </a:ext>
            </a:extLst>
          </p:cNvPr>
          <p:cNvSpPr>
            <a:spLocks noGrp="1"/>
          </p:cNvSpPr>
          <p:nvPr>
            <p:ph idx="1"/>
          </p:nvPr>
        </p:nvSpPr>
        <p:spPr/>
        <p:txBody>
          <a:bodyPr/>
          <a:lstStyle/>
          <a:p>
            <a:pPr marL="514350" indent="-514350">
              <a:buFont typeface="+mj-lt"/>
              <a:buAutoNum type="arabicParenR"/>
            </a:pPr>
            <a:r>
              <a:rPr lang="en-US" dirty="0"/>
              <a:t>Data Preprocessing</a:t>
            </a:r>
          </a:p>
          <a:p>
            <a:pPr marL="514350" indent="-514350">
              <a:buFont typeface="+mj-lt"/>
              <a:buAutoNum type="arabicParenR"/>
            </a:pPr>
            <a:r>
              <a:rPr lang="en-US" dirty="0"/>
              <a:t>Exploring the given data and Cleaning the data.</a:t>
            </a:r>
          </a:p>
          <a:p>
            <a:pPr marL="514350" indent="-514350">
              <a:buFont typeface="+mj-lt"/>
              <a:buAutoNum type="arabicParenR"/>
            </a:pPr>
            <a:r>
              <a:rPr lang="en-US" dirty="0"/>
              <a:t>Data Modeling</a:t>
            </a:r>
          </a:p>
          <a:p>
            <a:pPr marL="514350" indent="-514350">
              <a:buFont typeface="+mj-lt"/>
              <a:buAutoNum type="arabicParenR"/>
            </a:pPr>
            <a:r>
              <a:rPr lang="en-US" dirty="0"/>
              <a:t>Model Optimization</a:t>
            </a:r>
          </a:p>
        </p:txBody>
      </p:sp>
      <p:sp>
        <p:nvSpPr>
          <p:cNvPr id="4" name="Slide Number Placeholder 3">
            <a:extLst>
              <a:ext uri="{FF2B5EF4-FFF2-40B4-BE49-F238E27FC236}">
                <a16:creationId xmlns:a16="http://schemas.microsoft.com/office/drawing/2014/main" id="{0194B331-6795-423E-0DAB-0B19CCAA0848}"/>
              </a:ext>
            </a:extLst>
          </p:cNvPr>
          <p:cNvSpPr>
            <a:spLocks noGrp="1"/>
          </p:cNvSpPr>
          <p:nvPr>
            <p:ph type="sldNum" sz="quarter" idx="12"/>
          </p:nvPr>
        </p:nvSpPr>
        <p:spPr/>
        <p:txBody>
          <a:bodyPr/>
          <a:lstStyle/>
          <a:p>
            <a:fld id="{EB5E5006-72EF-41CA-A4B0-D063C892D2FA}" type="slidenum">
              <a:rPr lang="en-IN" smtClean="0"/>
              <a:t>7</a:t>
            </a:fld>
            <a:endParaRPr lang="en-IN"/>
          </a:p>
        </p:txBody>
      </p:sp>
    </p:spTree>
    <p:extLst>
      <p:ext uri="{BB962C8B-B14F-4D97-AF65-F5344CB8AC3E}">
        <p14:creationId xmlns:p14="http://schemas.microsoft.com/office/powerpoint/2010/main" val="245690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AFD5-EBA0-A049-D423-A0FCF7F239E8}"/>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5624953B-B126-9BFB-3484-D1F0481C91E7}"/>
              </a:ext>
            </a:extLst>
          </p:cNvPr>
          <p:cNvSpPr>
            <a:spLocks noGrp="1"/>
          </p:cNvSpPr>
          <p:nvPr>
            <p:ph idx="1"/>
          </p:nvPr>
        </p:nvSpPr>
        <p:spPr/>
        <p:txBody>
          <a:bodyPr/>
          <a:lstStyle/>
          <a:p>
            <a:r>
              <a:rPr lang="en-IN" dirty="0"/>
              <a:t>Using </a:t>
            </a:r>
            <a:r>
              <a:rPr lang="en-IN" dirty="0">
                <a:solidFill>
                  <a:srgbClr val="0070C0"/>
                </a:solidFill>
              </a:rPr>
              <a:t>data.info()</a:t>
            </a:r>
            <a:r>
              <a:rPr lang="en-IN" dirty="0"/>
              <a:t>, we found we have no null values in our data set and we have a total of 5000 entries in each column.</a:t>
            </a:r>
          </a:p>
          <a:p>
            <a:r>
              <a:rPr lang="en-IN" dirty="0"/>
              <a:t>I noticed we have a column called ‘CLOCK’ with its values data type as ‘object’, we converted it to datetime64.</a:t>
            </a:r>
          </a:p>
        </p:txBody>
      </p:sp>
      <p:sp>
        <p:nvSpPr>
          <p:cNvPr id="4" name="Slide Number Placeholder 3">
            <a:extLst>
              <a:ext uri="{FF2B5EF4-FFF2-40B4-BE49-F238E27FC236}">
                <a16:creationId xmlns:a16="http://schemas.microsoft.com/office/drawing/2014/main" id="{C13FA044-2711-D9DD-758C-A9A8F727AC60}"/>
              </a:ext>
            </a:extLst>
          </p:cNvPr>
          <p:cNvSpPr>
            <a:spLocks noGrp="1"/>
          </p:cNvSpPr>
          <p:nvPr>
            <p:ph type="sldNum" sz="quarter" idx="12"/>
          </p:nvPr>
        </p:nvSpPr>
        <p:spPr/>
        <p:txBody>
          <a:bodyPr/>
          <a:lstStyle/>
          <a:p>
            <a:fld id="{EB5E5006-72EF-41CA-A4B0-D063C892D2FA}" type="slidenum">
              <a:rPr lang="en-IN" smtClean="0"/>
              <a:t>8</a:t>
            </a:fld>
            <a:endParaRPr lang="en-IN"/>
          </a:p>
        </p:txBody>
      </p:sp>
    </p:spTree>
    <p:extLst>
      <p:ext uri="{BB962C8B-B14F-4D97-AF65-F5344CB8AC3E}">
        <p14:creationId xmlns:p14="http://schemas.microsoft.com/office/powerpoint/2010/main" val="313525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1789-382D-BA73-9D11-6D4D8CEA4E00}"/>
              </a:ext>
            </a:extLst>
          </p:cNvPr>
          <p:cNvSpPr>
            <a:spLocks noGrp="1"/>
          </p:cNvSpPr>
          <p:nvPr>
            <p:ph type="title"/>
          </p:nvPr>
        </p:nvSpPr>
        <p:spPr/>
        <p:txBody>
          <a:bodyPr>
            <a:normAutofit/>
          </a:bodyPr>
          <a:lstStyle/>
          <a:p>
            <a:r>
              <a:rPr lang="en-US" dirty="0"/>
              <a:t>Exploring the given data and Cleaning the data.</a:t>
            </a:r>
            <a:endParaRPr lang="en-IN" dirty="0"/>
          </a:p>
        </p:txBody>
      </p:sp>
      <p:sp>
        <p:nvSpPr>
          <p:cNvPr id="8" name="Text Placeholder 7">
            <a:extLst>
              <a:ext uri="{FF2B5EF4-FFF2-40B4-BE49-F238E27FC236}">
                <a16:creationId xmlns:a16="http://schemas.microsoft.com/office/drawing/2014/main" id="{C7433670-99DF-F00F-D616-CA5A08AEC4E2}"/>
              </a:ext>
            </a:extLst>
          </p:cNvPr>
          <p:cNvSpPr>
            <a:spLocks noGrp="1"/>
          </p:cNvSpPr>
          <p:nvPr>
            <p:ph type="body" idx="1"/>
          </p:nvPr>
        </p:nvSpPr>
        <p:spPr/>
        <p:txBody>
          <a:bodyPr/>
          <a:lstStyle/>
          <a:p>
            <a:r>
              <a:rPr lang="en-US" dirty="0"/>
              <a:t>Before removing outliers</a:t>
            </a:r>
            <a:endParaRPr lang="en-IN" dirty="0"/>
          </a:p>
        </p:txBody>
      </p:sp>
      <p:pic>
        <p:nvPicPr>
          <p:cNvPr id="13" name="Content Placeholder 12">
            <a:extLst>
              <a:ext uri="{FF2B5EF4-FFF2-40B4-BE49-F238E27FC236}">
                <a16:creationId xmlns:a16="http://schemas.microsoft.com/office/drawing/2014/main" id="{E5D8A62E-46D3-442F-0B94-C03471743CAE}"/>
              </a:ext>
            </a:extLst>
          </p:cNvPr>
          <p:cNvPicPr>
            <a:picLocks noGrp="1" noChangeAspect="1"/>
          </p:cNvPicPr>
          <p:nvPr>
            <p:ph sz="half" idx="2"/>
          </p:nvPr>
        </p:nvPicPr>
        <p:blipFill>
          <a:blip r:embed="rId2"/>
          <a:stretch>
            <a:fillRect/>
          </a:stretch>
        </p:blipFill>
        <p:spPr>
          <a:xfrm>
            <a:off x="839788" y="2733540"/>
            <a:ext cx="5157787" cy="3227657"/>
          </a:xfrm>
          <a:ln w="19050">
            <a:solidFill>
              <a:schemeClr val="tx1"/>
            </a:solidFill>
          </a:ln>
        </p:spPr>
      </p:pic>
      <p:sp>
        <p:nvSpPr>
          <p:cNvPr id="10" name="Text Placeholder 9">
            <a:extLst>
              <a:ext uri="{FF2B5EF4-FFF2-40B4-BE49-F238E27FC236}">
                <a16:creationId xmlns:a16="http://schemas.microsoft.com/office/drawing/2014/main" id="{2DCBB905-D1E5-A96B-5C6D-6AFC5A7131F1}"/>
              </a:ext>
            </a:extLst>
          </p:cNvPr>
          <p:cNvSpPr>
            <a:spLocks noGrp="1"/>
          </p:cNvSpPr>
          <p:nvPr>
            <p:ph type="body" sz="quarter" idx="3"/>
          </p:nvPr>
        </p:nvSpPr>
        <p:spPr/>
        <p:txBody>
          <a:bodyPr/>
          <a:lstStyle/>
          <a:p>
            <a:r>
              <a:rPr lang="en-US" dirty="0"/>
              <a:t>After removing outliers</a:t>
            </a:r>
            <a:endParaRPr lang="en-IN" dirty="0"/>
          </a:p>
        </p:txBody>
      </p:sp>
      <p:pic>
        <p:nvPicPr>
          <p:cNvPr id="15" name="Content Placeholder 14">
            <a:extLst>
              <a:ext uri="{FF2B5EF4-FFF2-40B4-BE49-F238E27FC236}">
                <a16:creationId xmlns:a16="http://schemas.microsoft.com/office/drawing/2014/main" id="{557D4645-3752-2A45-F4EB-FE138BB15CC4}"/>
              </a:ext>
            </a:extLst>
          </p:cNvPr>
          <p:cNvPicPr>
            <a:picLocks noGrp="1" noChangeAspect="1"/>
          </p:cNvPicPr>
          <p:nvPr>
            <p:ph sz="quarter" idx="4"/>
          </p:nvPr>
        </p:nvPicPr>
        <p:blipFill>
          <a:blip r:embed="rId3"/>
          <a:stretch>
            <a:fillRect/>
          </a:stretch>
        </p:blipFill>
        <p:spPr>
          <a:xfrm>
            <a:off x="6172200" y="2720035"/>
            <a:ext cx="5183188" cy="3254668"/>
          </a:xfrm>
          <a:ln w="19050">
            <a:solidFill>
              <a:schemeClr val="tx1"/>
            </a:solidFill>
          </a:ln>
        </p:spPr>
      </p:pic>
      <p:sp>
        <p:nvSpPr>
          <p:cNvPr id="3" name="Slide Number Placeholder 2">
            <a:extLst>
              <a:ext uri="{FF2B5EF4-FFF2-40B4-BE49-F238E27FC236}">
                <a16:creationId xmlns:a16="http://schemas.microsoft.com/office/drawing/2014/main" id="{F6FA380A-1D75-EAED-0A5A-71F01AD34117}"/>
              </a:ext>
            </a:extLst>
          </p:cNvPr>
          <p:cNvSpPr>
            <a:spLocks noGrp="1"/>
          </p:cNvSpPr>
          <p:nvPr>
            <p:ph type="sldNum" sz="quarter" idx="12"/>
          </p:nvPr>
        </p:nvSpPr>
        <p:spPr/>
        <p:txBody>
          <a:bodyPr/>
          <a:lstStyle/>
          <a:p>
            <a:fld id="{EB5E5006-72EF-41CA-A4B0-D063C892D2FA}" type="slidenum">
              <a:rPr lang="en-IN" smtClean="0"/>
              <a:t>9</a:t>
            </a:fld>
            <a:endParaRPr lang="en-IN"/>
          </a:p>
        </p:txBody>
      </p:sp>
    </p:spTree>
    <p:extLst>
      <p:ext uri="{BB962C8B-B14F-4D97-AF65-F5344CB8AC3E}">
        <p14:creationId xmlns:p14="http://schemas.microsoft.com/office/powerpoint/2010/main" val="281868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1076</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Data Analysis of Sinter Plant, Tata Steel</vt:lpstr>
      <vt:lpstr>Background</vt:lpstr>
      <vt:lpstr>Why Sintering</vt:lpstr>
      <vt:lpstr>About Sinter Process</vt:lpstr>
      <vt:lpstr>Objective</vt:lpstr>
      <vt:lpstr>Data Set</vt:lpstr>
      <vt:lpstr>Steps Followed in this task</vt:lpstr>
      <vt:lpstr>Data Preprocessing</vt:lpstr>
      <vt:lpstr>Exploring the given data and Cleaning the data.</vt:lpstr>
      <vt:lpstr>Feature Creation</vt:lpstr>
      <vt:lpstr>Model Training</vt:lpstr>
      <vt:lpstr>Model Optimization</vt:lpstr>
      <vt:lpstr>Gradient Boosting Regressor</vt:lpstr>
      <vt:lpstr>XGBoost Regressor</vt:lpstr>
      <vt:lpstr>Grid Search CV (best results)</vt:lpstr>
      <vt:lpstr>Randomized Search CV (best results)</vt:lpstr>
      <vt:lpstr>K-fold Validation (best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Sinter Plant</dc:title>
  <dc:creator>Krishna Deshpande</dc:creator>
  <cp:lastModifiedBy>Krishna Deshpande</cp:lastModifiedBy>
  <cp:revision>16</cp:revision>
  <dcterms:created xsi:type="dcterms:W3CDTF">2023-11-03T04:30:27Z</dcterms:created>
  <dcterms:modified xsi:type="dcterms:W3CDTF">2023-12-31T12:00:21Z</dcterms:modified>
</cp:coreProperties>
</file>