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4.svg" ContentType="image/svg+xml"/>
  <Override PartName="/ppt/media/image27.svg" ContentType="image/svg+xml"/>
  <Override PartName="/ppt/media/image3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60" r:id="rId5"/>
    <p:sldId id="270" r:id="rId6"/>
    <p:sldId id="258" r:id="rId7"/>
    <p:sldId id="267" r:id="rId8"/>
    <p:sldId id="264" r:id="rId9"/>
    <p:sldId id="261" r:id="rId10"/>
    <p:sldId id="272" r:id="rId11"/>
    <p:sldId id="273" r:id="rId12"/>
    <p:sldId id="263" r:id="rId13"/>
    <p:sldId id="271" r:id="rId14"/>
    <p:sldId id="274" r:id="rId15"/>
    <p:sldId id="269" r:id="rId16"/>
  </p:sldIdLst>
  <p:sldSz cx="18288000" cy="10287000"/>
  <p:notesSz cx="6858000" cy="9144000"/>
  <p:embeddedFontLst>
    <p:embeddedFont>
      <p:font typeface="Oswald Bold" panose="00000800000000000000" charset="0"/>
      <p:bold r:id="rId20"/>
    </p:embeddedFont>
    <p:embeddedFont>
      <p:font typeface="Oswald Bold" panose="00000800000000000000"/>
      <p:bold r:id="rId21"/>
    </p:embeddedFont>
    <p:embeddedFont>
      <p:font typeface="DM Sans"/>
      <p:regular r:id="rId22"/>
      <p:bold r:id="rId23"/>
      <p:italic r:id="rId24"/>
      <p:boldItalic r:id="rId25"/>
    </p:embeddedFont>
    <p:embeddedFont>
      <p:font typeface="DM Sans Italics"/>
      <p:italic r:id="rId26"/>
    </p:embeddedFont>
    <p:embeddedFont>
      <p:font typeface="Aptos Serif" panose="02020604070405020304" pitchFamily="18" charset="0"/>
      <p:regular r:id="rId27"/>
      <p:bold r:id="rId28"/>
      <p:italic r:id="rId29"/>
      <p:boldItalic r:id="rId30"/>
    </p:embeddedFont>
    <p:embeddedFont>
      <p:font typeface="Oswald" panose="00000500000000000000"/>
      <p:regular r:id="rId31"/>
      <p:bold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47" d="100"/>
          <a:sy n="47" d="100"/>
        </p:scale>
        <p:origin x="28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font" Target="fonts/font17.fntdata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svg"/><Relationship Id="rId7" Type="http://schemas.openxmlformats.org/officeDocument/2006/relationships/image" Target="../media/image12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svg"/><Relationship Id="rId7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8149" y="1954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5" name="Group 5"/>
          <p:cNvGrpSpPr/>
          <p:nvPr/>
        </p:nvGrpSpPr>
        <p:grpSpPr>
          <a:xfrm>
            <a:off x="1070572" y="3677270"/>
            <a:ext cx="16323153" cy="2402637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90789" y="4070289"/>
            <a:ext cx="15561154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i="0" u="none" strike="noStrike" baseline="0" dirty="0">
                <a:latin typeface="Oswald Bold" panose="00000800000000000000" charset="0"/>
              </a:rPr>
              <a:t>Modeling and Verification of an Insurance</a:t>
            </a:r>
            <a:endParaRPr lang="en-US" sz="5400" b="1" i="0" u="none" strike="noStrike" baseline="0" dirty="0">
              <a:latin typeface="Oswald Bold" panose="00000800000000000000" charset="0"/>
            </a:endParaRPr>
          </a:p>
          <a:p>
            <a:pPr algn="ctr"/>
            <a:r>
              <a:rPr lang="en-CA" sz="5400" b="1" i="0" u="none" strike="noStrike" baseline="0" dirty="0">
                <a:latin typeface="Oswald Bold" panose="00000800000000000000" charset="0"/>
              </a:rPr>
              <a:t>Purchase Website Using </a:t>
            </a:r>
            <a:r>
              <a:rPr lang="en-CA" sz="5400" b="1" i="0" u="none" strike="noStrike" baseline="0" dirty="0" err="1">
                <a:latin typeface="Oswald Bold" panose="00000800000000000000" charset="0"/>
              </a:rPr>
              <a:t>Uppaal</a:t>
            </a:r>
            <a:endParaRPr lang="en-US" sz="5400" spc="692" dirty="0">
              <a:solidFill>
                <a:srgbClr val="231F20"/>
              </a:solidFill>
              <a:latin typeface="Oswald Bold" panose="00000800000000000000" charset="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974455" y="7202937"/>
            <a:ext cx="6119604" cy="90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655" spc="140" dirty="0">
                <a:solidFill>
                  <a:srgbClr val="231F20"/>
                </a:solidFill>
                <a:latin typeface="Oswald Bold" panose="00000800000000000000" charset="0"/>
                <a:ea typeface="Montserrat Classic Bold"/>
                <a:cs typeface="Montserrat Classic Bold"/>
                <a:sym typeface="Montserrat Classic Bold"/>
              </a:rPr>
              <a:t>Submitted To</a:t>
            </a:r>
            <a:endParaRPr lang="en-US" sz="2655" spc="140" dirty="0">
              <a:solidFill>
                <a:srgbClr val="231F20"/>
              </a:solidFill>
              <a:latin typeface="Oswald Bold" panose="00000800000000000000" charset="0"/>
              <a:ea typeface="Montserrat Classic Bold"/>
              <a:cs typeface="Montserrat Classic Bold"/>
              <a:sym typeface="Montserrat Classic Bold"/>
            </a:endParaRPr>
          </a:p>
          <a:p>
            <a:pPr algn="ctr">
              <a:lnSpc>
                <a:spcPts val="3660"/>
              </a:lnSpc>
            </a:pPr>
            <a:r>
              <a:rPr lang="en-CA" sz="2800" b="1" i="0" u="none" strike="noStrike" baseline="0" dirty="0">
                <a:latin typeface="Oswald Bold" panose="00000800000000000000" charset="0"/>
              </a:rPr>
              <a:t>DR. JAMAL BENTAHAR</a:t>
            </a:r>
            <a:endParaRPr lang="en-US" sz="2800" spc="140" dirty="0">
              <a:solidFill>
                <a:srgbClr val="231F20"/>
              </a:solidFill>
              <a:latin typeface="Oswald Bold" panose="00000800000000000000" charset="0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202846" y="7013847"/>
            <a:ext cx="6119604" cy="2198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655" spc="140" dirty="0">
                <a:solidFill>
                  <a:srgbClr val="231F20"/>
                </a:solidFill>
                <a:latin typeface="Oswald Bold" panose="00000800000000000000" charset="0"/>
                <a:ea typeface="Montserrat Classic Bold"/>
                <a:cs typeface="Montserrat Classic Bold"/>
                <a:sym typeface="Montserrat Classic Bold"/>
              </a:rPr>
              <a:t>Submitted By:</a:t>
            </a:r>
            <a:endParaRPr lang="en-US" sz="2655" spc="140" dirty="0">
              <a:solidFill>
                <a:srgbClr val="231F20"/>
              </a:solidFill>
              <a:latin typeface="Oswald Bold" panose="00000800000000000000" charset="0"/>
              <a:ea typeface="Montserrat Classic Bold"/>
              <a:cs typeface="Montserrat Classic Bold"/>
              <a:sym typeface="Montserrat Classic Bold"/>
            </a:endParaRPr>
          </a:p>
          <a:p>
            <a:pPr algn="l"/>
            <a:r>
              <a:rPr lang="en-CA" sz="2800" b="1" i="0" u="none" strike="noStrike" baseline="0" dirty="0">
                <a:latin typeface="Oswald Bold" panose="00000800000000000000" charset="0"/>
              </a:rPr>
              <a:t>Supriya </a:t>
            </a:r>
            <a:r>
              <a:rPr lang="en-CA" sz="2800" b="1" i="0" u="none" strike="noStrike" baseline="0" dirty="0" err="1">
                <a:latin typeface="Oswald Bold" panose="00000800000000000000" charset="0"/>
              </a:rPr>
              <a:t>Avala</a:t>
            </a:r>
            <a:r>
              <a:rPr lang="en-CA" sz="2800" b="1" i="0" u="none" strike="noStrike" baseline="0" dirty="0">
                <a:latin typeface="Oswald Bold" panose="00000800000000000000" charset="0"/>
              </a:rPr>
              <a:t> – 40258501</a:t>
            </a:r>
            <a:endParaRPr lang="en-CA" sz="2800" b="1" i="0" u="none" strike="noStrike" baseline="0" dirty="0">
              <a:latin typeface="Oswald Bold" panose="00000800000000000000" charset="0"/>
            </a:endParaRPr>
          </a:p>
          <a:p>
            <a:pPr algn="l"/>
            <a:r>
              <a:rPr lang="en-CA" sz="2800" b="1" i="0" u="none" strike="noStrike" baseline="0" dirty="0">
                <a:latin typeface="Oswald Bold" panose="00000800000000000000" charset="0"/>
              </a:rPr>
              <a:t>Bhanu Teja Kakarla – 40256174</a:t>
            </a:r>
            <a:endParaRPr lang="en-CA" sz="2800" b="1" i="0" u="none" strike="noStrike" baseline="0" dirty="0">
              <a:latin typeface="Oswald Bold" panose="00000800000000000000" charset="0"/>
            </a:endParaRPr>
          </a:p>
          <a:p>
            <a:pPr algn="l"/>
            <a:r>
              <a:rPr lang="sv-SE" sz="2800" b="1" i="0" u="none" strike="noStrike" baseline="0" dirty="0">
                <a:latin typeface="Oswald Bold" panose="00000800000000000000" charset="0"/>
              </a:rPr>
              <a:t>Kunati Bala Krishna Yadav – 40292128</a:t>
            </a:r>
            <a:endParaRPr lang="sv-SE" sz="2800" b="1" i="0" u="none" strike="noStrike" baseline="0" dirty="0">
              <a:latin typeface="Oswald Bold" panose="00000800000000000000" charset="0"/>
            </a:endParaRPr>
          </a:p>
          <a:p>
            <a:pPr algn="l"/>
            <a:r>
              <a:rPr lang="en-CA" sz="2800" b="1" i="0" u="none" strike="noStrike" baseline="0" dirty="0">
                <a:latin typeface="Oswald Bold" panose="00000800000000000000" charset="0"/>
              </a:rPr>
              <a:t>Naveen </a:t>
            </a:r>
            <a:r>
              <a:rPr lang="en-CA" sz="2800" b="1" i="0" u="none" strike="noStrike" baseline="0" dirty="0" err="1">
                <a:latin typeface="Oswald Bold" panose="00000800000000000000" charset="0"/>
              </a:rPr>
              <a:t>Rayapudi</a:t>
            </a:r>
            <a:r>
              <a:rPr lang="en-CA" sz="2800" b="1" i="0" u="none" strike="noStrike" baseline="0" dirty="0">
                <a:latin typeface="Oswald Bold" panose="00000800000000000000" charset="0"/>
              </a:rPr>
              <a:t> – 40291526</a:t>
            </a:r>
            <a:endParaRPr lang="en-US" sz="2800" spc="140" dirty="0">
              <a:solidFill>
                <a:srgbClr val="231F20"/>
              </a:solidFill>
              <a:latin typeface="Oswald Bold" panose="00000800000000000000" charset="0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7570" y="2975627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latin typeface="Oswald Bold" panose="00000800000000000000" charset="0"/>
              </a:rPr>
              <a:t>INSE 6250</a:t>
            </a:r>
            <a:endParaRPr lang="en-CA" sz="3200" dirty="0">
              <a:latin typeface="Oswald Bold" panose="00000800000000000000" charset="0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82" y="446284"/>
            <a:ext cx="9735358" cy="240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2590800" y="266700"/>
            <a:ext cx="13724876" cy="1576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50"/>
              </a:lnSpc>
            </a:pPr>
            <a:r>
              <a:rPr lang="en-US" sz="8000" spc="990" dirty="0">
                <a:solidFill>
                  <a:srgbClr val="FFFFFF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PAYMENT SYSTEM MODEL</a:t>
            </a:r>
            <a:endParaRPr lang="en-US" sz="8000" spc="990" dirty="0">
              <a:solidFill>
                <a:srgbClr val="FFFFFF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162300"/>
            <a:ext cx="7525944" cy="510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3307136" y="7808017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/>
          <p:cNvGrpSpPr/>
          <p:nvPr/>
        </p:nvGrpSpPr>
        <p:grpSpPr>
          <a:xfrm>
            <a:off x="8432499" y="2796212"/>
            <a:ext cx="9705953" cy="5011805"/>
            <a:chOff x="0" y="-57150"/>
            <a:chExt cx="2556300" cy="1319982"/>
          </a:xfrm>
        </p:grpSpPr>
        <p:sp>
          <p:nvSpPr>
            <p:cNvPr id="7" name="Freeform 7"/>
            <p:cNvSpPr/>
            <p:nvPr/>
          </p:nvSpPr>
          <p:spPr>
            <a:xfrm>
              <a:off x="1432429" y="92709"/>
              <a:ext cx="1123871" cy="979461"/>
            </a:xfrm>
            <a:custGeom>
              <a:avLst/>
              <a:gdLst/>
              <a:ahLst/>
              <a:cxnLst/>
              <a:rect l="l" t="t" r="r" b="b"/>
              <a:pathLst>
                <a:path w="1279723" h="1262832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79723" cy="1319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>
            <a:off x="14766081" y="4008621"/>
            <a:ext cx="2551375" cy="2586986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11" name="TextBox 11"/>
          <p:cNvSpPr txBox="1"/>
          <p:nvPr/>
        </p:nvSpPr>
        <p:spPr>
          <a:xfrm>
            <a:off x="2191002" y="1162050"/>
            <a:ext cx="7241638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5"/>
              </a:lnSpc>
            </a:pPr>
            <a:r>
              <a:rPr lang="en-US" sz="9430" spc="924" dirty="0">
                <a:solidFill>
                  <a:srgbClr val="231F20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CONCEPT </a:t>
            </a:r>
            <a:endParaRPr lang="en-US" sz="9430" spc="924" dirty="0">
              <a:solidFill>
                <a:srgbClr val="231F20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36799" y="2431628"/>
            <a:ext cx="11554649" cy="6403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Users can view the plans on the default home page and would require to own an account to purchase any plans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User must enter their email or policy number to login the site.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Secure authentication takes place for each login.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Users can choose a plan that is suitable for their requirement and claim it.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They can also add new/re-new the old and cancel the plans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Existing users can add a plan to purchase and process the payment.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247015" lvl="1" algn="l">
              <a:lnSpc>
                <a:spcPts val="3160"/>
              </a:lnSpc>
            </a:pP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247015" lvl="1" algn="l">
              <a:lnSpc>
                <a:spcPts val="3160"/>
              </a:lnSpc>
            </a:pPr>
            <a:endParaRPr lang="en-US" sz="2290" spc="22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3307136" y="7808017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/>
          <p:cNvGrpSpPr/>
          <p:nvPr/>
        </p:nvGrpSpPr>
        <p:grpSpPr>
          <a:xfrm>
            <a:off x="8432499" y="2796212"/>
            <a:ext cx="9705953" cy="5011805"/>
            <a:chOff x="0" y="-57150"/>
            <a:chExt cx="2556300" cy="1319982"/>
          </a:xfrm>
        </p:grpSpPr>
        <p:sp>
          <p:nvSpPr>
            <p:cNvPr id="7" name="Freeform 7"/>
            <p:cNvSpPr/>
            <p:nvPr/>
          </p:nvSpPr>
          <p:spPr>
            <a:xfrm>
              <a:off x="1432429" y="92709"/>
              <a:ext cx="1123871" cy="979461"/>
            </a:xfrm>
            <a:custGeom>
              <a:avLst/>
              <a:gdLst/>
              <a:ahLst/>
              <a:cxnLst/>
              <a:rect l="l" t="t" r="r" b="b"/>
              <a:pathLst>
                <a:path w="1279723" h="1262832">
                  <a:moveTo>
                    <a:pt x="0" y="0"/>
                  </a:moveTo>
                  <a:lnTo>
                    <a:pt x="1279723" y="0"/>
                  </a:lnTo>
                  <a:lnTo>
                    <a:pt x="1279723" y="1262832"/>
                  </a:lnTo>
                  <a:lnTo>
                    <a:pt x="0" y="126283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79723" cy="1319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>
            <a:off x="14766081" y="4008621"/>
            <a:ext cx="2551375" cy="2586986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11" name="TextBox 11"/>
          <p:cNvSpPr txBox="1"/>
          <p:nvPr/>
        </p:nvSpPr>
        <p:spPr>
          <a:xfrm>
            <a:off x="2191002" y="1162050"/>
            <a:ext cx="7241638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5"/>
              </a:lnSpc>
            </a:pPr>
            <a:r>
              <a:rPr lang="en-US" sz="9430" spc="924" dirty="0">
                <a:solidFill>
                  <a:srgbClr val="231F20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CONCEPT </a:t>
            </a:r>
            <a:endParaRPr lang="en-US" sz="9430" spc="924" dirty="0">
              <a:solidFill>
                <a:srgbClr val="231F20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026702" y="2756061"/>
            <a:ext cx="11554649" cy="8004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Users can raise a new claim and would be notified in the email.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Users can also view claim history records.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Accepted payment types are Credit/Debit and Apple/Samsung pay.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In case of failed payments, the page returns to payment procedures.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New and Existing users will be able to view transaction history and update the profile &amp; Save.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31F20"/>
                </a:solidFill>
                <a:ea typeface="DM Sans"/>
                <a:cs typeface="DM Sans"/>
                <a:sym typeface="DM Sans"/>
              </a:rPr>
              <a:t>After every purchase made, the client will receive an E-mail receipt.</a:t>
            </a: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704215" lvl="1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247015" lvl="1" algn="l">
              <a:lnSpc>
                <a:spcPts val="3160"/>
              </a:lnSpc>
            </a:pPr>
            <a:endParaRPr lang="en-US" sz="2600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247015" lvl="1" algn="l">
              <a:lnSpc>
                <a:spcPts val="3160"/>
              </a:lnSpc>
            </a:pPr>
            <a:endParaRPr lang="en-US" sz="2290" spc="224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3668396" y="853282"/>
            <a:ext cx="10951206" cy="1576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50"/>
              </a:lnSpc>
            </a:pPr>
            <a:r>
              <a:rPr lang="en-US" sz="8000" spc="990" dirty="0">
                <a:solidFill>
                  <a:srgbClr val="FFFFFF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Verification Results</a:t>
            </a:r>
            <a:endParaRPr lang="en-US" sz="8000" spc="990" dirty="0">
              <a:solidFill>
                <a:srgbClr val="FFFFFF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619500"/>
            <a:ext cx="17035475" cy="4038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1524000" y="3924300"/>
            <a:ext cx="8097687" cy="153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0" spc="924" dirty="0">
                <a:solidFill>
                  <a:srgbClr val="231F20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THANK YOU</a:t>
            </a:r>
            <a:endParaRPr lang="en-US" sz="9430" spc="924" dirty="0">
              <a:solidFill>
                <a:srgbClr val="231F20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5019040" y="2880360"/>
            <a:ext cx="1352550" cy="5654675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5"/>
              </a:lnSpc>
            </a:pPr>
            <a:r>
              <a:rPr lang="en-US" sz="9980" spc="978">
                <a:solidFill>
                  <a:srgbClr val="231F20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CONTENT</a:t>
            </a:r>
            <a:endParaRPr lang="en-US" sz="9980" spc="978">
              <a:solidFill>
                <a:srgbClr val="231F20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01</a:t>
            </a:r>
            <a:endParaRPr lang="en-US" sz="4270">
              <a:solidFill>
                <a:srgbClr val="363636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02</a:t>
            </a:r>
            <a:endParaRPr lang="en-US" sz="4270">
              <a:solidFill>
                <a:srgbClr val="363636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03</a:t>
            </a:r>
            <a:endParaRPr lang="en-US" sz="4270">
              <a:solidFill>
                <a:srgbClr val="363636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04</a:t>
            </a:r>
            <a:endParaRPr lang="en-US" sz="4270">
              <a:solidFill>
                <a:srgbClr val="363636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05</a:t>
            </a:r>
            <a:endParaRPr lang="en-US" sz="4270">
              <a:solidFill>
                <a:srgbClr val="363636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06</a:t>
            </a:r>
            <a:endParaRPr lang="en-US" sz="4270">
              <a:solidFill>
                <a:srgbClr val="363636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endParaRPr lang="en-US" sz="4270" dirty="0">
              <a:solidFill>
                <a:srgbClr val="363636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5"/>
              </a:lnSpc>
            </a:pPr>
            <a:r>
              <a:rPr lang="en-US" sz="2525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 lang="en-US" sz="2525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5"/>
              </a:lnSpc>
            </a:pPr>
            <a:r>
              <a:rPr lang="en-US" sz="2525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ABOUT TOOL</a:t>
            </a:r>
            <a:endParaRPr lang="en-US" sz="2525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607429" y="5752988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SYSTEM REQUIREMENTS</a:t>
            </a:r>
            <a:endParaRPr lang="en-US" sz="2525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31838" y="495431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</a:t>
            </a:r>
            <a:endParaRPr lang="en-US" sz="2525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607430" y="6578330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PROJECT</a:t>
            </a:r>
            <a:endParaRPr lang="en-US" sz="2525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607430" y="7374168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PROJECT DEMO</a:t>
            </a:r>
            <a:endParaRPr lang="en-US" sz="2525" spc="24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9" name="Group 9"/>
          <p:cNvGrpSpPr/>
          <p:nvPr/>
        </p:nvGrpSpPr>
        <p:grpSpPr>
          <a:xfrm>
            <a:off x="6477000" y="3442595"/>
            <a:ext cx="4473739" cy="636748"/>
            <a:chOff x="0" y="0"/>
            <a:chExt cx="1178269" cy="1677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80" spc="29" dirty="0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Model Checking</a:t>
              </a:r>
              <a:endParaRPr lang="en-US" sz="2980" spc="29" dirty="0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0"/>
              </a:lnSpc>
            </a:pPr>
            <a:r>
              <a:rPr lang="en-US" sz="8030" spc="786" dirty="0">
                <a:solidFill>
                  <a:srgbClr val="FFFFFF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INTRODUCTION</a:t>
            </a:r>
            <a:endParaRPr lang="en-US" sz="8030" spc="786" dirty="0">
              <a:solidFill>
                <a:srgbClr val="FFFFFF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133600" y="4392798"/>
            <a:ext cx="14173200" cy="4865502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514600" y="4877133"/>
            <a:ext cx="13411200" cy="2400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7990" lvl="1" indent="-213995" algn="l">
              <a:buFont typeface="Arial" panose="020B0604020202020204"/>
              <a:buChar char="•"/>
            </a:pPr>
            <a:r>
              <a:rPr lang="en-US" sz="2600" dirty="0"/>
              <a:t>Model checking is an automated technique for verifying that a system model satisfies specified properties, such as safety and liveness, by exhaustively exploring all possible states and transitions.</a:t>
            </a:r>
            <a:endParaRPr lang="en-US" sz="2600" dirty="0"/>
          </a:p>
          <a:p>
            <a:pPr marL="213995" lvl="1" algn="l"/>
            <a:endParaRPr lang="en-US" sz="2600" spc="194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  <a:p>
            <a:pPr marL="427990" lvl="1" indent="-213995" algn="l">
              <a:buFont typeface="Arial" panose="020B0604020202020204"/>
              <a:buChar char="•"/>
            </a:pPr>
            <a:r>
              <a:rPr lang="en-US" sz="2600" dirty="0"/>
              <a:t>It uses temporal logic to specify and check properties, ensuring that systems meet required behaviors over time, such as "eventually" or "always" conditions.</a:t>
            </a:r>
            <a:endParaRPr lang="en-US" sz="2600" spc="194" dirty="0">
              <a:solidFill>
                <a:srgbClr val="231F20"/>
              </a:solidFill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-1" y="-839126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3" name="Group 13"/>
          <p:cNvGrpSpPr/>
          <p:nvPr/>
        </p:nvGrpSpPr>
        <p:grpSpPr>
          <a:xfrm>
            <a:off x="2019300" y="3546778"/>
            <a:ext cx="14249400" cy="5743375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612744" y="2328409"/>
            <a:ext cx="4473739" cy="853740"/>
            <a:chOff x="0" y="-57150"/>
            <a:chExt cx="1178269" cy="22485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80" spc="29" dirty="0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Modeling &amp; Verification</a:t>
              </a:r>
              <a:endParaRPr lang="en-US" sz="2980" spc="29" dirty="0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 rot="10800000" flipV="1">
            <a:off x="2438400" y="3815672"/>
            <a:ext cx="13411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modeling is putting a system's behavior and structure into an abstract representation. Diagrams or formal languages are frequently used to depict the system's elements and interactions.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600" b="1" dirty="0"/>
              <a:t>Visualization: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Through simulation of many scenarios and configurations, it aids in the design of systems and the analysis of their behavior, performance, and correctness prior to implementation.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6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Correctness Assurance: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Verification is the process of ensuring that a system or component meets its specifications and performs its intended functions correctly, typically through methods like testing, inspection, or formal verification.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Detection: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aims to identify and correct errors or inconsistencies in the system design or implementation, ensuring that all specified requirements and constraints are satisfied.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5706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8" name="Group 8"/>
          <p:cNvGrpSpPr/>
          <p:nvPr/>
        </p:nvGrpSpPr>
        <p:grpSpPr>
          <a:xfrm>
            <a:off x="2142190" y="3396305"/>
            <a:ext cx="12793009" cy="1948998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3" name="Group 13"/>
          <p:cNvGrpSpPr/>
          <p:nvPr/>
        </p:nvGrpSpPr>
        <p:grpSpPr>
          <a:xfrm>
            <a:off x="2142191" y="5777447"/>
            <a:ext cx="12793008" cy="1948998"/>
            <a:chOff x="0" y="0"/>
            <a:chExt cx="3682024" cy="746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00200" y="764905"/>
            <a:ext cx="994057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5"/>
              </a:lnSpc>
            </a:pPr>
            <a:r>
              <a:rPr lang="en-US" sz="9980" spc="978" dirty="0">
                <a:solidFill>
                  <a:srgbClr val="231F20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UPPAAL</a:t>
            </a:r>
            <a:endParaRPr lang="en-US" sz="9980" spc="978" dirty="0">
              <a:solidFill>
                <a:srgbClr val="231F20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08899" y="3624745"/>
            <a:ext cx="7132181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08899" y="6005886"/>
            <a:ext cx="10765835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600" b="1" dirty="0"/>
              <a:t>Key Features</a:t>
            </a:r>
            <a:r>
              <a:rPr lang="en-US" sz="2600" dirty="0"/>
              <a:t> include automated model checking for verifying temporal properties, simulation capabilities and extensions for optimizing real-time strategies and performance analysis.</a:t>
            </a:r>
            <a:endParaRPr lang="en-US" sz="2600" spc="216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87475" y="3588998"/>
            <a:ext cx="1088726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ptos Serif" panose="02020604070405020304" pitchFamily="18" charset="0"/>
              </a:rPr>
              <a:t>Users can examine system behavior under timing restrictions and make sure the system satisfies performance and safety criteria by utilizing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ptos Serif" panose="02020604070405020304" pitchFamily="18" charset="0"/>
              </a:rPr>
              <a:t>UPPAAL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ptos Serif" panose="02020604070405020304" pitchFamily="18" charset="0"/>
              </a:rPr>
              <a:t>, a tool for modeling and validating real-time systems using timed automata.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ptos Serif" panose="02020604070405020304" pitchFamily="18" charset="0"/>
            </a:endParaRPr>
          </a:p>
        </p:txBody>
      </p:sp>
      <p:pic>
        <p:nvPicPr>
          <p:cNvPr id="26" name="Graphic 25" descr="Clipboard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6795" y="6002601"/>
            <a:ext cx="1293647" cy="1338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1272487" y="925696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9" name="Group 9"/>
          <p:cNvGrpSpPr/>
          <p:nvPr/>
        </p:nvGrpSpPr>
        <p:grpSpPr>
          <a:xfrm>
            <a:off x="10176331" y="4051512"/>
            <a:ext cx="5158270" cy="5151398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 b="1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  <a:endParaRPr b="1"/>
            </a:p>
          </p:txBody>
        </p:sp>
      </p:grpSp>
      <p:sp>
        <p:nvSpPr>
          <p:cNvPr id="12" name="Freeform 12"/>
          <p:cNvSpPr/>
          <p:nvPr/>
        </p:nvSpPr>
        <p:spPr>
          <a:xfrm>
            <a:off x="3498905" y="9326098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3" name="Group 13"/>
          <p:cNvGrpSpPr/>
          <p:nvPr/>
        </p:nvGrpSpPr>
        <p:grpSpPr>
          <a:xfrm>
            <a:off x="3175540" y="4042043"/>
            <a:ext cx="5083309" cy="5265988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692611" y="2978646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730882" y="2999821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25" name="Freeform 25"/>
          <p:cNvSpPr/>
          <p:nvPr/>
        </p:nvSpPr>
        <p:spPr>
          <a:xfrm>
            <a:off x="5037404" y="3297502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6" name="Freeform 26"/>
          <p:cNvSpPr/>
          <p:nvPr/>
        </p:nvSpPr>
        <p:spPr>
          <a:xfrm>
            <a:off x="12186381" y="316620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8" name="TextBox 28"/>
          <p:cNvSpPr txBox="1"/>
          <p:nvPr/>
        </p:nvSpPr>
        <p:spPr>
          <a:xfrm>
            <a:off x="1476697" y="1005068"/>
            <a:ext cx="15334603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0" spc="924" dirty="0">
                <a:solidFill>
                  <a:srgbClr val="231F20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SYSTEM REQUIREMENTS</a:t>
            </a:r>
            <a:endParaRPr lang="en-US" sz="9430" spc="924" dirty="0">
              <a:solidFill>
                <a:srgbClr val="231F20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155808" y="4875354"/>
            <a:ext cx="297489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10"/>
              </a:lnSpc>
              <a:spcBef>
                <a:spcPct val="0"/>
              </a:spcBef>
            </a:pPr>
            <a:r>
              <a:rPr lang="en-US" sz="3050" spc="298" dirty="0">
                <a:solidFill>
                  <a:srgbClr val="FDFBFB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TOOL</a:t>
            </a:r>
            <a:endParaRPr lang="en-US" sz="3050" spc="298" dirty="0">
              <a:solidFill>
                <a:srgbClr val="FDFBFB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sp>
        <p:nvSpPr>
          <p:cNvPr id="35" name="TextBox 32"/>
          <p:cNvSpPr txBox="1"/>
          <p:nvPr/>
        </p:nvSpPr>
        <p:spPr>
          <a:xfrm>
            <a:off x="11361144" y="4879262"/>
            <a:ext cx="297489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10"/>
              </a:lnSpc>
              <a:spcBef>
                <a:spcPct val="0"/>
              </a:spcBef>
            </a:pPr>
            <a:r>
              <a:rPr lang="en-US" sz="3050" spc="298" dirty="0">
                <a:solidFill>
                  <a:srgbClr val="FDFBFB"/>
                </a:solidFill>
                <a:latin typeface="Oswald" panose="00000500000000000000"/>
                <a:ea typeface="Oswald" panose="00000500000000000000"/>
                <a:cs typeface="Oswald" panose="00000500000000000000"/>
                <a:sym typeface="Oswald" panose="00000500000000000000"/>
              </a:rPr>
              <a:t>MODEL</a:t>
            </a:r>
            <a:endParaRPr lang="en-US" sz="3050" spc="298" dirty="0">
              <a:solidFill>
                <a:srgbClr val="FDFBFB"/>
              </a:solidFill>
              <a:latin typeface="Oswald" panose="00000500000000000000"/>
              <a:ea typeface="Oswald" panose="00000500000000000000"/>
              <a:cs typeface="Oswald" panose="00000500000000000000"/>
              <a:sym typeface="Oswald" panose="0000050000000000000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187690" y="5596083"/>
            <a:ext cx="3674964" cy="243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</a:rPr>
              <a:t>Insurance Selection</a:t>
            </a:r>
            <a:endParaRPr lang="en-CA" sz="26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</a:rPr>
              <a:t>Login approach</a:t>
            </a:r>
            <a:endParaRPr lang="en-CA" sz="26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</a:rPr>
              <a:t>Policy  Management</a:t>
            </a:r>
            <a:endParaRPr lang="en-CA" sz="2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CA" sz="2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13140" y="5600210"/>
            <a:ext cx="3674964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</a:rPr>
              <a:t>Modeling capability</a:t>
            </a:r>
            <a:endParaRPr lang="en-CA" sz="26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</a:rPr>
              <a:t>Simulation support</a:t>
            </a:r>
            <a:endParaRPr lang="en-CA" sz="26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600" dirty="0">
                <a:solidFill>
                  <a:schemeClr val="bg1"/>
                </a:solidFill>
              </a:rPr>
              <a:t>Performance analysis</a:t>
            </a:r>
            <a:endParaRPr lang="en-CA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4325600" y="4229100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-6639105" y="-597912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 rot="18197082">
            <a:off x="6382609" y="5747365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5172916" y="647700"/>
            <a:ext cx="7942168" cy="133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50"/>
              </a:lnSpc>
            </a:pPr>
            <a:r>
              <a:rPr lang="en-US" sz="8225" spc="806" dirty="0">
                <a:solidFill>
                  <a:srgbClr val="FFFFFF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PROJECT</a:t>
            </a:r>
            <a:endParaRPr lang="en-US" sz="8225" spc="806" dirty="0">
              <a:solidFill>
                <a:srgbClr val="FFFFFF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19768" y="2662461"/>
            <a:ext cx="147828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i="0" u="none" strike="noStrike" baseline="0" dirty="0">
                <a:solidFill>
                  <a:schemeClr val="bg1"/>
                </a:solidFill>
                <a:latin typeface="Oswald Bold" panose="00000800000000000000" charset="0"/>
              </a:rPr>
              <a:t>Modeling and Verification of an Insurance </a:t>
            </a:r>
            <a:r>
              <a:rPr lang="en-CA" sz="3200" b="1" i="0" u="none" strike="noStrike" baseline="0" dirty="0">
                <a:solidFill>
                  <a:schemeClr val="bg1"/>
                </a:solidFill>
                <a:latin typeface="Oswald Bold" panose="00000800000000000000" charset="0"/>
              </a:rPr>
              <a:t>Purchase Website Using </a:t>
            </a:r>
            <a:r>
              <a:rPr lang="en-CA" sz="3200" b="1" i="0" u="none" strike="noStrike" baseline="0" dirty="0" err="1">
                <a:solidFill>
                  <a:schemeClr val="bg1"/>
                </a:solidFill>
                <a:latin typeface="Oswald Bold" panose="00000800000000000000" charset="0"/>
              </a:rPr>
              <a:t>Uppaal</a:t>
            </a:r>
            <a:endParaRPr lang="en-US" sz="3200" spc="692" dirty="0">
              <a:solidFill>
                <a:schemeClr val="bg1"/>
              </a:solidFill>
              <a:latin typeface="Oswald Bold" panose="00000800000000000000" charset="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9223" y="4233118"/>
            <a:ext cx="11129554" cy="478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CA" sz="2600" b="1" dirty="0">
                <a:solidFill>
                  <a:schemeClr val="bg1"/>
                </a:solidFill>
              </a:rPr>
              <a:t>View Insurance Plans</a:t>
            </a:r>
            <a:endParaRPr lang="en-CA" sz="26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CA" sz="2600" b="1" dirty="0">
                <a:solidFill>
                  <a:schemeClr val="bg1"/>
                </a:solidFill>
              </a:rPr>
              <a:t>Purchase desired Insurance (medical, car, etc.,)</a:t>
            </a:r>
            <a:endParaRPr lang="en-CA" sz="26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CA" sz="2600" b="1" dirty="0">
                <a:solidFill>
                  <a:schemeClr val="bg1"/>
                </a:solidFill>
              </a:rPr>
              <a:t>Managing Profile</a:t>
            </a:r>
            <a:endParaRPr lang="en-CA" sz="26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CA" sz="2600" b="1" dirty="0">
                <a:solidFill>
                  <a:schemeClr val="bg1"/>
                </a:solidFill>
              </a:rPr>
              <a:t>Payments</a:t>
            </a:r>
            <a:endParaRPr lang="en-CA" sz="26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CA" sz="2600" b="1" dirty="0">
                <a:solidFill>
                  <a:schemeClr val="bg1"/>
                </a:solidFill>
              </a:rPr>
              <a:t>Claims Handling</a:t>
            </a:r>
            <a:endParaRPr lang="en-CA" sz="26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CA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3668397" y="190500"/>
            <a:ext cx="10951206" cy="1576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50"/>
              </a:lnSpc>
            </a:pPr>
            <a:r>
              <a:rPr lang="en-US" sz="8000" spc="990" dirty="0">
                <a:solidFill>
                  <a:srgbClr val="FFFFFF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SERVER MODEL</a:t>
            </a:r>
            <a:endParaRPr lang="en-US" sz="8000" spc="990" dirty="0">
              <a:solidFill>
                <a:srgbClr val="FFFFFF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79" y="2857500"/>
            <a:ext cx="14519441" cy="6172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3115324" y="190500"/>
            <a:ext cx="10951206" cy="1576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50"/>
              </a:lnSpc>
            </a:pPr>
            <a:r>
              <a:rPr lang="en-US" sz="8000" spc="990" dirty="0">
                <a:solidFill>
                  <a:srgbClr val="FFFFFF"/>
                </a:solidFill>
                <a:latin typeface="Oswald Bold" panose="00000800000000000000"/>
                <a:ea typeface="Oswald Bold" panose="00000800000000000000"/>
                <a:cs typeface="Oswald Bold" panose="00000800000000000000"/>
                <a:sym typeface="Oswald Bold" panose="00000800000000000000"/>
              </a:rPr>
              <a:t>USER MODEL</a:t>
            </a:r>
            <a:endParaRPr lang="en-US" sz="8000" spc="990" dirty="0">
              <a:solidFill>
                <a:srgbClr val="FFFFFF"/>
              </a:solidFill>
              <a:latin typeface="Oswald Bold" panose="00000800000000000000"/>
              <a:ea typeface="Oswald Bold" panose="00000800000000000000"/>
              <a:cs typeface="Oswald Bold" panose="00000800000000000000"/>
              <a:sym typeface="Oswald Bold" panose="000008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30" y="2565787"/>
            <a:ext cx="14854770" cy="6964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3168</Words>
  <Application>WPS Presentation</Application>
  <PresentationFormat>Custom</PresentationFormat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Oswald Bold</vt:lpstr>
      <vt:lpstr>Oswald Bold</vt:lpstr>
      <vt:lpstr>Montserrat Classic Bold</vt:lpstr>
      <vt:lpstr>SWAstro</vt:lpstr>
      <vt:lpstr>DM Sans</vt:lpstr>
      <vt:lpstr>DM Sans Italics</vt:lpstr>
      <vt:lpstr>Arial</vt:lpstr>
      <vt:lpstr>Aptos Serif</vt:lpstr>
      <vt:lpstr>Oswald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S A</dc:creator>
  <cp:lastModifiedBy>bala krishna</cp:lastModifiedBy>
  <cp:revision>12</cp:revision>
  <dcterms:created xsi:type="dcterms:W3CDTF">2006-08-16T00:00:00Z</dcterms:created>
  <dcterms:modified xsi:type="dcterms:W3CDTF">2024-08-01T19:13:13Z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CD9A24FA217043388F9AE89DE02EB96C_12</vt:lpwstr>
  </property>
  <property fmtid="{D5CDD505-2E9C-101B-9397-08002B2CF9AE}" pid="3" name="KSOProductBuildVer">
    <vt:lpwstr>1033-12.2.0.13472</vt:lpwstr>
  </property>
</Properties>
</file>