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y="6858000" cx="12188825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0925" autoAdjust="0"/>
  </p:normalViewPr>
  <p:slideViewPr>
    <p:cSldViewPr snapToGrid="0">
      <p:cViewPr>
        <p:scale>
          <a:sx n="60" d="100"/>
          <a:sy n="60" d="100"/>
        </p:scale>
        <p:origin x="-1522" y="-509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1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27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28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9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0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1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6" name="Google Shape;111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178;g63c28e9eb4_0_35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1" name="Google Shape;179;g63c28e9eb4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2" name="Google Shape;180;g63c28e9eb4_0_3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85;g63c28e9eb4_0_35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7" name="Google Shape;186;g63c28e9eb4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8" name="Google Shape;187;g63c28e9eb4_0_3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15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192;g63c28e9eb4_0_36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1" name="Google Shape;193;g63c28e9eb4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2" name="Google Shape;194;g63c28e9eb4_0_3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16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9;g63c28e9eb4_0_37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6" name="Google Shape;200;g63c28e9eb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7" name="Google Shape;201;g63c28e9eb4_0_3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1" name="Google Shape;207;p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5" name="Google Shape;214;p1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b="0" cap="none" sz="1200" i="0" lang="en-US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4" name="Google Shape;228;p1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8" name="Google Shape;234;p1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7" name="Google Shape;240;p1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2" name="Google Shape;117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4" name="Google Shape;123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128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8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9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3" name="Google Shape;136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5" name="Google Shape;142;p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1" name="Google Shape;157;p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2" name="Google Shape;164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71;g63c28e9eb4_0_32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7" name="Google Shape;172;g63c28e9eb4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8" name="Google Shape;173;g63c28e9eb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13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45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34;p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lstStyle>
            <a:lvl1pPr algn="l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0" name="Google Shape;35;p3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342900" lvl="0" marL="45720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lvl1pPr>
            <a:lvl2pPr algn="l" indent="-320040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lvl4pPr>
            <a:lvl5pPr algn="l" indent="-3302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5pPr>
            <a:lvl6pPr algn="l" indent="-3302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6pPr>
            <a:lvl7pPr algn="l" indent="-3302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7pPr>
            <a:lvl8pPr algn="l" indent="-3302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8pPr>
            <a:lvl9pPr algn="l" indent="-3302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9pPr>
          </a:lstStyle>
          <a:p/>
        </p:txBody>
      </p:sp>
      <p:sp>
        <p:nvSpPr>
          <p:cNvPr id="1048601" name="Google Shape;36;p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7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37;p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3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66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40;p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lstStyle>
            <a:lvl1pPr algn="l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6" name="Google Shape;41;p4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700" cy="44652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406400" lvl="0" marL="45720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algn="l" indent="-350519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algn="l" indent="-330200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algn="l" indent="-330200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algn="l" indent="-3302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algn="l" indent="-3302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algn="l" indent="-3302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algn="l" indent="-3302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algn="l" indent="-3302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1048637" name="Google Shape;42;p4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700" cy="44652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406400" lvl="0" marL="45720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algn="l" indent="-350519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algn="l" indent="-330200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algn="l" indent="-330200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algn="l" indent="-3302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algn="l" indent="-3302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algn="l" indent="-3302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algn="l" indent="-3302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algn="l" indent="-3302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1048638" name="Google Shape;43;p4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7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9" name="Google Shape;44;p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0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54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7;p5"/>
          <p:cNvGrpSpPr/>
          <p:nvPr/>
        </p:nvGrpSpPr>
        <p:grpSpPr>
          <a:xfrm>
            <a:off x="7516521" y="4145332"/>
            <a:ext cx="4686219" cy="2731183"/>
            <a:chOff x="5638800" y="3109076"/>
            <a:chExt cx="3515543" cy="2048439"/>
          </a:xfrm>
        </p:grpSpPr>
        <p:cxnSp>
          <p:nvCxnSpPr>
            <p:cNvPr id="3145728" name="Google Shape;48;p5"/>
            <p:cNvCxnSpPr>
              <a:cxnSpLocks/>
            </p:cNvCxnSpPr>
            <p:nvPr/>
          </p:nvCxnSpPr>
          <p:spPr>
            <a:xfrm rot="10800000" flipH="1">
              <a:off x="5638800" y="3109076"/>
              <a:ext cx="3515400" cy="2037000"/>
            </a:xfrm>
            <a:prstGeom prst="straightConnector1"/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729" name="Google Shape;49;p5"/>
            <p:cNvCxnSpPr>
              <a:cxnSpLocks/>
            </p:cNvCxnSpPr>
            <p:nvPr/>
          </p:nvCxnSpPr>
          <p:spPr>
            <a:xfrm rot="10800000" flipH="1">
              <a:off x="6004643" y="3333815"/>
              <a:ext cx="3149700" cy="1823700"/>
            </a:xfrm>
            <a:prstGeom prst="straightConnector1"/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730" name="Google Shape;50;p5"/>
            <p:cNvCxnSpPr>
              <a:cxnSpLocks/>
            </p:cNvCxnSpPr>
            <p:nvPr/>
          </p:nvCxnSpPr>
          <p:spPr>
            <a:xfrm rot="10800000" flipH="1">
              <a:off x="6388342" y="3549840"/>
              <a:ext cx="2766000" cy="1600200"/>
            </a:xfrm>
            <a:prstGeom prst="straightConnector1"/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8614" name="Google Shape;51;p5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500" cy="27642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lstStyle>
            <a:lvl1pPr algn="l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cap="none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5" name="Google Shape;52;p5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00" cy="12210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cap="none" sz="2800">
                <a:solidFill>
                  <a:schemeClr val="accent1"/>
                </a:solidFill>
              </a:defRPr>
            </a:lvl1pPr>
            <a:lvl2pPr algn="l" indent="-228600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algn="l" indent="-228600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algn="l" indent="-228600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algn="l" indent="-2286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algn="l" indent="-2286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algn="l" indent="-2286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algn="l" indent="-2286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algn="l" indent="-2286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16" name="Google Shape;53;p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7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7" name="Google Shape;54;p5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8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7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57;p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lstStyle>
            <a:lvl1pPr algn="l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58;p6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600" cy="9144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lstStyle>
            <a:lvl1pPr algn="l"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cap="none" sz="2800">
                <a:solidFill>
                  <a:schemeClr val="accent1"/>
                </a:solidFill>
              </a:defRPr>
            </a:lvl1pPr>
            <a:lvl2pPr algn="l" indent="-228600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algn="l" indent="-228600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algn="l" indent="-228600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algn="l" indent="-2286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algn="l" indent="-2286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algn="l" indent="-2286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algn="l" indent="-2286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algn="l" indent="-2286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1048656" name="Google Shape;59;p6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700" cy="34545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406400" lvl="0" marL="45720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algn="l" indent="-350519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algn="l" indent="-330200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algn="l" indent="-330200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algn="l" indent="-3302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algn="l" indent="-3302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algn="l" indent="-3302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algn="l" indent="-3302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algn="l" indent="-3302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1048657" name="Google Shape;60;p6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600" cy="9144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lstStyle>
            <a:lvl1pPr algn="l"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cap="none" sz="2800">
                <a:solidFill>
                  <a:schemeClr val="accent1"/>
                </a:solidFill>
              </a:defRPr>
            </a:lvl1pPr>
            <a:lvl2pPr algn="l" indent="-228600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algn="l" indent="-228600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algn="l" indent="-228600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algn="l" indent="-2286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algn="l" indent="-2286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algn="l" indent="-2286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algn="l" indent="-2286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algn="l" indent="-2286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1048658" name="Google Shape;61;p6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700" cy="34545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406400" lvl="0" marL="45720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algn="l" indent="-350519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algn="l" indent="-330200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algn="l" indent="-330200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algn="l" indent="-3302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algn="l" indent="-3302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algn="l" indent="-3302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algn="l" indent="-3302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algn="l" indent="-3302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1048659" name="Google Shape;62;p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7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0" name="Google Shape;63;p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1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8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71;p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7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72;p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8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8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75;p9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00" cy="24384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lstStyle>
            <a:lvl1pPr algn="l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cap="none" sz="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3" name="Google Shape;76;p9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00" cy="19305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228600" lvl="0" marL="45720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algn="l" indent="-228600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algn="l" indent="-228600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algn="l" indent="-228600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algn="l" indent="-2286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algn="l" indent="-2286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algn="l" indent="-2286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algn="l" indent="-2286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algn="l" indent="-2286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1048674" name="Google Shape;77;p9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500" cy="55881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406400" lvl="0" marL="45720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algn="l" indent="-350519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algn="l" indent="-330200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algn="l" indent="-330200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algn="l" indent="-3302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algn="l" indent="-3302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algn="l" indent="-3302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algn="l" indent="-3302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algn="l" indent="-3302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1048675" name="Google Shape;78;p9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7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6" name="Google Shape;79;p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7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38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82;p10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00" cy="24384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lstStyle>
            <a:lvl1pPr algn="l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cap="none" sz="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83;p10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00" cy="19305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228600" lvl="0" marL="45720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algn="l" indent="-228600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algn="l" indent="-228600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algn="l" indent="-228600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algn="l" indent="-2286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algn="l" indent="-2286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algn="l" indent="-2286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algn="l" indent="-2286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algn="l" indent="-2286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1048586" name="Google Shape;84;p10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500" cy="5588100"/>
          </a:xfrm>
          <a:prstGeom prst="rect"/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lvl="0" marR="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b="0" cap="none" sz="37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cap="none" sz="3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cap="none" sz="27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cap="none" sz="27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cap="none" sz="27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cap="none" sz="27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cap="none" sz="27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cap="none" sz="27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7" name="Google Shape;85;p1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7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8" name="Google Shape;86;p10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9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10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89;p1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lstStyle>
            <a:lvl1pPr algn="l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2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168034" y="-1247353"/>
            <a:ext cx="4462200" cy="103605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342900" lvl="0" marL="45720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lvl1pPr>
            <a:lvl2pPr algn="l" indent="-320040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lvl4pPr>
            <a:lvl5pPr algn="l" indent="-3302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5pPr>
            <a:lvl6pPr algn="l" indent="-3302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6pPr>
            <a:lvl7pPr algn="l" indent="-3302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7pPr>
            <a:lvl8pPr algn="l" indent="-3302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8pPr>
            <a:lvl9pPr algn="l" indent="-3302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9pPr>
          </a:lstStyle>
          <a:p/>
        </p:txBody>
      </p:sp>
      <p:sp>
        <p:nvSpPr>
          <p:cNvPr id="1048723" name="Google Shape;91;p1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7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4" name="Google Shape;92;p1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5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09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7414034" y="2006950"/>
            <a:ext cx="5588100" cy="27426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lstStyle>
            <a:lvl1pPr algn="l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7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132301" y="-329150"/>
            <a:ext cx="5588100" cy="74148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342900" lvl="0" marL="45720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lvl1pPr>
            <a:lvl2pPr algn="l" indent="-320040" lvl="1" marL="914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lvl4pPr>
            <a:lvl5pPr algn="l" indent="-330200" lvl="4" marL="22860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5pPr>
            <a:lvl6pPr algn="l" indent="-330200" lvl="5" marL="2743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6pPr>
            <a:lvl7pPr algn="l" indent="-330200" lvl="6" marL="32004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7pPr>
            <a:lvl8pPr algn="l" indent="-330200" lvl="7" marL="36576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8pPr>
            <a:lvl9pPr algn="l" indent="-330200" lvl="8" marL="41148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lvl9pPr>
          </a:lstStyle>
          <a:p/>
        </p:txBody>
      </p:sp>
      <p:sp>
        <p:nvSpPr>
          <p:cNvPr id="1048718" name="Google Shape;97;p1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7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9" name="Google Shape;98;p1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0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4485"/>
            </a:gs>
            <a:gs pos="100000">
              <a:srgbClr val="0C121F"/>
            </a:gs>
          </a:gsLst>
          <a:lin ang="5400012" scaled="0"/>
        </a:gradFill>
      </p:bgPr>
    </p:bg>
    <p:spTree>
      <p:nvGrpSpPr>
        <p:cNvPr id="27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0;p1"/>
          <p:cNvGrpSpPr/>
          <p:nvPr/>
        </p:nvGrpSpPr>
        <p:grpSpPr>
          <a:xfrm>
            <a:off x="-15870" y="-3174"/>
            <a:ext cx="820002" cy="5229095"/>
            <a:chOff x="-11906" y="-2381"/>
            <a:chExt cx="615155" cy="3921919"/>
          </a:xfrm>
        </p:grpSpPr>
        <p:sp>
          <p:nvSpPr>
            <p:cNvPr id="1048576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ahLst/>
              <a:rect l="l" t="t" r="r" b="b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77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ahLst/>
              <a:rect l="l" t="t" r="r" b="b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78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ahLst/>
              <a:rect l="l" t="t" r="r" b="b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79" name="Google Shape;14;p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cap="none" sz="36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0" name="Google Shape;15;p1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lstStyle>
            <a:lvl1pPr algn="l" indent="-406400" lvl="0" marL="457200" marR="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cap="none" sz="2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50519" lvl="1" marL="914400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30200" lvl="2" marL="1371600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cap="none" sz="20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30200" lvl="3" marL="1828800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cap="none" sz="20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30200" lvl="4" marL="2286000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cap="none" sz="20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30200" lvl="5" marL="2743200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cap="none" sz="20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30200" lvl="6" marL="3200400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cap="none" sz="20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30200" lvl="7" marL="3657600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cap="none" sz="20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30200" lvl="8" marL="4114800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cap="none" sz="20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1" name="Google Shape;16;p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7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2" name="Google Shape;17;p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24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3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800" cy="365100"/>
          </a:xfrm>
          <a:prstGeom prst="rect"/>
          <a:noFill/>
          <a:ln>
            <a:noFill/>
          </a:ln>
        </p:spPr>
        <p:txBody>
          <a:bodyPr anchor="ctr" anchorCtr="0" bIns="60925" lIns="121875" rIns="121875" spcFirstLastPara="1" tIns="60925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fade/>
  </p:transition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hyperlink" Target="https://www.geeksforgeeks.org/" TargetMode="External"/><Relationship Id="rId2" Type="http://schemas.openxmlformats.org/officeDocument/2006/relationships/hyperlink" Target="https://www.w3schools.com/" TargetMode="External"/><Relationship Id="rId3" Type="http://schemas.openxmlformats.org/officeDocument/2006/relationships/hyperlink" Target="https://stackoverflow.com/" TargetMode="External"/><Relationship Id="rId4" Type="http://schemas.openxmlformats.org/officeDocument/2006/relationships/hyperlink" Target="https://www.php.net/" TargetMode="Externa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8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/>
            </a:r>
            <a:br>
              <a:rPr dirty="0" lang="en-US" smtClean="0"/>
            </a:br>
            <a:r>
              <a:rPr dirty="0" lang="en-US" smtClean="0"/>
              <a:t/>
            </a:r>
            <a:br>
              <a:rPr dirty="0" lang="en-US" smtClean="0"/>
            </a:br>
            <a:r>
              <a:rPr dirty="0" lang="en-US"/>
              <a:t/>
            </a:r>
            <a:br>
              <a:rPr dirty="0" lang="en-US"/>
            </a:br>
            <a:r>
              <a:rPr dirty="0" lang="en-US" smtClean="0">
                <a:solidFill>
                  <a:schemeClr val="tx1"/>
                </a:solidFill>
              </a:rPr>
              <a:t>   </a:t>
            </a:r>
            <a:r>
              <a:rPr b="1" dirty="0" lang="en-US" smtClean="0">
                <a:solidFill>
                  <a:schemeClr val="tx1"/>
                </a:solidFill>
              </a:rPr>
              <a:t>Mini Project Presentation</a:t>
            </a:r>
            <a:r>
              <a:rPr dirty="0" lang="en-US" smtClean="0"/>
              <a:t/>
            </a:r>
            <a:br>
              <a:rPr dirty="0" lang="en-US" smtClean="0"/>
            </a:br>
            <a:r>
              <a:rPr dirty="0" lang="en-US"/>
              <a:t/>
            </a:r>
            <a:br>
              <a:rPr dirty="0" lang="en-US"/>
            </a:br>
            <a:r>
              <a:rPr dirty="0" sz="4800" lang="en-US" smtClean="0"/>
              <a:t>           </a:t>
            </a:r>
            <a:r>
              <a:rPr dirty="0" sz="4800"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E-Commerce Website</a:t>
            </a:r>
            <a:r>
              <a:rPr dirty="0" sz="4800" lang="en-US" smtClean="0"/>
              <a:t/>
            </a:r>
            <a:br>
              <a:rPr dirty="0" sz="4800" lang="en-US" smtClean="0"/>
            </a:br>
            <a:endParaRPr dirty="0" sz="4800"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00" cy="1690834"/>
          </a:xfrm>
        </p:spPr>
        <p:txBody>
          <a:bodyPr/>
          <a:p>
            <a:r>
              <a:rPr dirty="0" lang="en-US" smtClean="0"/>
              <a:t>Presented By:</a:t>
            </a:r>
          </a:p>
          <a:p>
            <a:r>
              <a:rPr dirty="0" lang="en-US" err="1" smtClean="0"/>
              <a:t>Avyakt</a:t>
            </a:r>
            <a:r>
              <a:rPr dirty="0" lang="en-US" smtClean="0"/>
              <a:t> </a:t>
            </a:r>
            <a:r>
              <a:rPr dirty="0" lang="en-US" err="1" smtClean="0"/>
              <a:t>Pratap</a:t>
            </a:r>
            <a:r>
              <a:rPr dirty="0" lang="en-US" smtClean="0"/>
              <a:t> Singh (171500069)</a:t>
            </a:r>
          </a:p>
          <a:p>
            <a:r>
              <a:rPr dirty="0" lang="en-US" smtClean="0"/>
              <a:t>Krishna Kant </a:t>
            </a:r>
            <a:r>
              <a:rPr dirty="0" lang="en-US"/>
              <a:t>S</a:t>
            </a:r>
            <a:r>
              <a:rPr dirty="0" lang="en-US" smtClean="0"/>
              <a:t>ingh   (171500164)</a:t>
            </a:r>
          </a:p>
          <a:p>
            <a:r>
              <a:rPr dirty="0" lang="en-US" err="1" smtClean="0"/>
              <a:t>Abhishek</a:t>
            </a:r>
            <a:r>
              <a:rPr dirty="0" lang="en-US" smtClean="0"/>
              <a:t> </a:t>
            </a:r>
            <a:r>
              <a:rPr dirty="0" lang="en-US" err="1" smtClean="0"/>
              <a:t>kumar</a:t>
            </a:r>
            <a:r>
              <a:rPr dirty="0" lang="en-US" smtClean="0"/>
              <a:t>       (171500010)</a:t>
            </a:r>
          </a:p>
          <a:p>
            <a:endParaRPr dirty="0"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144;p1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307275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dirty="0" sz="4800" lang="en-IN" smtClean="0">
                <a:solidFill>
                  <a:srgbClr val="000000"/>
                </a:solidFill>
              </a:rPr>
              <a:t>PHP             </a:t>
            </a:r>
            <a:endParaRPr dirty="0" sz="4800">
              <a:solidFill>
                <a:srgbClr val="000000"/>
              </a:solidFill>
            </a:endParaRPr>
          </a:p>
        </p:txBody>
      </p:sp>
      <p:sp>
        <p:nvSpPr>
          <p:cNvPr id="1048663" name="TextBox 3"/>
          <p:cNvSpPr txBox="1"/>
          <p:nvPr/>
        </p:nvSpPr>
        <p:spPr>
          <a:xfrm>
            <a:off x="2020824" y="1773936"/>
            <a:ext cx="9454896" cy="38633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Wingdings" pitchFamily="2" charset="2"/>
              <a:buChar char="ü"/>
            </a:pPr>
            <a:r>
              <a:rPr b="1" dirty="0" sz="2800" lang="en-US" smtClean="0">
                <a:solidFill>
                  <a:schemeClr val="bg1"/>
                </a:solidFill>
              </a:rPr>
              <a:t>PHP: Hypertext Preprocessor</a:t>
            </a:r>
            <a:r>
              <a:rPr dirty="0" sz="2800" lang="en-US" smtClean="0">
                <a:solidFill>
                  <a:schemeClr val="bg1"/>
                </a:solidFill>
              </a:rPr>
              <a:t> (or simply </a:t>
            </a:r>
            <a:r>
              <a:rPr b="1" dirty="0" sz="2800" lang="en-US" smtClean="0">
                <a:solidFill>
                  <a:schemeClr val="bg1"/>
                </a:solidFill>
              </a:rPr>
              <a:t>PHP</a:t>
            </a:r>
            <a:r>
              <a:rPr dirty="0" sz="2800" lang="en-US" smtClean="0">
                <a:solidFill>
                  <a:schemeClr val="bg1"/>
                </a:solidFill>
              </a:rPr>
              <a:t>) is a general-purpose programming language originally designed for web development.</a:t>
            </a:r>
          </a:p>
          <a:p>
            <a:endParaRPr dirty="0" sz="2800" lang="en-IN" smtClean="0">
              <a:solidFill>
                <a:schemeClr val="bg1"/>
              </a:solidFill>
            </a:endParaRPr>
          </a:p>
          <a:p>
            <a:pPr indent="-457200" marL="457200">
              <a:buFont typeface="Wingdings" pitchFamily="2" charset="2"/>
              <a:buChar char="ü"/>
            </a:pPr>
            <a:r>
              <a:rPr dirty="0" sz="2800" lang="en-IN" smtClean="0">
                <a:solidFill>
                  <a:schemeClr val="bg1"/>
                </a:solidFill>
              </a:rPr>
              <a:t>  It is basically Server side scripting language</a:t>
            </a:r>
          </a:p>
          <a:p>
            <a:endParaRPr dirty="0" sz="2800" lang="en-IN" smtClean="0">
              <a:solidFill>
                <a:schemeClr val="bg1"/>
              </a:solidFill>
            </a:endParaRPr>
          </a:p>
          <a:p>
            <a:pPr indent="-457200" marL="457200">
              <a:buFont typeface="Wingdings" pitchFamily="2" charset="2"/>
              <a:buChar char="ü"/>
            </a:pPr>
            <a:r>
              <a:rPr dirty="0" sz="2800" lang="en-IN" smtClean="0">
                <a:solidFill>
                  <a:schemeClr val="bg1"/>
                </a:solidFill>
              </a:rPr>
              <a:t>  Code written in PHP are executed on server side</a:t>
            </a:r>
          </a:p>
          <a:p>
            <a:endParaRPr dirty="0" sz="2800" lang="en-IN" smtClean="0">
              <a:solidFill>
                <a:schemeClr val="bg1"/>
              </a:solidFill>
            </a:endParaRPr>
          </a:p>
          <a:p>
            <a:endParaRPr dirty="0" sz="280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59;p21"/>
          <p:cNvSpPr txBox="1"/>
          <p:nvPr/>
        </p:nvSpPr>
        <p:spPr>
          <a:xfrm>
            <a:off x="1674802" y="762000"/>
            <a:ext cx="8298900" cy="83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-IN" smtClean="0"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dirty="0" sz="5400" lang="en-IN" smtClean="0">
                <a:latin typeface="Calibri"/>
                <a:ea typeface="Calibri"/>
                <a:cs typeface="Calibri"/>
                <a:sym typeface="Calibri"/>
              </a:rPr>
              <a:t>DESIGN</a:t>
            </a:r>
            <a:endParaRPr dirty="0" sz="5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13187" y="2272620"/>
            <a:ext cx="9703169" cy="2981551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166;p22"/>
          <p:cNvSpPr txBox="1"/>
          <p:nvPr/>
        </p:nvSpPr>
        <p:spPr>
          <a:xfrm flipH="1">
            <a:off x="1213975" y="1691625"/>
            <a:ext cx="8940986" cy="402700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dirty="0"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742950" lvl="0" marL="742950" marR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sz="3600" lang="en-IN" smtClean="0">
                <a:latin typeface="Calibri"/>
                <a:ea typeface="Calibri"/>
                <a:cs typeface="Calibri"/>
                <a:sym typeface="Calibri"/>
              </a:rPr>
              <a:t>Signup Module</a:t>
            </a:r>
          </a:p>
          <a:p>
            <a:pPr algn="l" indent="-742950" lvl="0" marL="742950" marR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sz="3600" lang="en-IN" smtClean="0">
                <a:latin typeface="Calibri"/>
                <a:ea typeface="Calibri"/>
                <a:cs typeface="Calibri"/>
                <a:sym typeface="Calibri"/>
              </a:rPr>
              <a:t>Login Module</a:t>
            </a:r>
          </a:p>
          <a:p>
            <a:pPr algn="l" indent="-742950" lvl="0" marL="742950" marR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sz="3600" lang="en-IN" smtClean="0">
                <a:latin typeface="Calibri"/>
                <a:ea typeface="Calibri"/>
                <a:cs typeface="Calibri"/>
                <a:sym typeface="Calibri"/>
              </a:rPr>
              <a:t>Cart Module</a:t>
            </a:r>
          </a:p>
          <a:p>
            <a:pPr algn="l" indent="-742950" lvl="0" marL="742950" marR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sz="3600" lang="en-IN" smtClean="0">
                <a:latin typeface="Calibri"/>
                <a:ea typeface="Calibri"/>
                <a:cs typeface="Calibri"/>
                <a:sym typeface="Calibri"/>
              </a:rPr>
              <a:t>Homepage Module</a:t>
            </a:r>
          </a:p>
          <a:p>
            <a:pPr algn="l" indent="-742950" lvl="0" marL="742950" marR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sz="3600" lang="en-IN" smtClean="0">
                <a:latin typeface="Calibri"/>
                <a:ea typeface="Calibri"/>
                <a:cs typeface="Calibri"/>
                <a:sym typeface="Calibri"/>
              </a:rPr>
              <a:t>Database Module  </a:t>
            </a:r>
          </a:p>
          <a:p>
            <a:pPr algn="l" indent="-742950" lvl="0" marL="742950" marR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sz="3600" lang="en-IN" smtClean="0">
                <a:latin typeface="Calibri"/>
                <a:ea typeface="Calibri"/>
                <a:cs typeface="Calibri"/>
                <a:sym typeface="Calibri"/>
              </a:rPr>
              <a:t>Image upload</a:t>
            </a:r>
            <a:endParaRPr dirty="0" sz="3600" lang="en-US" smtClea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9" name="Google Shape;168;p22"/>
          <p:cNvSpPr txBox="1"/>
          <p:nvPr/>
        </p:nvSpPr>
        <p:spPr>
          <a:xfrm>
            <a:off x="1213975" y="1330650"/>
            <a:ext cx="10536000" cy="954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0" name="Google Shape;169;p22"/>
          <p:cNvSpPr txBox="1"/>
          <p:nvPr/>
        </p:nvSpPr>
        <p:spPr>
          <a:xfrm>
            <a:off x="1808525" y="189150"/>
            <a:ext cx="9783900" cy="1141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-IN" smtClean="0">
                <a:latin typeface="Calibri"/>
                <a:ea typeface="Calibri"/>
                <a:cs typeface="Calibri"/>
                <a:sym typeface="Calibri"/>
              </a:rPr>
              <a:t>       Project Module</a:t>
            </a:r>
            <a:endParaRPr dirty="0"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176;p23"/>
          <p:cNvSpPr txBox="1"/>
          <p:nvPr/>
        </p:nvSpPr>
        <p:spPr>
          <a:xfrm>
            <a:off x="1297350" y="250675"/>
            <a:ext cx="9783900" cy="1141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IN" smtClean="0"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dirty="0" sz="5400" lang="en-IN" smtClean="0">
                <a:latin typeface="Calibri"/>
                <a:ea typeface="Calibri"/>
                <a:cs typeface="Calibri"/>
                <a:sym typeface="Calibri"/>
              </a:rPr>
              <a:t>LOGIN MODULE  </a:t>
            </a:r>
            <a:endParaRPr dirty="0"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             </a:t>
            </a:r>
            <a:endParaRPr dirty="0" lang="en-US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solidFill>
                  <a:schemeClr val="bg1"/>
                </a:solidFill>
              </a:rPr>
              <a:t>Login </a:t>
            </a:r>
            <a:r>
              <a:rPr dirty="0" lang="en-US">
                <a:solidFill>
                  <a:schemeClr val="bg1"/>
                </a:solidFill>
              </a:rPr>
              <a:t>Module led the user to login to his account by his unique username and password </a:t>
            </a:r>
          </a:p>
          <a:p>
            <a:endParaRPr dirty="0" lang="en-IN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dirty="0" lang="en-US">
                <a:solidFill>
                  <a:schemeClr val="bg1"/>
                </a:solidFill>
              </a:rPr>
              <a:t>User can also logout his account after doing his task</a:t>
            </a:r>
            <a:r>
              <a:rPr dirty="0" lang="en-US"/>
              <a:t>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183;p24"/>
          <p:cNvSpPr txBox="1"/>
          <p:nvPr/>
        </p:nvSpPr>
        <p:spPr>
          <a:xfrm>
            <a:off x="1504125" y="214900"/>
            <a:ext cx="9783900" cy="1141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IN" smtClean="0">
                <a:latin typeface="Calibri"/>
                <a:ea typeface="Calibri"/>
                <a:cs typeface="Calibri"/>
                <a:sym typeface="Calibri"/>
              </a:rPr>
              <a:t>                         Login Module/Screenshot</a:t>
            </a:r>
            <a:endParaRPr dirty="0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12930" y="1231900"/>
            <a:ext cx="4763165" cy="5002604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190;p25"/>
          <p:cNvSpPr txBox="1"/>
          <p:nvPr/>
        </p:nvSpPr>
        <p:spPr>
          <a:xfrm>
            <a:off x="1396650" y="304375"/>
            <a:ext cx="9783900" cy="1141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                      </a:t>
            </a:r>
            <a:r>
              <a:rPr dirty="0" sz="5400" lang="en-US" smtClean="0">
                <a:solidFill>
                  <a:schemeClr val="tx1"/>
                </a:solidFill>
              </a:rPr>
              <a:t>SIGNUP MODULE</a:t>
            </a:r>
            <a:endParaRPr dirty="0" sz="5400" lang="en-US">
              <a:solidFill>
                <a:schemeClr val="tx1"/>
              </a:solidFill>
            </a:endParaRPr>
          </a:p>
        </p:txBody>
      </p:sp>
      <p:sp>
        <p:nvSpPr>
          <p:cNvPr id="1048695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solidFill>
                  <a:schemeClr val="bg1"/>
                </a:solidFill>
              </a:rPr>
              <a:t>Signup </a:t>
            </a:r>
            <a:r>
              <a:rPr dirty="0" lang="en-US">
                <a:solidFill>
                  <a:schemeClr val="bg1"/>
                </a:solidFill>
              </a:rPr>
              <a:t>Module led the user to create his account on the website</a:t>
            </a:r>
            <a:r>
              <a:rPr dirty="0" sz="2400" lang="en-US"/>
              <a:t>.</a:t>
            </a:r>
          </a:p>
          <a:p>
            <a:endParaRPr dirty="0" sz="2400" lang="en-IN"/>
          </a:p>
          <a:p>
            <a:pPr>
              <a:buFont typeface="Wingdings" pitchFamily="2" charset="2"/>
              <a:buChar char="Ø"/>
            </a:pPr>
            <a:r>
              <a:rPr dirty="0" lang="en-US">
                <a:solidFill>
                  <a:schemeClr val="bg1"/>
                </a:solidFill>
              </a:rPr>
              <a:t>For signup you must have a </a:t>
            </a:r>
            <a:r>
              <a:rPr dirty="0" lang="en-US" smtClean="0">
                <a:solidFill>
                  <a:schemeClr val="bg1"/>
                </a:solidFill>
              </a:rPr>
              <a:t>username(first , last name) </a:t>
            </a:r>
            <a:r>
              <a:rPr dirty="0" lang="en-US">
                <a:solidFill>
                  <a:schemeClr val="bg1"/>
                </a:solidFill>
              </a:rPr>
              <a:t>,email and a password</a:t>
            </a:r>
            <a:r>
              <a:rPr dirty="0" sz="2400" lang="en-US"/>
              <a:t>.</a:t>
            </a:r>
          </a:p>
          <a:p>
            <a:pPr indent="0" marL="114300"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chemeClr val="tx1"/>
                </a:solidFill>
              </a:rPr>
              <a:t>                          Signup Module/Screenshot</a:t>
            </a:r>
            <a:endParaRPr dirty="0" lang="en-US">
              <a:solidFill>
                <a:schemeClr val="tx1"/>
              </a:solidFill>
            </a:endParaRPr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35400" y="1612900"/>
            <a:ext cx="5410200" cy="51562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                              </a:t>
            </a:r>
            <a:r>
              <a:rPr dirty="0" sz="4800" lang="en-US" smtClean="0">
                <a:solidFill>
                  <a:schemeClr val="tx1"/>
                </a:solidFill>
              </a:rPr>
              <a:t>CART MODULE</a:t>
            </a:r>
            <a:endParaRPr dirty="0" sz="4800" lang="en-US">
              <a:solidFill>
                <a:schemeClr val="tx1"/>
              </a:solidFill>
            </a:endParaRPr>
          </a:p>
        </p:txBody>
      </p:sp>
      <p:sp>
        <p:nvSpPr>
          <p:cNvPr id="1048704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Wingdings" pitchFamily="2" charset="2"/>
              <a:buChar char="ü"/>
            </a:pPr>
            <a:r>
              <a:rPr dirty="0" lang="en-US">
                <a:solidFill>
                  <a:schemeClr val="bg1"/>
                </a:solidFill>
              </a:rPr>
              <a:t>It is an important module of the project as it help to order the product </a:t>
            </a:r>
            <a:r>
              <a:rPr dirty="0" lang="en-US" smtClean="0">
                <a:solidFill>
                  <a:schemeClr val="bg1"/>
                </a:solidFill>
              </a:rPr>
              <a:t>bought.</a:t>
            </a:r>
            <a:endParaRPr dirty="0" lang="en-US">
              <a:solidFill>
                <a:schemeClr val="bg1"/>
              </a:solidFill>
            </a:endParaRPr>
          </a:p>
          <a:p>
            <a:endParaRPr dirty="0" sz="2400" lang="en-IN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dirty="0" lang="en-US">
                <a:solidFill>
                  <a:schemeClr val="bg1"/>
                </a:solidFill>
              </a:rPr>
              <a:t>The user can select the product of there choice and add to the cart for the further </a:t>
            </a:r>
            <a:r>
              <a:rPr dirty="0" lang="en-US" smtClean="0">
                <a:solidFill>
                  <a:schemeClr val="bg1"/>
                </a:solidFill>
              </a:rPr>
              <a:t>processing.</a:t>
            </a:r>
            <a:endParaRPr dirty="0" lang="en-US">
              <a:solidFill>
                <a:schemeClr val="bg1"/>
              </a:solidFill>
            </a:endParaRPr>
          </a:p>
          <a:p>
            <a:endParaRPr dirty="0" lang="en-IN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dirty="0" lang="en-US">
                <a:solidFill>
                  <a:schemeClr val="bg1"/>
                </a:solidFill>
              </a:rPr>
              <a:t>The cart has a feature to increase the quantity of  each product</a:t>
            </a:r>
            <a:r>
              <a:rPr dirty="0" lang="en-US"/>
              <a:t>.</a:t>
            </a:r>
            <a:endParaRPr dirty="0" lang="en-US">
              <a:solidFill>
                <a:schemeClr val="bg1"/>
              </a:solidFill>
            </a:endParaRPr>
          </a:p>
          <a:p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211;p28"/>
          <p:cNvSpPr txBox="1"/>
          <p:nvPr/>
        </p:nvSpPr>
        <p:spPr>
          <a:xfrm>
            <a:off x="1038225" y="4655525"/>
            <a:ext cx="10493400" cy="1141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4C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                   </a:t>
            </a:r>
            <a:r>
              <a:rPr dirty="0" lang="en-US" smtClean="0">
                <a:solidFill>
                  <a:schemeClr val="tx1"/>
                </a:solidFill>
              </a:rPr>
              <a:t>Cart Module/Screenshot</a:t>
            </a:r>
            <a:endParaRPr dirty="0" lang="en-US">
              <a:solidFill>
                <a:schemeClr val="tx1"/>
              </a:solidFill>
            </a:endParaRPr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38224" y="2099681"/>
            <a:ext cx="10848975" cy="4491619"/>
          </a:xfrm>
          <a:prstGeom prst="rect"/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                  </a:t>
            </a:r>
            <a:r>
              <a:rPr dirty="0" sz="5400" lang="en-US" smtClean="0">
                <a:solidFill>
                  <a:schemeClr val="tx1"/>
                </a:solidFill>
              </a:rPr>
              <a:t>HOMEPAGE MODULE</a:t>
            </a:r>
            <a:endParaRPr dirty="0" sz="5400" lang="en-US">
              <a:solidFill>
                <a:schemeClr val="tx1"/>
              </a:solidFill>
            </a:endParaRPr>
          </a:p>
        </p:txBody>
      </p:sp>
      <p:sp>
        <p:nvSpPr>
          <p:cNvPr id="1048713" name="Google Shape;216;p29"/>
          <p:cNvSpPr txBox="1">
            <a:spLocks noGrp="1"/>
          </p:cNvSpPr>
          <p:nvPr>
            <p:ph type="body" idx="1"/>
          </p:nvPr>
        </p:nvSpPr>
        <p:spPr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p>
            <a:pPr>
              <a:buFont typeface="Wingdings" pitchFamily="2" charset="2"/>
              <a:buChar char="q"/>
            </a:pPr>
            <a:r>
              <a:rPr dirty="0" lang="en-IN"/>
              <a:t>In this Module all the product list is </a:t>
            </a:r>
            <a:r>
              <a:rPr dirty="0" lang="en-IN" smtClean="0"/>
              <a:t>given.</a:t>
            </a:r>
            <a:endParaRPr dirty="0" lang="en-IN"/>
          </a:p>
          <a:p>
            <a:pPr>
              <a:buFont typeface="Wingdings" pitchFamily="2" charset="2"/>
              <a:buChar char="q"/>
            </a:pPr>
            <a:r>
              <a:rPr dirty="0" lang="en-IN"/>
              <a:t>This is the page which opens on opening the </a:t>
            </a:r>
            <a:r>
              <a:rPr dirty="0" lang="en-IN" smtClean="0"/>
              <a:t>website.</a:t>
            </a:r>
            <a:endParaRPr dirty="0" lang="en-IN"/>
          </a:p>
          <a:p>
            <a:pPr>
              <a:buFont typeface="Wingdings" pitchFamily="2" charset="2"/>
              <a:buChar char="q"/>
            </a:pPr>
            <a:r>
              <a:rPr dirty="0" lang="en-IN"/>
              <a:t>This is the page from where all the links to different page </a:t>
            </a:r>
            <a:r>
              <a:rPr dirty="0" lang="en-IN" smtClean="0"/>
              <a:t>is</a:t>
            </a:r>
          </a:p>
          <a:p>
            <a:pPr indent="0" marL="114300">
              <a:buNone/>
            </a:pPr>
            <a:r>
              <a:rPr dirty="0" lang="en-IN" smtClean="0"/>
              <a:t>    </a:t>
            </a:r>
            <a:r>
              <a:rPr dirty="0" lang="en-IN"/>
              <a:t>given </a:t>
            </a:r>
            <a:r>
              <a:rPr dirty="0" lang="en-IN" smtClean="0"/>
              <a:t>.</a:t>
            </a:r>
            <a:endParaRPr dirty="0" lang="en-US"/>
          </a:p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 sz="4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5400" lang="en-US" smtClean="0">
                <a:solidFill>
                  <a:schemeClr val="tx1"/>
                </a:solidFill>
              </a:rPr>
              <a:t>                       Overview</a:t>
            </a:r>
            <a:endParaRPr dirty="0" sz="5400" lang="en-US">
              <a:solidFill>
                <a:schemeClr val="tx1"/>
              </a:solidFill>
            </a:endParaRPr>
          </a:p>
        </p:txBody>
      </p:sp>
      <p:sp>
        <p:nvSpPr>
          <p:cNvPr id="1048622" name="Text Placeholder 4"/>
          <p:cNvSpPr>
            <a:spLocks noGrp="1"/>
          </p:cNvSpPr>
          <p:nvPr>
            <p:ph type="body" idx="1"/>
          </p:nvPr>
        </p:nvSpPr>
        <p:spPr>
          <a:xfrm>
            <a:off x="1218883" y="1701796"/>
            <a:ext cx="10360500" cy="5424717"/>
          </a:xfrm>
        </p:spPr>
        <p:txBody>
          <a:bodyPr/>
          <a:p>
            <a:pPr>
              <a:buFont typeface="Wingdings" pitchFamily="2" charset="2"/>
              <a:buChar char="ü"/>
            </a:pPr>
            <a:r>
              <a:rPr dirty="0" lang="en-US" smtClean="0"/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Definition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Future Scope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Feasibility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Technology used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Design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Project Module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Screenshot’s</a:t>
            </a:r>
          </a:p>
          <a:p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solidFill>
                  <a:schemeClr val="tx1"/>
                </a:solidFill>
              </a:rPr>
              <a:t>                 Homepage Module/Screenshot</a:t>
            </a:r>
            <a:endParaRPr dirty="0" lang="en-US">
              <a:solidFill>
                <a:schemeClr val="tx1"/>
              </a:solidFill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16000" y="1522516"/>
            <a:ext cx="10934700" cy="5170384"/>
          </a:xfrm>
          <a:prstGeom prst="rect"/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dk1"/>
                </a:solidFill>
              </a:rPr>
              <a:t> </a:t>
            </a:r>
            <a:r>
              <a:rPr b="1" dirty="0" lang="en-US" smtClean="0">
                <a:solidFill>
                  <a:schemeClr val="dk1"/>
                </a:solidFill>
              </a:rPr>
              <a:t>                                   </a:t>
            </a:r>
            <a:r>
              <a:rPr b="1" dirty="0" sz="5400" lang="en-US" smtClean="0">
                <a:solidFill>
                  <a:schemeClr val="dk1"/>
                </a:solidFill>
              </a:rPr>
              <a:t>DATABASE</a:t>
            </a:r>
            <a:endParaRPr dirty="0" sz="5400" lang="en-US"/>
          </a:p>
        </p:txBody>
      </p:sp>
      <p:sp>
        <p:nvSpPr>
          <p:cNvPr id="1048609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114300">
              <a:buNone/>
            </a:pPr>
            <a:r>
              <a:rPr dirty="0" lang="en-US" smtClean="0"/>
              <a:t>Image data :</a:t>
            </a:r>
          </a:p>
          <a:p>
            <a:pPr indent="0" marL="114300">
              <a:buNone/>
            </a:pPr>
            <a:endParaRPr dirty="0" lang="en-US"/>
          </a:p>
          <a:p>
            <a:pPr indent="0" marL="114300">
              <a:buNone/>
            </a:pPr>
            <a:endParaRPr dirty="0" lang="en-US" smtClean="0"/>
          </a:p>
          <a:p>
            <a:pPr indent="0" marL="114300">
              <a:buNone/>
            </a:pPr>
            <a:endParaRPr dirty="0" lang="en-US" smtClean="0"/>
          </a:p>
          <a:p>
            <a:pPr indent="0" marL="114300">
              <a:buNone/>
            </a:pPr>
            <a:endParaRPr dirty="0" lang="en-US" smtClean="0"/>
          </a:p>
          <a:p>
            <a:pPr indent="0" marL="114300">
              <a:buNone/>
            </a:pPr>
            <a:endParaRPr dirty="0" lang="en-US" smtClean="0"/>
          </a:p>
          <a:p>
            <a:pPr indent="0" marL="114300">
              <a:buNone/>
            </a:pPr>
            <a:endParaRPr dirty="0" lang="en-US"/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65500" y="1542976"/>
            <a:ext cx="8585199" cy="5099124"/>
          </a:xfrm>
          <a:prstGeom prst="rect"/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                </a:t>
            </a:r>
            <a:r>
              <a:rPr dirty="0" lang="en-US" smtClean="0">
                <a:solidFill>
                  <a:srgbClr val="000000"/>
                </a:solidFill>
              </a:rPr>
              <a:t>L</a:t>
            </a:r>
            <a:r>
              <a:rPr dirty="0" lang="en-US" smtClean="0">
                <a:solidFill>
                  <a:srgbClr val="000000"/>
                </a:solidFill>
              </a:rPr>
              <a:t>i</a:t>
            </a:r>
            <a:r>
              <a:rPr dirty="0" lang="en-US" smtClean="0">
                <a:solidFill>
                  <a:srgbClr val="000000"/>
                </a:solidFill>
              </a:rPr>
              <a:t>v</a:t>
            </a:r>
            <a:r>
              <a:rPr dirty="0" lang="en-US" smtClean="0">
                <a:solidFill>
                  <a:srgbClr val="000000"/>
                </a:solidFill>
              </a:rPr>
              <a:t>e</a:t>
            </a:r>
            <a:r>
              <a:rPr dirty="0" lang="en-US" smtClean="0">
                <a:solidFill>
                  <a:srgbClr val="000000"/>
                </a:solidFill>
              </a:rPr>
              <a:t> </a:t>
            </a:r>
            <a:r>
              <a:rPr dirty="0" lang="en-US" smtClean="0">
                <a:solidFill>
                  <a:srgbClr val="000000"/>
                </a:solidFill>
              </a:rPr>
              <a:t>S</a:t>
            </a:r>
            <a:r>
              <a:rPr dirty="0" lang="en-US" smtClean="0">
                <a:solidFill>
                  <a:srgbClr val="000000"/>
                </a:solidFill>
              </a:rPr>
              <a:t>e</a:t>
            </a:r>
            <a:r>
              <a:rPr dirty="0" lang="en-US" smtClean="0">
                <a:solidFill>
                  <a:srgbClr val="000000"/>
                </a:solidFill>
              </a:rPr>
              <a:t>a</a:t>
            </a:r>
            <a:r>
              <a:rPr dirty="0" lang="en-US" smtClean="0">
                <a:solidFill>
                  <a:srgbClr val="000000"/>
                </a:solidFill>
              </a:rPr>
              <a:t>r</a:t>
            </a:r>
            <a:r>
              <a:rPr dirty="0" lang="en-US" smtClean="0">
                <a:solidFill>
                  <a:srgbClr val="000000"/>
                </a:solidFill>
              </a:rPr>
              <a:t>c</a:t>
            </a:r>
            <a:r>
              <a:rPr dirty="0" lang="en-US" smtClean="0">
                <a:solidFill>
                  <a:srgbClr val="000000"/>
                </a:solidFill>
              </a:rPr>
              <a:t>h</a:t>
            </a:r>
            <a:r>
              <a:rPr dirty="0" lang="en-US" smtClean="0">
                <a:solidFill>
                  <a:schemeClr val="tx1"/>
                </a:solidFill>
              </a:rPr>
              <a:t>/Screenshot</a:t>
            </a:r>
            <a:endParaRPr dirty="0" lang="en-US">
              <a:solidFill>
                <a:schemeClr val="tx1"/>
              </a:solidFill>
            </a:endParaRPr>
          </a:p>
        </p:txBody>
      </p:sp>
      <p:pic>
        <p:nvPicPr>
          <p:cNvPr id="209715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03300" y="1724172"/>
            <a:ext cx="10833100" cy="4867821"/>
          </a:xfrm>
          <a:prstGeom prst="rect"/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2132012" y="685800"/>
            <a:ext cx="8458200" cy="8382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sz="4800" lang="en-US">
                <a:solidFill>
                  <a:srgbClr val="000000"/>
                </a:solidFill>
              </a:rPr>
              <a:t>CONCLUSION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048591" name="Google Shape;231;p31"/>
          <p:cNvSpPr txBox="1"/>
          <p:nvPr/>
        </p:nvSpPr>
        <p:spPr>
          <a:xfrm>
            <a:off x="2436812" y="1676400"/>
            <a:ext cx="8077200" cy="4832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just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Wingdings" pitchFamily="2" charset="2"/>
              <a:buChar char="v"/>
            </a:pPr>
            <a:r>
              <a:rPr dirty="0" sz="2800" lang="en-US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 shopping is the best way to purchase any item but he careful because there may be some fake products on different sites.</a:t>
            </a:r>
          </a:p>
          <a:p>
            <a:pPr algn="just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endParaRPr dirty="0" sz="2800" lang="en-US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Wingdings" pitchFamily="2" charset="2"/>
              <a:buChar char="v"/>
            </a:pPr>
            <a:r>
              <a:rPr dirty="0" sz="2800" lang="en-US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purchase those item which can be recognised easily that item is fake or not or choose according rating of buyers.</a:t>
            </a:r>
          </a:p>
          <a:p>
            <a:pPr algn="just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endParaRPr dirty="0" sz="2800"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 indent="-457200" marL="457200">
              <a:buClr>
                <a:schemeClr val="lt1"/>
              </a:buClr>
              <a:buSzPts val="2800"/>
              <a:buFont typeface="Wingdings" pitchFamily="2" charset="2"/>
              <a:buChar char="v"/>
            </a:pPr>
            <a:r>
              <a:rPr dirty="0" sz="28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new technology </a:t>
            </a:r>
            <a:r>
              <a:rPr dirty="0" sz="2800" lang="en-US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comes better way of doing things.</a:t>
            </a:r>
            <a:endParaRPr dirty="0" sz="2800"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endParaRPr dirty="0" sz="2800" lang="en-US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endParaRPr dirty="0" sz="2800"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 lvl="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dirty="0" sz="28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sz="2800" lang="en-US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dirty="0" sz="2800"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endParaRPr dirty="0" sz="2800" lang="en-US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endParaRPr dirty="0" sz="2800"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endParaRPr dirty="0" sz="2800" lang="en-US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endParaRPr dirty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TextBox 3"/>
          <p:cNvSpPr txBox="1"/>
          <p:nvPr/>
        </p:nvSpPr>
        <p:spPr>
          <a:xfrm>
            <a:off x="2057400" y="2221992"/>
            <a:ext cx="8119872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IN" smtClean="0"/>
              <a:t>   </a:t>
            </a:r>
            <a:endParaRPr sz="2400" lang="en-US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236;p32"/>
          <p:cNvSpPr txBox="1">
            <a:spLocks noGrp="1"/>
          </p:cNvSpPr>
          <p:nvPr>
            <p:ph type="body" idx="1"/>
          </p:nvPr>
        </p:nvSpPr>
        <p:spPr>
          <a:xfrm>
            <a:off x="3732212" y="609600"/>
            <a:ext cx="4062942" cy="8382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sz="4800" lang="en-US">
                <a:solidFill>
                  <a:srgbClr val="000000"/>
                </a:solidFill>
              </a:rPr>
              <a:t>REFERENCES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048596" name="Google Shape;237;p32"/>
          <p:cNvSpPr txBox="1"/>
          <p:nvPr/>
        </p:nvSpPr>
        <p:spPr>
          <a:xfrm>
            <a:off x="2284412" y="1676400"/>
            <a:ext cx="8229600" cy="440120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dirty="0" sz="2800" lang="en-US" u="sng" smtClean="0">
                <a:hlinkClick r:id="rId1"/>
              </a:rPr>
              <a:t>https://www.geeksforgeeks.org/</a:t>
            </a:r>
            <a:endParaRPr dirty="0" sz="2800" lang="en-US" smtClean="0"/>
          </a:p>
          <a:p>
            <a:r>
              <a:rPr dirty="0" sz="2800" lang="en-US" u="sng" smtClean="0">
                <a:hlinkClick r:id="rId2"/>
              </a:rPr>
              <a:t>https://www.w3schools.com/</a:t>
            </a:r>
            <a:endParaRPr dirty="0" sz="2800" lang="en-US" smtClean="0"/>
          </a:p>
          <a:p>
            <a:r>
              <a:rPr dirty="0" sz="2800" lang="en-US" u="sng" smtClean="0">
                <a:hlinkClick r:id="rId3"/>
              </a:rPr>
              <a:t>https://stackoverflow.com/</a:t>
            </a:r>
            <a:endParaRPr dirty="0" sz="2800" lang="en-US" smtClean="0"/>
          </a:p>
          <a:p>
            <a:r>
              <a:rPr dirty="0" sz="2800" lang="en-US" u="sng" smtClean="0">
                <a:hlinkClick r:id="rId4"/>
              </a:rPr>
              <a:t>https://www.php.net/</a:t>
            </a:r>
            <a:endParaRPr dirty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42;p33"/>
          <p:cNvSpPr txBox="1">
            <a:spLocks noGrp="1"/>
          </p:cNvSpPr>
          <p:nvPr>
            <p:ph type="body" idx="1"/>
          </p:nvPr>
        </p:nvSpPr>
        <p:spPr>
          <a:xfrm>
            <a:off x="3176312" y="2326400"/>
            <a:ext cx="6172200" cy="19050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sz="7200" lang="en-US">
                <a:solidFill>
                  <a:srgbClr val="1155CC"/>
                </a:solidFill>
              </a:rPr>
              <a:t>THANK YOU : )</a:t>
            </a:r>
            <a:endParaRPr sz="7200">
              <a:solidFill>
                <a:srgbClr val="1155CC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13;p14"/>
          <p:cNvSpPr txBox="1">
            <a:spLocks noGrp="1"/>
          </p:cNvSpPr>
          <p:nvPr>
            <p:ph type="title"/>
          </p:nvPr>
        </p:nvSpPr>
        <p:spPr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dirty="0" sz="3240" lang="en-US"/>
              <a:t>                               </a:t>
            </a:r>
            <a:r>
              <a:rPr dirty="0" sz="4860" lang="en-US" smtClean="0">
                <a:solidFill>
                  <a:srgbClr val="000000"/>
                </a:solidFill>
              </a:rPr>
              <a:t>INTRODUCTION</a:t>
            </a:r>
            <a:r>
              <a:rPr dirty="0" sz="3240" lang="en-US" smtClean="0"/>
              <a:t> </a:t>
            </a:r>
            <a:endParaRPr dirty="0" sz="3240"/>
          </a:p>
        </p:txBody>
      </p:sp>
      <p:sp>
        <p:nvSpPr>
          <p:cNvPr id="1048624" name="Google Shape;114;p14"/>
          <p:cNvSpPr txBox="1">
            <a:spLocks noGrp="1"/>
          </p:cNvSpPr>
          <p:nvPr>
            <p:ph type="body" idx="1"/>
          </p:nvPr>
        </p:nvSpPr>
        <p:spPr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p>
            <a:pPr algn="l" indent="-514350" lvl="0" marL="51435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dirty="0" lang="en-IN" smtClean="0"/>
              <a:t>Online Shopping  is a form of electronic commerce whereby   consumers directly buy goods and services from a seller over internet without an intermediary service.    </a:t>
            </a:r>
          </a:p>
          <a:p>
            <a:pPr algn="l" indent="-514350" lvl="0" marL="51435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dirty="0" lang="en-IN" smtClean="0"/>
              <a:t> This project reduces a lot of work load for customer as well as    owner.</a:t>
            </a:r>
          </a:p>
          <a:p>
            <a:pPr algn="l" indent="-514350" lvl="0" marL="51435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dirty="0" lang="en-IN" smtClean="0"/>
              <a:t> Online shopping site helps to  choose products  faster and easier at  one  place</a:t>
            </a:r>
          </a:p>
          <a:p>
            <a:pPr algn="l" indent="-304747" lvl="0" marL="304747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algn="l" indent="-304747" lvl="0" marL="304747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                             </a:t>
            </a:r>
            <a:r>
              <a:rPr dirty="0" sz="5400" lang="en-US" smtClean="0">
                <a:solidFill>
                  <a:schemeClr val="tx1"/>
                </a:solidFill>
              </a:rPr>
              <a:t>DEFINITION</a:t>
            </a:r>
            <a:endParaRPr dirty="0" sz="5400" lang="en-US">
              <a:solidFill>
                <a:schemeClr val="tx1"/>
              </a:solidFill>
            </a:endParaRPr>
          </a:p>
        </p:txBody>
      </p:sp>
      <p:sp>
        <p:nvSpPr>
          <p:cNvPr id="1048628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 smtClean="0"/>
          </a:p>
          <a:p>
            <a:r>
              <a:rPr dirty="0" lang="en-US" smtClean="0"/>
              <a:t>Online Shopping is the  process whereby Consumers directly buy goods or services from a seller in real-time , without an intermediary services , over the internet.</a:t>
            </a:r>
            <a:endParaRPr dirty="0" lang="en-US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19;p15"/>
          <p:cNvSpPr txBox="1">
            <a:spLocks noGrp="1"/>
          </p:cNvSpPr>
          <p:nvPr>
            <p:ph type="title"/>
          </p:nvPr>
        </p:nvSpPr>
        <p:spPr>
          <a:xfrm>
            <a:off x="1218958" y="256737"/>
            <a:ext cx="10360500" cy="12240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Calibri"/>
              <a:buNone/>
            </a:pPr>
            <a:r>
              <a:rPr dirty="0" sz="4900" lang="en-IN" smtClean="0">
                <a:solidFill>
                  <a:srgbClr val="000000"/>
                </a:solidFill>
              </a:rPr>
              <a:t>FUTURE SCOPE:</a:t>
            </a:r>
            <a:endParaRPr dirty="0" sz="4900">
              <a:solidFill>
                <a:srgbClr val="000000"/>
              </a:solidFill>
            </a:endParaRPr>
          </a:p>
        </p:txBody>
      </p:sp>
      <p:sp>
        <p:nvSpPr>
          <p:cNvPr id="1048630" name="Google Shape;120;p15"/>
          <p:cNvSpPr txBox="1"/>
          <p:nvPr/>
        </p:nvSpPr>
        <p:spPr>
          <a:xfrm>
            <a:off x="1903412" y="1981200"/>
            <a:ext cx="8991600" cy="310854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514350" lvl="0" marL="51435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itchFamily="2" charset="2"/>
              <a:buChar char="Ø"/>
            </a:pPr>
            <a:r>
              <a:rPr dirty="0" sz="2800" lang="en-IN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The project made here is just to ensure that this product could be valid in today real challenging world. Here all the facilities are made and tested.</a:t>
            </a:r>
            <a:r>
              <a:rPr dirty="0" sz="2400" lang="en-IN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     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dirty="0" sz="2400" lang="en-IN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dirty="0" sz="2400" lang="en-IN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    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itchFamily="2" charset="2"/>
              <a:buChar char="Ø"/>
            </a:pPr>
            <a:r>
              <a:rPr dirty="0" sz="2800" lang="en-IN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     Currently it is not visible on virtual world (Internet) because of some limitations of project. In future it may be there.  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dirty="0" sz="2400" lang="en-IN" smtClean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dirty="0" sz="2400" lang="en-IN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5400" lang="en-US" smtClean="0">
                <a:solidFill>
                  <a:schemeClr val="tx1"/>
                </a:solidFill>
              </a:rPr>
              <a:t>                   FEASIBILITY:</a:t>
            </a:r>
            <a:endParaRPr dirty="0" sz="5400" lang="en-US">
              <a:solidFill>
                <a:schemeClr val="tx1"/>
              </a:solidFill>
            </a:endParaRPr>
          </a:p>
        </p:txBody>
      </p:sp>
      <p:sp>
        <p:nvSpPr>
          <p:cNvPr id="1048634" name="Text Placeholder 5"/>
          <p:cNvSpPr>
            <a:spLocks noGrp="1"/>
          </p:cNvSpPr>
          <p:nvPr>
            <p:ph type="body" idx="1"/>
          </p:nvPr>
        </p:nvSpPr>
        <p:spPr>
          <a:xfrm>
            <a:off x="1155821" y="1670266"/>
            <a:ext cx="10360500" cy="5187734"/>
          </a:xfrm>
        </p:spPr>
        <p:txBody>
          <a:bodyPr/>
          <a:p>
            <a:pPr>
              <a:buFont typeface="Wingdings" pitchFamily="2" charset="2"/>
              <a:buChar char="q"/>
            </a:pPr>
            <a:r>
              <a:rPr dirty="0" sz="3200" lang="en-US" smtClean="0">
                <a:solidFill>
                  <a:schemeClr val="tx1"/>
                </a:solidFill>
              </a:rPr>
              <a:t>Technical Feasible:-</a:t>
            </a:r>
          </a:p>
          <a:p>
            <a:pPr>
              <a:buFont typeface="Courier New" pitchFamily="49" charset="0"/>
              <a:buChar char="o"/>
            </a:pPr>
            <a:r>
              <a:rPr dirty="0" lang="en-US" smtClean="0">
                <a:solidFill>
                  <a:schemeClr val="bg1"/>
                </a:solidFill>
              </a:rPr>
              <a:t>Technically, this project is very feasible because of use of current and latest techniques.</a:t>
            </a:r>
          </a:p>
          <a:p>
            <a:pPr>
              <a:buFont typeface="Wingdings" pitchFamily="2" charset="2"/>
              <a:buChar char="q"/>
            </a:pPr>
            <a:r>
              <a:rPr dirty="0" lang="en-US" smtClean="0">
                <a:solidFill>
                  <a:schemeClr val="bg1"/>
                </a:solidFill>
              </a:rPr>
              <a:t>    </a:t>
            </a:r>
            <a:r>
              <a:rPr dirty="0" sz="3200" lang="en-US" smtClean="0">
                <a:solidFill>
                  <a:schemeClr val="tx1"/>
                </a:solidFill>
              </a:rPr>
              <a:t>Financial Feasible:-</a:t>
            </a:r>
          </a:p>
          <a:p>
            <a:pPr>
              <a:buFont typeface="Courier New" pitchFamily="49" charset="0"/>
              <a:buChar char="o"/>
            </a:pPr>
            <a:r>
              <a:rPr dirty="0" lang="en-US" smtClean="0">
                <a:solidFill>
                  <a:schemeClr val="bg1"/>
                </a:solidFill>
              </a:rPr>
              <a:t>Financially, It is  also very feasible it made up in very low cost and will be free for all.</a:t>
            </a:r>
          </a:p>
          <a:p>
            <a:pPr>
              <a:buFont typeface="Wingdings" pitchFamily="2" charset="2"/>
              <a:buChar char="q"/>
            </a:pPr>
            <a:r>
              <a:rPr dirty="0" sz="3200" lang="en-US" smtClean="0">
                <a:solidFill>
                  <a:schemeClr val="tx1"/>
                </a:solidFill>
              </a:rPr>
              <a:t>Operational Feasible:-</a:t>
            </a:r>
          </a:p>
          <a:p>
            <a:pPr>
              <a:buFont typeface="Courier New" pitchFamily="49" charset="0"/>
              <a:buChar char="o"/>
            </a:pPr>
            <a:r>
              <a:rPr dirty="0" lang="en-US" smtClean="0">
                <a:solidFill>
                  <a:schemeClr val="bg1"/>
                </a:solidFill>
              </a:rPr>
              <a:t>Very easy to use.</a:t>
            </a:r>
            <a:endParaRPr dirty="0" lang="en-US">
              <a:solidFill>
                <a:schemeClr val="bg1"/>
              </a:solidFill>
            </a:endParaRPr>
          </a:p>
          <a:p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25;p1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Calibri"/>
              <a:buNone/>
            </a:pPr>
            <a:r>
              <a:rPr dirty="0" sz="4900" lang="en-IN" smtClean="0">
                <a:solidFill>
                  <a:srgbClr val="000000"/>
                </a:solidFill>
              </a:rPr>
              <a:t>Technology Used</a:t>
            </a:r>
            <a:endParaRPr sz="4900">
              <a:solidFill>
                <a:srgbClr val="000000"/>
              </a:solidFill>
            </a:endParaRPr>
          </a:p>
        </p:txBody>
      </p:sp>
      <p:sp>
        <p:nvSpPr>
          <p:cNvPr id="1048642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598612" y="1600200"/>
            <a:ext cx="9525000" cy="47752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algn="l" indent="-304747" lvl="0" marL="304747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dirty="0" lang="en-IN" smtClean="0">
                <a:solidFill>
                  <a:schemeClr val="accent2"/>
                </a:solidFill>
              </a:rPr>
              <a:t>Frontend </a:t>
            </a:r>
            <a:endParaRPr dirty="0">
              <a:solidFill>
                <a:schemeClr val="accent2"/>
              </a:solidFill>
            </a:endParaRPr>
          </a:p>
          <a:p>
            <a:pPr algn="l" indent="0" lvl="0" marL="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dirty="0" lang="en-US"/>
              <a:t>         1. </a:t>
            </a:r>
            <a:r>
              <a:rPr dirty="0" lang="en-US" smtClean="0"/>
              <a:t>HTML And CSS </a:t>
            </a:r>
            <a:endParaRPr dirty="0"/>
          </a:p>
          <a:p>
            <a:pPr algn="l" indent="0" lvl="0" marL="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dirty="0" lang="en-US"/>
              <a:t>         2. </a:t>
            </a:r>
            <a:r>
              <a:rPr dirty="0" lang="en-US" smtClean="0"/>
              <a:t>Bootstrap</a:t>
            </a:r>
          </a:p>
          <a:p>
            <a:pPr algn="l" indent="0" lvl="0" marL="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dirty="0" lang="en-US" smtClean="0"/>
              <a:t>         3. Java Script</a:t>
            </a:r>
            <a:endParaRPr dirty="0"/>
          </a:p>
          <a:p>
            <a:pPr algn="l" indent="-304747" lvl="0" marL="304747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B45F06"/>
              </a:buClr>
              <a:buSzPts val="2800"/>
              <a:buChar char="•"/>
            </a:pPr>
            <a:r>
              <a:rPr dirty="0" lang="en-IN" smtClean="0">
                <a:solidFill>
                  <a:srgbClr val="B45F06"/>
                </a:solidFill>
              </a:rPr>
              <a:t>Backend</a:t>
            </a:r>
            <a:endParaRPr dirty="0">
              <a:solidFill>
                <a:srgbClr val="B45F06"/>
              </a:solidFill>
            </a:endParaRPr>
          </a:p>
          <a:p>
            <a:pPr algn="l" indent="0" lvl="0" marL="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dirty="0" lang="en-US"/>
              <a:t>         1. </a:t>
            </a:r>
            <a:r>
              <a:rPr dirty="0" lang="en-US" smtClean="0"/>
              <a:t>PHP</a:t>
            </a:r>
            <a:endParaRPr dirty="0"/>
          </a:p>
          <a:p>
            <a:pPr algn="l" indent="0" lvl="0" marL="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dirty="0" lang="en-US"/>
              <a:t>         2. </a:t>
            </a:r>
            <a:r>
              <a:rPr dirty="0" lang="en-US" smtClean="0"/>
              <a:t>My SQL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32;p1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Calibri"/>
              <a:buNone/>
            </a:pPr>
            <a:r>
              <a:rPr dirty="0" sz="4900" lang="en-IN" smtClean="0">
                <a:solidFill>
                  <a:srgbClr val="000000"/>
                </a:solidFill>
              </a:rPr>
              <a:t>HTML</a:t>
            </a:r>
            <a:endParaRPr dirty="0" sz="4900">
              <a:solidFill>
                <a:srgbClr val="000000"/>
              </a:solidFill>
            </a:endParaRPr>
          </a:p>
        </p:txBody>
      </p:sp>
      <p:sp>
        <p:nvSpPr>
          <p:cNvPr id="1048646" name="Google Shape;133;p17"/>
          <p:cNvSpPr txBox="1">
            <a:spLocks noGrp="1"/>
          </p:cNvSpPr>
          <p:nvPr>
            <p:ph type="body" idx="1"/>
          </p:nvPr>
        </p:nvSpPr>
        <p:spPr>
          <a:xfrm>
            <a:off x="1218883" y="2133600"/>
            <a:ext cx="9599929" cy="29718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p>
            <a:pPr indent="-457200" lvl="0">
              <a:spcBef>
                <a:spcPts val="0"/>
              </a:spcBef>
              <a:buFont typeface="Wingdings" pitchFamily="2" charset="2"/>
              <a:buChar char="Ø"/>
            </a:pPr>
            <a:r>
              <a:rPr dirty="0" lang="en-US" smtClean="0"/>
              <a:t> </a:t>
            </a:r>
            <a:r>
              <a:rPr b="1" dirty="0" lang="en-US" smtClean="0"/>
              <a:t>HTML</a:t>
            </a:r>
            <a:r>
              <a:rPr dirty="0" lang="en-US" smtClean="0"/>
              <a:t> is the standard markup language for documents designed to be displayed in a web browser</a:t>
            </a:r>
          </a:p>
          <a:p>
            <a:pPr indent="-457200" lvl="0">
              <a:buFont typeface="Wingdings" pitchFamily="2" charset="2"/>
              <a:buChar char="Ø"/>
            </a:pPr>
            <a:r>
              <a:rPr dirty="0" lang="en-US" smtClean="0"/>
              <a:t>With HTML constructs, images and other objects such as interactive forms may be embedded into the rendered page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138;p18"/>
          <p:cNvSpPr txBox="1">
            <a:spLocks noGrp="1"/>
          </p:cNvSpPr>
          <p:nvPr>
            <p:ph type="title"/>
          </p:nvPr>
        </p:nvSpPr>
        <p:spPr>
          <a:xfrm>
            <a:off x="1625189" y="439276"/>
            <a:ext cx="8938500" cy="1066800"/>
          </a:xfrm>
          <a:prstGeom prst="rect"/>
          <a:noFill/>
          <a:ln>
            <a:noFill/>
          </a:ln>
        </p:spPr>
        <p:txBody>
          <a:bodyPr anchor="b" anchorCtr="0" bIns="60925" lIns="121875" rIns="121875" spcFirstLastPara="1" tIns="60925" wrap="square">
            <a:noAutofit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dirty="0" lang="en-IN" smtClean="0">
                <a:solidFill>
                  <a:srgbClr val="000000"/>
                </a:solidFill>
              </a:rPr>
              <a:t>CSS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8651" name="Google Shape;139;p18"/>
          <p:cNvSpPr txBox="1">
            <a:spLocks noGrp="1"/>
          </p:cNvSpPr>
          <p:nvPr>
            <p:ph type="body" idx="1"/>
          </p:nvPr>
        </p:nvSpPr>
        <p:spPr>
          <a:xfrm>
            <a:off x="1625176" y="1752601"/>
            <a:ext cx="9650836" cy="3276600"/>
          </a:xfrm>
          <a:prstGeom prst="rect"/>
          <a:noFill/>
          <a:ln>
            <a:noFill/>
          </a:ln>
        </p:spPr>
        <p:txBody>
          <a:bodyPr anchor="t" anchorCtr="0" bIns="60925" lIns="121875" rIns="121875" spcFirstLastPara="1" tIns="60925" wrap="square">
            <a:noAutofit/>
          </a:bodyPr>
          <a:p>
            <a:pPr indent="-457200" lvl="0"/>
            <a:endParaRPr dirty="0"/>
          </a:p>
          <a:p>
            <a:pPr algn="l" indent="-457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itchFamily="2" charset="2"/>
              <a:buChar char="v"/>
            </a:pPr>
            <a:r>
              <a:rPr cap="none" dirty="0" lang="en-US" smtClean="0">
                <a:solidFill>
                  <a:schemeClr val="lt1"/>
                </a:solidFill>
              </a:rPr>
              <a:t>It is used for styling of pages written in HTML </a:t>
            </a:r>
          </a:p>
          <a:p>
            <a:pPr algn="l" indent="-457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endParaRPr dirty="0"/>
          </a:p>
          <a:p>
            <a:pPr algn="l" indent="-457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itchFamily="2" charset="2"/>
              <a:buChar char="v"/>
            </a:pPr>
            <a:r>
              <a:rPr cap="none" dirty="0" lang="en-US" smtClean="0">
                <a:solidFill>
                  <a:schemeClr val="lt1"/>
                </a:solidFill>
              </a:rPr>
              <a:t>CSS is designed to enable the separation of content including</a:t>
            </a:r>
          </a:p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dirty="0" lang="en-IN" smtClean="0">
                <a:solidFill>
                  <a:schemeClr val="lt1"/>
                </a:solidFill>
              </a:rPr>
              <a:t>      Fonts and layouts</a:t>
            </a:r>
            <a:endParaRPr dirty="0"/>
          </a:p>
          <a:p>
            <a:pPr indent="-457200" lvl="0">
              <a:buFont typeface="Arial"/>
              <a:buChar char="•"/>
            </a:pPr>
            <a:endParaRPr dirty="0"/>
          </a:p>
          <a:p>
            <a:pPr algn="l" indent="-457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endParaRPr cap="none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Shopping Website  Project</dc:title>
  <dc:creator>me</dc:creator>
  <cp:lastModifiedBy>Windows User</cp:lastModifiedBy>
  <dcterms:created xsi:type="dcterms:W3CDTF">2020-04-04T05:11:25Z</dcterms:created>
  <dcterms:modified xsi:type="dcterms:W3CDTF">2020-04-04T16:16:40Z</dcterms:modified>
</cp:coreProperties>
</file>