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RISHNA%202024\excel%20work%202024%20new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 2024 new project.xlsx]Sheet3!PivotTable1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Sum of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Sheet3!$A$2:$A$32</c:f>
              <c:multiLvlStrCache>
                <c:ptCount val="14"/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</c:lvl>
                <c:lvl>
                  <c:pt idx="0">
                    <c:v>Electrical Equipment</c:v>
                  </c:pt>
                  <c:pt idx="1">
                    <c:v>Airlines</c:v>
                  </c:pt>
                  <c:pt idx="2">
                    <c:v>Biotechnology</c:v>
                  </c:pt>
                  <c:pt idx="3">
                    <c:v>Communications</c:v>
                  </c:pt>
                  <c:pt idx="4">
                    <c:v>Electrical Equipment</c:v>
                  </c:pt>
                  <c:pt idx="5">
                    <c:v>Food Products</c:v>
                  </c:pt>
                  <c:pt idx="6">
                    <c:v>Health Care</c:v>
                  </c:pt>
                  <c:pt idx="7">
                    <c:v>Life Sciences Tools and Services</c:v>
                  </c:pt>
                  <c:pt idx="8">
                    <c:v>Logistics and Transportation</c:v>
                  </c:pt>
                  <c:pt idx="9">
                    <c:v>Machinery</c:v>
                  </c:pt>
                  <c:pt idx="10">
                    <c:v>N/A</c:v>
                  </c:pt>
                  <c:pt idx="11">
                    <c:v>Pharmaceuticals</c:v>
                  </c:pt>
                  <c:pt idx="12">
                    <c:v>Semiconductors</c:v>
                  </c:pt>
                  <c:pt idx="13">
                    <c:v>Technology</c:v>
                  </c:pt>
                </c:lvl>
                <c:lvl>
                  <c:pt idx="0">
                    <c:v>High</c:v>
                  </c:pt>
                  <c:pt idx="1">
                    <c:v>Medium</c:v>
                  </c:pt>
                </c:lvl>
              </c:multiLvlStrCache>
            </c:multiLvlStrRef>
          </c:cat>
          <c:val>
            <c:numRef>
              <c:f>Sheet3!$B$2:$B$32</c:f>
              <c:numCache>
                <c:formatCode>General</c:formatCode>
                <c:ptCount val="14"/>
                <c:pt idx="0">
                  <c:v>596.04838709677415</c:v>
                </c:pt>
                <c:pt idx="1">
                  <c:v>480.71428571428572</c:v>
                </c:pt>
                <c:pt idx="2">
                  <c:v>5046.6793777419925</c:v>
                </c:pt>
                <c:pt idx="3">
                  <c:v>590.21311475409834</c:v>
                </c:pt>
                <c:pt idx="4">
                  <c:v>1183.1363815530153</c:v>
                </c:pt>
                <c:pt idx="5">
                  <c:v>562.44444444444446</c:v>
                </c:pt>
                <c:pt idx="6">
                  <c:v>2168.2273682577843</c:v>
                </c:pt>
                <c:pt idx="7">
                  <c:v>576.41379310344826</c:v>
                </c:pt>
                <c:pt idx="8">
                  <c:v>595.26530612244903</c:v>
                </c:pt>
                <c:pt idx="9">
                  <c:v>598.91489361702122</c:v>
                </c:pt>
                <c:pt idx="10">
                  <c:v>1108.6223776223776</c:v>
                </c:pt>
                <c:pt idx="11">
                  <c:v>1072.5959595959596</c:v>
                </c:pt>
                <c:pt idx="12">
                  <c:v>538.04761904761904</c:v>
                </c:pt>
                <c:pt idx="13">
                  <c:v>2165.3263819927179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B-405E-8F4E-99D12A4F587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Sum of MIN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Sheet3!$A$2:$A$32</c:f>
              <c:multiLvlStrCache>
                <c:ptCount val="14"/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</c:lvl>
                <c:lvl>
                  <c:pt idx="0">
                    <c:v>Electrical Equipment</c:v>
                  </c:pt>
                  <c:pt idx="1">
                    <c:v>Airlines</c:v>
                  </c:pt>
                  <c:pt idx="2">
                    <c:v>Biotechnology</c:v>
                  </c:pt>
                  <c:pt idx="3">
                    <c:v>Communications</c:v>
                  </c:pt>
                  <c:pt idx="4">
                    <c:v>Electrical Equipment</c:v>
                  </c:pt>
                  <c:pt idx="5">
                    <c:v>Food Products</c:v>
                  </c:pt>
                  <c:pt idx="6">
                    <c:v>Health Care</c:v>
                  </c:pt>
                  <c:pt idx="7">
                    <c:v>Life Sciences Tools and Services</c:v>
                  </c:pt>
                  <c:pt idx="8">
                    <c:v>Logistics and Transportation</c:v>
                  </c:pt>
                  <c:pt idx="9">
                    <c:v>Machinery</c:v>
                  </c:pt>
                  <c:pt idx="10">
                    <c:v>N/A</c:v>
                  </c:pt>
                  <c:pt idx="11">
                    <c:v>Pharmaceuticals</c:v>
                  </c:pt>
                  <c:pt idx="12">
                    <c:v>Semiconductors</c:v>
                  </c:pt>
                  <c:pt idx="13">
                    <c:v>Technology</c:v>
                  </c:pt>
                </c:lvl>
                <c:lvl>
                  <c:pt idx="0">
                    <c:v>High</c:v>
                  </c:pt>
                  <c:pt idx="1">
                    <c:v>Medium</c:v>
                  </c:pt>
                </c:lvl>
              </c:multiLvlStrCache>
            </c:multiLvlStrRef>
          </c:cat>
          <c:val>
            <c:numRef>
              <c:f>Sheet3!$C$2:$C$32</c:f>
              <c:numCache>
                <c:formatCode>General</c:formatCode>
                <c:ptCount val="14"/>
                <c:pt idx="0">
                  <c:v>616</c:v>
                </c:pt>
                <c:pt idx="1">
                  <c:v>743</c:v>
                </c:pt>
                <c:pt idx="2">
                  <c:v>5874</c:v>
                </c:pt>
                <c:pt idx="3">
                  <c:v>616</c:v>
                </c:pt>
                <c:pt idx="4">
                  <c:v>1232</c:v>
                </c:pt>
                <c:pt idx="5">
                  <c:v>667</c:v>
                </c:pt>
                <c:pt idx="6">
                  <c:v>2720</c:v>
                </c:pt>
                <c:pt idx="7">
                  <c:v>667</c:v>
                </c:pt>
                <c:pt idx="8">
                  <c:v>616</c:v>
                </c:pt>
                <c:pt idx="9">
                  <c:v>616</c:v>
                </c:pt>
                <c:pt idx="10">
                  <c:v>1307</c:v>
                </c:pt>
                <c:pt idx="11">
                  <c:v>1358</c:v>
                </c:pt>
                <c:pt idx="12">
                  <c:v>667</c:v>
                </c:pt>
                <c:pt idx="13">
                  <c:v>2795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B-405E-8F4E-99D12A4F587E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Sum of social_score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Sheet3!$A$2:$A$32</c:f>
              <c:multiLvlStrCache>
                <c:ptCount val="14"/>
                <c:lvl>
                  <c:pt idx="0">
                    <c:v>NASDAQ NMS - GLOBAL MARKET</c:v>
                  </c:pt>
                  <c:pt idx="1">
                    <c:v>NASDAQ NMS - GLOBAL MARKET</c:v>
                  </c:pt>
                  <c:pt idx="2">
                    <c:v>NASDAQ NMS - GLOBAL MARKET</c:v>
                  </c:pt>
                  <c:pt idx="3">
                    <c:v>NASDAQ NMS - GLOBAL MARKET</c:v>
                  </c:pt>
                  <c:pt idx="4">
                    <c:v>NASDAQ NMS - GLOBAL MARKET</c:v>
                  </c:pt>
                  <c:pt idx="5">
                    <c:v>NASDAQ NMS - GLOBAL MARKET</c:v>
                  </c:pt>
                  <c:pt idx="6">
                    <c:v>NASDAQ NMS - GLOBAL MARKET</c:v>
                  </c:pt>
                  <c:pt idx="7">
                    <c:v>NASDAQ NMS - GLOBAL MARKET</c:v>
                  </c:pt>
                  <c:pt idx="8">
                    <c:v>NASDAQ NMS - GLOBAL MARKET</c:v>
                  </c:pt>
                  <c:pt idx="9">
                    <c:v>NASDAQ NMS - GLOBAL MARKET</c:v>
                  </c:pt>
                  <c:pt idx="10">
                    <c:v>NASDAQ NMS - GLOBAL MARKET</c:v>
                  </c:pt>
                  <c:pt idx="11">
                    <c:v>NASDAQ NMS - GLOBAL MARKET</c:v>
                  </c:pt>
                  <c:pt idx="12">
                    <c:v>NASDAQ NMS - GLOBAL MARKET</c:v>
                  </c:pt>
                  <c:pt idx="13">
                    <c:v>NASDAQ NMS - GLOBAL MARKET</c:v>
                  </c:pt>
                </c:lvl>
                <c:lvl>
                  <c:pt idx="0">
                    <c:v>Electrical Equipment</c:v>
                  </c:pt>
                  <c:pt idx="1">
                    <c:v>Airlines</c:v>
                  </c:pt>
                  <c:pt idx="2">
                    <c:v>Biotechnology</c:v>
                  </c:pt>
                  <c:pt idx="3">
                    <c:v>Communications</c:v>
                  </c:pt>
                  <c:pt idx="4">
                    <c:v>Electrical Equipment</c:v>
                  </c:pt>
                  <c:pt idx="5">
                    <c:v>Food Products</c:v>
                  </c:pt>
                  <c:pt idx="6">
                    <c:v>Health Care</c:v>
                  </c:pt>
                  <c:pt idx="7">
                    <c:v>Life Sciences Tools and Services</c:v>
                  </c:pt>
                  <c:pt idx="8">
                    <c:v>Logistics and Transportation</c:v>
                  </c:pt>
                  <c:pt idx="9">
                    <c:v>Machinery</c:v>
                  </c:pt>
                  <c:pt idx="10">
                    <c:v>N/A</c:v>
                  </c:pt>
                  <c:pt idx="11">
                    <c:v>Pharmaceuticals</c:v>
                  </c:pt>
                  <c:pt idx="12">
                    <c:v>Semiconductors</c:v>
                  </c:pt>
                  <c:pt idx="13">
                    <c:v>Technology</c:v>
                  </c:pt>
                </c:lvl>
                <c:lvl>
                  <c:pt idx="0">
                    <c:v>High</c:v>
                  </c:pt>
                  <c:pt idx="1">
                    <c:v>Medium</c:v>
                  </c:pt>
                </c:lvl>
              </c:multiLvlStrCache>
            </c:multiLvlStrRef>
          </c:cat>
          <c:val>
            <c:numRef>
              <c:f>Sheet3!$D$2:$D$32</c:f>
              <c:numCache>
                <c:formatCode>General</c:formatCode>
                <c:ptCount val="14"/>
                <c:pt idx="0">
                  <c:v>302</c:v>
                </c:pt>
                <c:pt idx="1">
                  <c:v>208</c:v>
                </c:pt>
                <c:pt idx="2">
                  <c:v>2282</c:v>
                </c:pt>
                <c:pt idx="3">
                  <c:v>308</c:v>
                </c:pt>
                <c:pt idx="4">
                  <c:v>503</c:v>
                </c:pt>
                <c:pt idx="5">
                  <c:v>300</c:v>
                </c:pt>
                <c:pt idx="6">
                  <c:v>1083</c:v>
                </c:pt>
                <c:pt idx="7">
                  <c:v>303</c:v>
                </c:pt>
                <c:pt idx="8">
                  <c:v>210</c:v>
                </c:pt>
                <c:pt idx="9">
                  <c:v>315</c:v>
                </c:pt>
                <c:pt idx="10">
                  <c:v>507</c:v>
                </c:pt>
                <c:pt idx="11">
                  <c:v>444</c:v>
                </c:pt>
                <c:pt idx="12">
                  <c:v>314</c:v>
                </c:pt>
                <c:pt idx="13">
                  <c:v>1192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3B-405E-8F4E-99D12A4F5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855184"/>
        <c:axId val="348479984"/>
      </c:barChart>
      <c:catAx>
        <c:axId val="44685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479984"/>
        <c:crosses val="autoZero"/>
        <c:auto val="1"/>
        <c:lblAlgn val="ctr"/>
        <c:lblOffset val="100"/>
        <c:noMultiLvlLbl val="0"/>
      </c:catAx>
      <c:valAx>
        <c:axId val="3484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85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7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6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9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1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6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94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9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5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21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E3226D-5ECF-4F32-97C2-76E1696A4A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2A85B7-7111-4E26-9F85-AC45E458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EAF7-FCC5-4EAA-AC4A-FEE5BA8B2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3027"/>
            <a:ext cx="6815669" cy="1311964"/>
          </a:xfrm>
        </p:spPr>
        <p:txBody>
          <a:bodyPr/>
          <a:lstStyle/>
          <a:p>
            <a:r>
              <a:rPr lang="en-US" dirty="0"/>
              <a:t>Company data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07E35-317C-482F-A606-15F688A2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3246783"/>
            <a:ext cx="10993546" cy="29949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          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STUDENT NAME : KRISHNAKANTH .Y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REGISTER NO      : 312207302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   DEPARTMENT      : COMMERCE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COLLEGE             : CKNC </a:t>
            </a:r>
          </a:p>
        </p:txBody>
      </p:sp>
    </p:spTree>
    <p:extLst>
      <p:ext uri="{BB962C8B-B14F-4D97-AF65-F5344CB8AC3E}">
        <p14:creationId xmlns:p14="http://schemas.microsoft.com/office/powerpoint/2010/main" val="3917691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B7D4-6671-40C7-B80D-8A659294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114"/>
            <a:ext cx="9601196" cy="1152938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B86EC3-5A9E-4DD7-8F63-9070D651C2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271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00F5-4C0E-4C22-B097-92037A19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F209-D1F0-4A10-A819-BFD00157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By evaluating companies through both </a:t>
            </a:r>
            <a:r>
              <a:rPr lang="en-US" sz="2800" dirty="0" err="1"/>
              <a:t>econmic</a:t>
            </a:r>
            <a:r>
              <a:rPr lang="en-US" sz="2800" dirty="0"/>
              <a:t> and social lenses, we can gain a more comprehensive understanding of their overall impact and potential for long-term success</a:t>
            </a:r>
          </a:p>
        </p:txBody>
      </p:sp>
    </p:spTree>
    <p:extLst>
      <p:ext uri="{BB962C8B-B14F-4D97-AF65-F5344CB8AC3E}">
        <p14:creationId xmlns:p14="http://schemas.microsoft.com/office/powerpoint/2010/main" val="321381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64D3-9D3A-4690-91D5-E3D5A50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093147" y="1815548"/>
            <a:ext cx="583094" cy="4704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D01CA-C057-46B6-81F8-3DDAC6DF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THANK YOUUU!</a:t>
            </a:r>
          </a:p>
        </p:txBody>
      </p:sp>
    </p:spTree>
    <p:extLst>
      <p:ext uri="{BB962C8B-B14F-4D97-AF65-F5344CB8AC3E}">
        <p14:creationId xmlns:p14="http://schemas.microsoft.com/office/powerpoint/2010/main" val="1793556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4F5A-9E36-4084-ABF9-94351222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COMPANY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A0B5-39C1-45D0-8CBB-FB262CC1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BY USING MICROSOFT EXCEL </a:t>
            </a:r>
          </a:p>
        </p:txBody>
      </p:sp>
    </p:spTree>
    <p:extLst>
      <p:ext uri="{BB962C8B-B14F-4D97-AF65-F5344CB8AC3E}">
        <p14:creationId xmlns:p14="http://schemas.microsoft.com/office/powerpoint/2010/main" val="154711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18E1-C17D-4A79-A5F6-7B429AA6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5A3D-DDF0-4E79-86BF-E15B77C6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809460"/>
            <a:ext cx="9601196" cy="3066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PROBLEM OVERVIEW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SOCIAL</a:t>
            </a:r>
            <a:r>
              <a:rPr lang="en-US" dirty="0"/>
              <a:t> LEVEL  DATA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ECONOMIC LEVEL DATA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RESULT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03598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8FE9-D34F-4303-9344-1D09165E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6029-9D41-4CEF-B038-C3ADB674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Our project aims to analyse the companies rating levels.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seek accurately the turnover of the 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excel will expose the overall performance of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328E-F564-4C1A-AAED-A4B31714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4750-620A-4953-8249-BEEE2157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latin typeface="Century Gothic" panose="020B0502020202020204" pitchFamily="34" charset="0"/>
              </a:rPr>
              <a:t>To analyse the company ratings level of the company all over the world. To find the profit trend analyse revenue and cost department performance seasonality and external factors using </a:t>
            </a:r>
            <a:r>
              <a:rPr lang="en-GB" sz="2800" dirty="0" err="1">
                <a:latin typeface="Century Gothic" panose="020B0502020202020204" pitchFamily="34" charset="0"/>
              </a:rPr>
              <a:t>microsoft</a:t>
            </a:r>
            <a:r>
              <a:rPr lang="en-GB" sz="2800" dirty="0">
                <a:latin typeface="Century Gothic" panose="020B0502020202020204" pitchFamily="34" charset="0"/>
              </a:rPr>
              <a:t> excels pie chart, flow chart, bar diagram and pivot table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4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9886-DEC7-4639-8E42-9546CD23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B003-B2D0-48A8-AF09-320703A4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Social Responsibility:    - Low: Companies with poor track records on environmental, social, and governance (ESG) issues.    - Medium: Companies with some ESG initiatives, but room for improvement.    - High: Companies recognized for their strong commitment to ESG and social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21572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3693-216B-4BB1-A972-3460105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rating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C7DD-0B59-4955-949F-D04B0C00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Company rating analysis involves evaluating a company's performance and reputation based on various factors such as financial health, customer satisfaction, employee reviews, and market position. This analysis can help investors, customers, and employees make informed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25100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6A83-FECB-4ED1-AD70-DB654E52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factors considered in company rating analysis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8BBE-B743-401D-B3FD-7EB57918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Product or service quality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Leadership and management team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Corporate social responsibility and sustainability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Industry trends and outlook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9FB4-3AB9-4EDC-AAA8-62624F89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7710-3845-4D92-9DE4-7B42FFEE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environmental score is the base score of a severity multiplied by environmental metric modifiers. Environmental metrics are used to contextualize the importance of the confidentiality, integrity, or availability of an asset to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39089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324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Garamond</vt:lpstr>
      <vt:lpstr>Wingdings</vt:lpstr>
      <vt:lpstr>Organic</vt:lpstr>
      <vt:lpstr>Company data  analysis</vt:lpstr>
      <vt:lpstr> COMPANY DATA ANALYSIS </vt:lpstr>
      <vt:lpstr>AGENDA </vt:lpstr>
      <vt:lpstr>PROJECT OVERVIEW </vt:lpstr>
      <vt:lpstr>PROBLEM STATEMENT</vt:lpstr>
      <vt:lpstr>SOCIAL LEVEL</vt:lpstr>
      <vt:lpstr>Company rating analysis</vt:lpstr>
      <vt:lpstr>Some common factors considered in company rating analysis include</vt:lpstr>
      <vt:lpstr>Environment score</vt:lpstr>
      <vt:lpstr>RESULT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data  analysis</dc:title>
  <dc:creator>admin</dc:creator>
  <cp:lastModifiedBy>admin</cp:lastModifiedBy>
  <cp:revision>6</cp:revision>
  <dcterms:created xsi:type="dcterms:W3CDTF">2024-08-29T15:00:18Z</dcterms:created>
  <dcterms:modified xsi:type="dcterms:W3CDTF">2024-08-29T15:46:11Z</dcterms:modified>
</cp:coreProperties>
</file>