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9"/>
  </p:notesMasterIdLst>
  <p:handoutMasterIdLst>
    <p:handoutMasterId r:id="rId10"/>
  </p:handoutMasterIdLst>
  <p:sldIdLst>
    <p:sldId id="376" r:id="rId2"/>
    <p:sldId id="360" r:id="rId3"/>
    <p:sldId id="389" r:id="rId4"/>
    <p:sldId id="390" r:id="rId5"/>
    <p:sldId id="392" r:id="rId6"/>
    <p:sldId id="391" r:id="rId7"/>
    <p:sldId id="388" r:id="rId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Page Options" id="{FC699B4F-2CF1-834B-9091-DF7C885204F9}">
          <p14:sldIdLst>
            <p14:sldId id="376"/>
          </p14:sldIdLst>
        </p14:section>
        <p14:section name="Content Pages" id="{ED1C162D-118D-3548-B293-5127223BDB37}">
          <p14:sldIdLst>
            <p14:sldId id="360"/>
            <p14:sldId id="389"/>
            <p14:sldId id="390"/>
            <p14:sldId id="392"/>
            <p14:sldId id="391"/>
            <p14:sldId id="3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77" userDrawn="1">
          <p15:clr>
            <a:srgbClr val="A4A3A4"/>
          </p15:clr>
        </p15:guide>
        <p15:guide id="2" pos="54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091925"/>
    <a:srgbClr val="123451"/>
    <a:srgbClr val="07131C"/>
    <a:srgbClr val="0D263A"/>
    <a:srgbClr val="336699"/>
    <a:srgbClr val="00FF80"/>
    <a:srgbClr val="FF8000"/>
    <a:srgbClr val="FFCC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6210" autoAdjust="0"/>
  </p:normalViewPr>
  <p:slideViewPr>
    <p:cSldViewPr>
      <p:cViewPr varScale="1">
        <p:scale>
          <a:sx n="145" d="100"/>
          <a:sy n="145" d="100"/>
        </p:scale>
        <p:origin x="828" y="108"/>
      </p:cViewPr>
      <p:guideLst>
        <p:guide orient="horz" pos="677"/>
        <p:guide pos="54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7FF7-50CD-D74F-8521-E72DB68B670C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F62F-B370-7346-B33C-1C487BFE6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0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DD9B-E140-4D76-B427-DF4838D859EA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7C37-924A-4F8E-82E0-C3470BACC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5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68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552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92728"/>
            <a:ext cx="778669" cy="41679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/>
            <a:endParaRPr lang="en-US" sz="1400" dirty="0">
              <a:solidFill>
                <a:srgbClr val="2FC2D9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Oval 3"/>
          <p:cNvSpPr/>
          <p:nvPr/>
        </p:nvSpPr>
        <p:spPr>
          <a:xfrm>
            <a:off x="601266" y="2620575"/>
            <a:ext cx="348437" cy="348437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 defTabSz="342900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3497527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1266" y="1229926"/>
            <a:ext cx="348437" cy="348436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 defTabSz="342900"/>
            <a:r>
              <a:rPr lang="en-US" sz="1500" dirty="0">
                <a:solidFill>
                  <a:prstClr val="white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090859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1266" y="4017577"/>
            <a:ext cx="348437" cy="348437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 defTabSz="342900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2898347" y="969098"/>
            <a:ext cx="7307839" cy="958993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13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2898347" y="2366098"/>
            <a:ext cx="7307839" cy="958993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2898347" y="3797735"/>
            <a:ext cx="7307839" cy="958993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1120344" y="969098"/>
            <a:ext cx="1535112" cy="958993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1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16" name="Text Placeholder 28"/>
          <p:cNvSpPr>
            <a:spLocks noGrp="1"/>
          </p:cNvSpPr>
          <p:nvPr>
            <p:ph type="body" sz="quarter" idx="15" hasCustomPrompt="1"/>
          </p:nvPr>
        </p:nvSpPr>
        <p:spPr>
          <a:xfrm>
            <a:off x="1120344" y="2331461"/>
            <a:ext cx="1535112" cy="958993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1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16" hasCustomPrompt="1"/>
          </p:nvPr>
        </p:nvSpPr>
        <p:spPr>
          <a:xfrm>
            <a:off x="1120344" y="3716915"/>
            <a:ext cx="1535112" cy="958993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1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75602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3"/>
            <a:ext cx="9144000" cy="697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89634"/>
            <a:ext cx="6457956" cy="543650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667934" y="246350"/>
            <a:ext cx="0" cy="20574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9144000" y="707789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930268" y="1321135"/>
            <a:ext cx="3840479" cy="242536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29779" indent="-129779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Char char="•"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8" y="1321135"/>
            <a:ext cx="3921125" cy="2730165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18148" y="990997"/>
            <a:ext cx="1480576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257299" y="152004"/>
            <a:ext cx="1236221" cy="406796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990148" y="990997"/>
            <a:ext cx="1480576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442261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0994" y="170914"/>
            <a:ext cx="8337502" cy="543650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600" baseline="0"/>
            </a:lvl1pPr>
          </a:lstStyle>
          <a:p>
            <a:r>
              <a:rPr lang="en-US" dirty="0"/>
              <a:t>Client name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/>
            <a:endParaRPr 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694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4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4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4" y="2496458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2457127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144127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8" y="-11545"/>
            <a:ext cx="6898105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1" y="-11545"/>
            <a:ext cx="2338293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4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4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4" y="2496458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2457127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1428403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>
              <a:lnSpc>
                <a:spcPct val="85000"/>
              </a:lnSpc>
            </a:pP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2398060"/>
            <a:ext cx="7574494" cy="21914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38103" y="-141032"/>
            <a:ext cx="9627732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82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-1" y="701330"/>
          <a:ext cx="9144000" cy="41477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72070"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569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203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2669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685800"/>
            <a:ext cx="8412480" cy="38862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450"/>
              </a:spcAft>
              <a:defRPr/>
            </a:lvl1pPr>
            <a:lvl2pPr>
              <a:lnSpc>
                <a:spcPct val="100000"/>
              </a:lnSpc>
              <a:spcAft>
                <a:spcPts val="450"/>
              </a:spcAft>
              <a:defRPr/>
            </a:lvl2pPr>
            <a:lvl3pPr>
              <a:lnSpc>
                <a:spcPct val="100000"/>
              </a:lnSpc>
              <a:spcAft>
                <a:spcPts val="450"/>
              </a:spcAft>
              <a:defRPr/>
            </a:lvl3pPr>
            <a:lvl4pPr>
              <a:lnSpc>
                <a:spcPct val="100000"/>
              </a:lnSpc>
              <a:spcAft>
                <a:spcPts val="450"/>
              </a:spcAft>
              <a:defRPr/>
            </a:lvl4pPr>
            <a:lvl5pPr>
              <a:lnSpc>
                <a:spcPct val="100000"/>
              </a:lnSpc>
              <a:spcAft>
                <a:spcPts val="45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05980"/>
            <a:ext cx="8686800" cy="45397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5181600" y="4889337"/>
            <a:ext cx="3048000" cy="2541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8220476" y="4869180"/>
            <a:ext cx="482185" cy="27432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812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683204"/>
            <a:ext cx="4114800" cy="418338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7"/>
            <a:ext cx="43434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9109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917779"/>
            <a:ext cx="8337502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17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30227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0F90895-C238-48B2-9AF9-E1EC7CE9D49A}" type="datetimeFigureOut">
              <a:rPr lang="en-IN" smtClean="0"/>
              <a:t>19-02-2018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1F637CD-9976-4EAF-B481-7AA672864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49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079897"/>
            <a:ext cx="8332740" cy="3167063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baseline="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5533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29612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 marL="557213" indent="-214313">
              <a:lnSpc>
                <a:spcPct val="120000"/>
              </a:lnSpc>
              <a:buSzPct val="100000"/>
              <a:buFont typeface="Arial"/>
              <a:buChar char="•"/>
              <a:defRPr sz="1200" baseline="0"/>
            </a:lvl2pPr>
            <a:lvl3pPr>
              <a:lnSpc>
                <a:spcPct val="120000"/>
              </a:lnSpc>
              <a:defRPr sz="1100" baseline="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1174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5" y="704273"/>
            <a:ext cx="4575735" cy="415636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079898"/>
            <a:ext cx="3810584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9617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332311"/>
            <a:ext cx="8329612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marL="130302" marR="0" lvl="0" indent="-130302" algn="l" defTabSz="3429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551" y="1073150"/>
            <a:ext cx="2760662" cy="223138"/>
          </a:xfrm>
          <a:prstGeom prst="rect">
            <a:avLst/>
          </a:prstGeom>
          <a:solidFill>
            <a:srgbClr val="39C2D7"/>
          </a:solidFill>
        </p:spPr>
        <p:txBody>
          <a:bodyPr wrap="square" lIns="68580" tIns="34290" rIns="68580" bIns="34290">
            <a:spAutoFit/>
          </a:bodyPr>
          <a:lstStyle>
            <a:lvl1pPr marL="0" indent="0" algn="l">
              <a:buNone/>
              <a:defRPr sz="1000" baseline="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AMET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5547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043311" y="696243"/>
            <a:ext cx="3059545" cy="4152848"/>
            <a:chOff x="3043311" y="707788"/>
            <a:chExt cx="3059545" cy="4162806"/>
          </a:xfrm>
        </p:grpSpPr>
        <p:cxnSp>
          <p:nvCxnSpPr>
            <p:cNvPr id="3" name="Straight Connector 2"/>
            <p:cNvCxnSpPr/>
            <p:nvPr userDrawn="1"/>
          </p:nvCxnSpPr>
          <p:spPr>
            <a:xfrm flipV="1">
              <a:off x="3043311" y="707788"/>
              <a:ext cx="0" cy="4162806"/>
            </a:xfrm>
            <a:prstGeom prst="line">
              <a:avLst/>
            </a:prstGeom>
            <a:ln w="12700">
              <a:solidFill>
                <a:srgbClr val="E6E6E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 userDrawn="1"/>
          </p:nvCxnSpPr>
          <p:spPr>
            <a:xfrm flipV="1">
              <a:off x="6102856" y="707788"/>
              <a:ext cx="0" cy="4162806"/>
            </a:xfrm>
            <a:prstGeom prst="line">
              <a:avLst/>
            </a:prstGeom>
            <a:ln w="12700">
              <a:solidFill>
                <a:srgbClr val="E6E6E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0" y="2800350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00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2284359" y="699517"/>
            <a:ext cx="0" cy="415215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570359" y="708318"/>
            <a:ext cx="1" cy="4143353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854717" y="699516"/>
            <a:ext cx="1" cy="41521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23512" y="1972361"/>
            <a:ext cx="992036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36813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528455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>
                <a:solidFill>
                  <a:srgbClr val="444444"/>
                </a:solidFill>
              </a:rPr>
              <a:t>Lorem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ipsum</a:t>
            </a:r>
            <a:r>
              <a:rPr lang="en-US" sz="1100" dirty="0">
                <a:solidFill>
                  <a:srgbClr val="444444"/>
                </a:solidFill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</a:rPr>
              <a:t>amet</a:t>
            </a:r>
            <a:r>
              <a:rPr lang="en-US" sz="1100" dirty="0">
                <a:solidFill>
                  <a:srgbClr val="444444"/>
                </a:solidFill>
              </a:rPr>
              <a:t>, </a:t>
            </a:r>
            <a:r>
              <a:rPr lang="en-US" sz="1100" dirty="0" err="1">
                <a:solidFill>
                  <a:srgbClr val="444444"/>
                </a:solidFill>
              </a:rPr>
              <a:t>consectetur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adipiscing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elit</a:t>
            </a:r>
            <a:r>
              <a:rPr lang="en-US" sz="1100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692438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49057" y="1972361"/>
            <a:ext cx="992036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62358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4000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>
                <a:solidFill>
                  <a:srgbClr val="444444"/>
                </a:solidFill>
              </a:rPr>
              <a:t>Lorem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ipsum</a:t>
            </a:r>
            <a:r>
              <a:rPr lang="en-US" sz="1100" dirty="0">
                <a:solidFill>
                  <a:srgbClr val="444444"/>
                </a:solidFill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</a:rPr>
              <a:t>amet</a:t>
            </a:r>
            <a:r>
              <a:rPr lang="en-US" sz="1100" dirty="0">
                <a:solidFill>
                  <a:srgbClr val="444444"/>
                </a:solidFill>
              </a:rPr>
              <a:t>, </a:t>
            </a:r>
            <a:r>
              <a:rPr lang="en-US" sz="1100" dirty="0" err="1">
                <a:solidFill>
                  <a:srgbClr val="444444"/>
                </a:solidFill>
              </a:rPr>
              <a:t>consectetur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adipiscing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elit</a:t>
            </a:r>
            <a:r>
              <a:rPr lang="en-US" sz="1100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221057" y="1972361"/>
            <a:ext cx="992036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34358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4826000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>
                <a:solidFill>
                  <a:srgbClr val="444444"/>
                </a:solidFill>
              </a:rPr>
              <a:t>Lorem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ipsum</a:t>
            </a:r>
            <a:r>
              <a:rPr lang="en-US" sz="1100" dirty="0">
                <a:solidFill>
                  <a:srgbClr val="444444"/>
                </a:solidFill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</a:rPr>
              <a:t>amet</a:t>
            </a:r>
            <a:r>
              <a:rPr lang="en-US" sz="1100" dirty="0">
                <a:solidFill>
                  <a:srgbClr val="444444"/>
                </a:solidFill>
              </a:rPr>
              <a:t>, </a:t>
            </a:r>
            <a:r>
              <a:rPr lang="en-US" sz="1100" dirty="0" err="1">
                <a:solidFill>
                  <a:srgbClr val="444444"/>
                </a:solidFill>
              </a:rPr>
              <a:t>consectetur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adipiscing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elit</a:t>
            </a:r>
            <a:r>
              <a:rPr lang="en-US" sz="1100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518602" y="1972361"/>
            <a:ext cx="992036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31903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7123545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>
                <a:solidFill>
                  <a:srgbClr val="444444"/>
                </a:solidFill>
              </a:rPr>
              <a:t>Lorem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ipsum</a:t>
            </a:r>
            <a:r>
              <a:rPr lang="en-US" sz="1100" dirty="0">
                <a:solidFill>
                  <a:srgbClr val="444444"/>
                </a:solidFill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</a:rPr>
              <a:t>amet</a:t>
            </a:r>
            <a:r>
              <a:rPr lang="en-US" sz="1100" dirty="0">
                <a:solidFill>
                  <a:srgbClr val="444444"/>
                </a:solidFill>
              </a:rPr>
              <a:t>, </a:t>
            </a:r>
            <a:r>
              <a:rPr lang="en-US" sz="1100" dirty="0" err="1">
                <a:solidFill>
                  <a:srgbClr val="444444"/>
                </a:solidFill>
              </a:rPr>
              <a:t>consectetur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adipiscing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elit</a:t>
            </a:r>
            <a:r>
              <a:rPr lang="en-US" sz="1100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966892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264438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527347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</p:spTree>
    <p:extLst>
      <p:ext uri="{BB962C8B-B14F-4D97-AF65-F5344CB8AC3E}">
        <p14:creationId xmlns:p14="http://schemas.microsoft.com/office/powerpoint/2010/main" val="1676058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04850"/>
            <a:ext cx="9144000" cy="278376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50590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 defTabSz="342900"/>
            <a:r>
              <a:rPr lang="en-US" sz="1500" dirty="0">
                <a:solidFill>
                  <a:prstClr val="white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284359" y="699517"/>
            <a:ext cx="0" cy="415215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570359" y="708318"/>
            <a:ext cx="1" cy="4143353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854717" y="699516"/>
            <a:ext cx="1" cy="41521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33307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 defTabSz="342900"/>
            <a:r>
              <a:rPr lang="hu-HU" sz="1500" dirty="0">
                <a:solidFill>
                  <a:prstClr val="white"/>
                </a:solidFill>
                <a:latin typeface="Arial Black"/>
                <a:cs typeface="Arial Black"/>
              </a:rPr>
              <a:t>2</a:t>
            </a:r>
            <a:endParaRPr lang="en-US" sz="1500" dirty="0">
              <a:solidFill>
                <a:prstClr val="white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527516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 defTabSz="342900"/>
            <a:r>
              <a:rPr lang="hu-HU" sz="1500" dirty="0">
                <a:solidFill>
                  <a:prstClr val="white"/>
                </a:solidFill>
                <a:latin typeface="Arial Black"/>
                <a:cs typeface="Arial Black"/>
              </a:rPr>
              <a:t>3</a:t>
            </a:r>
            <a:endParaRPr lang="en-US" sz="1500" dirty="0">
              <a:solidFill>
                <a:prstClr val="white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802023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 defTabSz="342900"/>
            <a:r>
              <a:rPr lang="hu-HU" sz="1500" dirty="0">
                <a:solidFill>
                  <a:prstClr val="white"/>
                </a:solidFill>
                <a:latin typeface="Arial Black"/>
                <a:cs typeface="Arial Black"/>
              </a:rPr>
              <a:t>4</a:t>
            </a:r>
            <a:endParaRPr lang="en-US" sz="1500" dirty="0">
              <a:solidFill>
                <a:prstClr val="white"/>
              </a:solidFill>
              <a:latin typeface="Arial Black"/>
              <a:cs typeface="Arial Black"/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2528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4814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7100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0796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 defTabSz="342900"/>
            <a:fld id="{C2C0EDAD-27A0-9447-9004-E733B36B95C3}" type="slidenum">
              <a:rPr lang="en-US" sz="800" smtClean="0">
                <a:solidFill>
                  <a:srgbClr val="CCCCCC"/>
                </a:solidFill>
                <a:cs typeface="Trebuchet MS"/>
              </a:rPr>
              <a:pPr algn="r" defTabSz="342900"/>
              <a:t>‹#›</a:t>
            </a:fld>
            <a:endParaRPr lang="en-US" sz="800" dirty="0">
              <a:solidFill>
                <a:srgbClr val="CCCCCC"/>
              </a:solidFill>
              <a:cs typeface="Trebuchet M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342900"/>
            <a:r>
              <a:rPr lang="en-US" sz="600" kern="0" spc="15" dirty="0">
                <a:solidFill>
                  <a:srgbClr val="CCCCCC"/>
                </a:solidFill>
                <a:cs typeface="Trebuchet MS"/>
              </a:rPr>
              <a:t>CONFIDENTIAL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_footer.png"/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6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  <p:sldLayoutId id="2147483744" r:id="rId18"/>
    <p:sldLayoutId id="2147483781" r:id="rId19"/>
    <p:sldLayoutId id="2147483782" r:id="rId20"/>
    <p:sldLayoutId id="2147483783" r:id="rId21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0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5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hdwallsource.com/img/2014/1/best-backgrounds-18900-19387-hd-wallpapers.jpg"/>
          <p:cNvPicPr>
            <a:picLocks noGrp="1" noChangeAspect="1" noChangeArrowheads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>
            <a:fillRect/>
          </a:stretch>
        </p:blipFill>
        <p:spPr bwMode="auto">
          <a:xfrm>
            <a:off x="0" y="0"/>
            <a:ext cx="914400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1177" y="1319598"/>
            <a:ext cx="7937710" cy="866776"/>
          </a:xfrm>
        </p:spPr>
        <p:txBody>
          <a:bodyPr/>
          <a:lstStyle/>
          <a:p>
            <a:r>
              <a:rPr lang="en-US" sz="3200" b="1" dirty="0"/>
              <a:t>Object-Oriented Programming</a:t>
            </a:r>
            <a:endParaRPr lang="en-US" sz="3200" dirty="0"/>
          </a:p>
          <a:p>
            <a:r>
              <a:rPr lang="en-US" sz="3200" b="1" dirty="0"/>
              <a:t>Vehicles</a:t>
            </a:r>
            <a:endParaRPr lang="en-US" sz="3200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31555" y="2667509"/>
            <a:ext cx="8650816" cy="500137"/>
          </a:xfrm>
        </p:spPr>
        <p:txBody>
          <a:bodyPr/>
          <a:lstStyle/>
          <a:p>
            <a:r>
              <a:rPr lang="en-US" dirty="0"/>
              <a:t>by Krishnakanth Yachareni </a:t>
            </a:r>
          </a:p>
          <a:p>
            <a:r>
              <a:rPr lang="en-US" dirty="0"/>
              <a:t>     Srinivas </a:t>
            </a:r>
            <a:r>
              <a:rPr lang="en-US" dirty="0" err="1"/>
              <a:t>Chintakindhi</a:t>
            </a:r>
            <a:endParaRPr lang="en-US" dirty="0"/>
          </a:p>
        </p:txBody>
      </p:sp>
      <p:pic>
        <p:nvPicPr>
          <p:cNvPr id="31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>
          <a:xfrm>
            <a:off x="121414" y="285750"/>
            <a:ext cx="1905000" cy="533400"/>
          </a:xfrm>
        </p:spPr>
      </p:pic>
      <p:sp>
        <p:nvSpPr>
          <p:cNvPr id="32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33400" y="3167646"/>
            <a:ext cx="2469386" cy="375864"/>
          </a:xfrm>
        </p:spPr>
        <p:txBody>
          <a:bodyPr>
            <a:normAutofit/>
          </a:bodyPr>
          <a:lstStyle/>
          <a:p>
            <a:r>
              <a:rPr lang="en-US" dirty="0">
                <a:latin typeface="Trebuchet MS"/>
                <a:cs typeface="Trebuchet MS"/>
              </a:rPr>
              <a:t>February </a:t>
            </a:r>
            <a:r>
              <a:rPr lang="en-US" dirty="0"/>
              <a:t>12</a:t>
            </a:r>
            <a:r>
              <a:rPr lang="en-US" dirty="0">
                <a:latin typeface="Trebuchet MS"/>
                <a:cs typeface="Trebuchet MS"/>
              </a:rPr>
              <a:t>, 2018</a:t>
            </a:r>
          </a:p>
        </p:txBody>
      </p:sp>
      <p:sp>
        <p:nvSpPr>
          <p:cNvPr id="2" name="Rectangle 1"/>
          <p:cNvSpPr/>
          <p:nvPr/>
        </p:nvSpPr>
        <p:spPr>
          <a:xfrm>
            <a:off x="231555" y="2186374"/>
            <a:ext cx="28969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Deep Mind team</a:t>
            </a:r>
          </a:p>
        </p:txBody>
      </p:sp>
    </p:spTree>
    <p:extLst>
      <p:ext uri="{BB962C8B-B14F-4D97-AF65-F5344CB8AC3E}">
        <p14:creationId xmlns:p14="http://schemas.microsoft.com/office/powerpoint/2010/main" val="413847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-10633"/>
            <a:ext cx="9144000" cy="69951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Object-Oriented Programming</a:t>
            </a:r>
            <a:endParaRPr lang="en-US" dirty="0"/>
          </a:p>
          <a:p>
            <a:r>
              <a:rPr lang="en-US" b="1" dirty="0"/>
              <a:t>Vehicles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E6B1E9-AF55-4FB5-9DC6-CC42727FE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897315"/>
              </p:ext>
            </p:extLst>
          </p:nvPr>
        </p:nvGraphicFramePr>
        <p:xfrm>
          <a:off x="0" y="742949"/>
          <a:ext cx="4267200" cy="41148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3105133007"/>
                    </a:ext>
                  </a:extLst>
                </a:gridCol>
              </a:tblGrid>
              <a:tr h="63403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009712"/>
                  </a:ext>
                </a:extLst>
              </a:tr>
              <a:tr h="870193">
                <a:tc>
                  <a:txBody>
                    <a:bodyPr/>
                    <a:lstStyle/>
                    <a:p>
                      <a:r>
                        <a:rPr lang="en-US" dirty="0"/>
                        <a:t>1. Objective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997585"/>
                  </a:ext>
                </a:extLst>
              </a:tr>
              <a:tr h="870193">
                <a:tc>
                  <a:txBody>
                    <a:bodyPr/>
                    <a:lstStyle/>
                    <a:p>
                      <a:r>
                        <a:rPr lang="en-US" dirty="0"/>
                        <a:t>2. Task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938305"/>
                  </a:ext>
                </a:extLst>
              </a:tr>
              <a:tr h="870193">
                <a:tc>
                  <a:txBody>
                    <a:bodyPr/>
                    <a:lstStyle/>
                    <a:p>
                      <a:r>
                        <a:rPr lang="en-US" dirty="0"/>
                        <a:t>3. High Level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510495"/>
                  </a:ext>
                </a:extLst>
              </a:tr>
              <a:tr h="870193">
                <a:tc>
                  <a:txBody>
                    <a:bodyPr/>
                    <a:lstStyle/>
                    <a:p>
                      <a:r>
                        <a:rPr lang="en-US" dirty="0"/>
                        <a:t>4. Flow Chart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708438"/>
                  </a:ext>
                </a:extLst>
              </a:tr>
            </a:tbl>
          </a:graphicData>
        </a:graphic>
      </p:graphicFrame>
      <p:pic>
        <p:nvPicPr>
          <p:cNvPr id="6" name="Picture 5" descr="Image result for транспортные средства">
            <a:extLst>
              <a:ext uri="{FF2B5EF4-FFF2-40B4-BE49-F238E27FC236}">
                <a16:creationId xmlns:a16="http://schemas.microsoft.com/office/drawing/2014/main" id="{F90EB652-44D5-487F-B08B-0BBB7F5138B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819150"/>
            <a:ext cx="4713514" cy="381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7450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7"/>
          <p:cNvSpPr txBox="1">
            <a:spLocks/>
          </p:cNvSpPr>
          <p:nvPr/>
        </p:nvSpPr>
        <p:spPr>
          <a:xfrm>
            <a:off x="1447800" y="1733550"/>
            <a:ext cx="5961865" cy="1107147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15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Designing an application that finds the vehicle in a text file and create an appropriate object saving all information about that vehicle.</a:t>
            </a:r>
            <a:endParaRPr lang="en-US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-21265"/>
            <a:ext cx="9144000" cy="6880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0" y="17267"/>
            <a:ext cx="2362200" cy="834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670" b="1" dirty="0">
                <a:latin typeface="Arial Black" panose="020B0A04020102020204" pitchFamily="34" charset="0"/>
              </a:rPr>
              <a:t>Objective</a:t>
            </a:r>
          </a:p>
          <a:p>
            <a:pPr>
              <a:lnSpc>
                <a:spcPct val="120000"/>
              </a:lnSpc>
            </a:pPr>
            <a:endParaRPr lang="en-IN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44629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C380F-42CC-4A02-BC1A-6AA2D27FDF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Task Description</a:t>
            </a:r>
          </a:p>
        </p:txBody>
      </p:sp>
      <p:sp>
        <p:nvSpPr>
          <p:cNvPr id="4" name="Content Placeholder 7"/>
          <p:cNvSpPr txBox="1">
            <a:spLocks/>
          </p:cNvSpPr>
          <p:nvPr/>
        </p:nvSpPr>
        <p:spPr>
          <a:xfrm>
            <a:off x="533400" y="1047750"/>
            <a:ext cx="6905002" cy="312420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15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Vehicles application can accept the input from user then it reads the respective data from the file.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There are many types of vehicles in the file: trucks, passenger cars, bikes, scooters etc. Each of them has own properties and it requires designing a class hierarchy.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Based on the input should create appropriate vehicle object  and displaying the vehicle information on to the console.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02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53179" y="762049"/>
            <a:ext cx="6075607" cy="13941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013" dirty="0"/>
          </a:p>
        </p:txBody>
      </p:sp>
      <p:sp>
        <p:nvSpPr>
          <p:cNvPr id="11" name="Rectangle 10"/>
          <p:cNvSpPr/>
          <p:nvPr/>
        </p:nvSpPr>
        <p:spPr>
          <a:xfrm>
            <a:off x="2153179" y="2569275"/>
            <a:ext cx="6075607" cy="13784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013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4210288" y="4109596"/>
            <a:ext cx="1704839" cy="645454"/>
          </a:xfrm>
          <a:prstGeom prst="flowChartMagneticDisk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013" dirty="0"/>
              <a:t>Vehicles Property File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755875" y="1097524"/>
            <a:ext cx="1429555" cy="53436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013" dirty="0"/>
              <a:t>Vehicle Hierarchy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464696" y="3424457"/>
            <a:ext cx="1613078" cy="41310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013" dirty="0"/>
              <a:t>Search Vehicle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502023" y="2771010"/>
            <a:ext cx="1545465" cy="35207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013" dirty="0"/>
              <a:t>No command Found Exception</a:t>
            </a:r>
          </a:p>
        </p:txBody>
      </p:sp>
      <p:cxnSp>
        <p:nvCxnSpPr>
          <p:cNvPr id="25" name="Elbow Connector 24"/>
          <p:cNvCxnSpPr>
            <a:cxnSpLocks/>
            <a:stCxn id="16" idx="2"/>
            <a:endCxn id="12" idx="2"/>
          </p:cNvCxnSpPr>
          <p:nvPr/>
        </p:nvCxnSpPr>
        <p:spPr>
          <a:xfrm rot="16200000" flipH="1">
            <a:off x="3443381" y="3665416"/>
            <a:ext cx="594760" cy="93905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16" idx="0"/>
            <a:endCxn id="17" idx="2"/>
          </p:cNvCxnSpPr>
          <p:nvPr/>
        </p:nvCxnSpPr>
        <p:spPr>
          <a:xfrm flipV="1">
            <a:off x="3271235" y="3123083"/>
            <a:ext cx="3521" cy="301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cxnSpLocks/>
            <a:stCxn id="16" idx="3"/>
            <a:endCxn id="47" idx="1"/>
          </p:cNvCxnSpPr>
          <p:nvPr/>
        </p:nvCxnSpPr>
        <p:spPr>
          <a:xfrm flipV="1">
            <a:off x="4077774" y="3217503"/>
            <a:ext cx="1087461" cy="41350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271234" y="4125038"/>
            <a:ext cx="1284668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13" dirty="0"/>
              <a:t>Read data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842783" y="3156283"/>
            <a:ext cx="1221286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13" dirty="0"/>
              <a:t>Raise Exception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081296" y="3575691"/>
            <a:ext cx="981412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13" dirty="0"/>
              <a:t>Send vehicle properties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06310" y="164327"/>
            <a:ext cx="3092981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2" b="1" dirty="0">
                <a:latin typeface="Arial Black" panose="020B0A04020102020204" pitchFamily="34" charset="0"/>
              </a:rPr>
              <a:t>High Level Diagram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4483" y="2241457"/>
            <a:ext cx="1416276" cy="40005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013" dirty="0"/>
              <a:t>User IO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6051463" y="1097522"/>
            <a:ext cx="1429556" cy="53436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013" dirty="0"/>
              <a:t>Class Name validator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165235" y="2947046"/>
            <a:ext cx="1772456" cy="5409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013" dirty="0"/>
              <a:t>Service Manager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267E19-08FF-47D2-BDB9-D2854EF9E8A0}"/>
              </a:ext>
            </a:extLst>
          </p:cNvPr>
          <p:cNvSpPr txBox="1"/>
          <p:nvPr/>
        </p:nvSpPr>
        <p:spPr>
          <a:xfrm>
            <a:off x="1274205" y="2910519"/>
            <a:ext cx="932104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13" dirty="0"/>
              <a:t>Sends the key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BA81E8-28E2-472B-B77B-E2983CDD909A}"/>
              </a:ext>
            </a:extLst>
          </p:cNvPr>
          <p:cNvSpPr txBox="1"/>
          <p:nvPr/>
        </p:nvSpPr>
        <p:spPr>
          <a:xfrm>
            <a:off x="4962147" y="3554277"/>
            <a:ext cx="1190803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13" dirty="0"/>
              <a:t>Return vehicle Object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04B84D8-B19F-4A4E-98F7-B3A3C584EA73}"/>
              </a:ext>
            </a:extLst>
          </p:cNvPr>
          <p:cNvCxnSpPr>
            <a:cxnSpLocks/>
            <a:stCxn id="46" idx="2"/>
          </p:cNvCxnSpPr>
          <p:nvPr/>
        </p:nvCxnSpPr>
        <p:spPr>
          <a:xfrm rot="5400000">
            <a:off x="5898294" y="2060831"/>
            <a:ext cx="1296889" cy="439007"/>
          </a:xfrm>
          <a:prstGeom prst="bentConnector3">
            <a:avLst>
              <a:gd name="adj1" fmla="val 23623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E4662E95-0F55-4FD6-BEB1-F5FC256DAD5F}"/>
              </a:ext>
            </a:extLst>
          </p:cNvPr>
          <p:cNvCxnSpPr>
            <a:cxnSpLocks/>
            <a:stCxn id="13" idx="2"/>
            <a:endCxn id="47" idx="0"/>
          </p:cNvCxnSpPr>
          <p:nvPr/>
        </p:nvCxnSpPr>
        <p:spPr>
          <a:xfrm rot="16200000" flipH="1">
            <a:off x="4103481" y="999064"/>
            <a:ext cx="1315154" cy="2580810"/>
          </a:xfrm>
          <a:prstGeom prst="bentConnector3">
            <a:avLst>
              <a:gd name="adj1" fmla="val 2399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F74244E1-69B7-41E7-8B5D-665C305F1F5D}"/>
              </a:ext>
            </a:extLst>
          </p:cNvPr>
          <p:cNvCxnSpPr>
            <a:stCxn id="45" idx="3"/>
            <a:endCxn id="16" idx="1"/>
          </p:cNvCxnSpPr>
          <p:nvPr/>
        </p:nvCxnSpPr>
        <p:spPr>
          <a:xfrm>
            <a:off x="1510759" y="2441486"/>
            <a:ext cx="953937" cy="1189524"/>
          </a:xfrm>
          <a:prstGeom prst="bentConnector3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0B35EC01-5E0C-4381-8E53-873FF76EA6E6}"/>
              </a:ext>
            </a:extLst>
          </p:cNvPr>
          <p:cNvSpPr txBox="1"/>
          <p:nvPr/>
        </p:nvSpPr>
        <p:spPr>
          <a:xfrm>
            <a:off x="3911923" y="1648743"/>
            <a:ext cx="207807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13" dirty="0"/>
              <a:t>Create the vehicle instances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FAD79C6-A981-4C34-97F1-F51409E7518E}"/>
              </a:ext>
            </a:extLst>
          </p:cNvPr>
          <p:cNvSpPr txBox="1"/>
          <p:nvPr/>
        </p:nvSpPr>
        <p:spPr>
          <a:xfrm>
            <a:off x="6018384" y="1654137"/>
            <a:ext cx="207807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13" dirty="0"/>
              <a:t>Class name validating</a:t>
            </a:r>
          </a:p>
        </p:txBody>
      </p:sp>
    </p:spTree>
    <p:extLst>
      <p:ext uri="{BB962C8B-B14F-4D97-AF65-F5344CB8AC3E}">
        <p14:creationId xmlns:p14="http://schemas.microsoft.com/office/powerpoint/2010/main" val="2845068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-10633"/>
            <a:ext cx="9144000" cy="448783"/>
          </a:xfrm>
        </p:spPr>
        <p:txBody>
          <a:bodyPr>
            <a:normAutofit/>
          </a:bodyPr>
          <a:lstStyle/>
          <a:p>
            <a:r>
              <a:rPr lang="en-IN" dirty="0"/>
              <a:t>Flow Chart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14350"/>
            <a:ext cx="6553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1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CC848E-8029-4787-A5F1-A4FED86791B6}"/>
              </a:ext>
            </a:extLst>
          </p:cNvPr>
          <p:cNvSpPr/>
          <p:nvPr/>
        </p:nvSpPr>
        <p:spPr>
          <a:xfrm>
            <a:off x="2743200" y="1504950"/>
            <a:ext cx="33570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5400" b="0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4781539"/>
      </p:ext>
    </p:extLst>
  </p:cSld>
  <p:clrMapOvr>
    <a:masterClrMapping/>
  </p:clrMapOvr>
</p:sld>
</file>

<file path=ppt/theme/theme1.xml><?xml version="1.0" encoding="utf-8"?>
<a:theme xmlns:a="http://schemas.openxmlformats.org/drawingml/2006/main" name="1_Content Slides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EPAM">
    <a:dk1>
      <a:srgbClr val="464547"/>
    </a:dk1>
    <a:lt1>
      <a:sysClr val="window" lastClr="FFFFFF"/>
    </a:lt1>
    <a:dk2>
      <a:srgbClr val="666666"/>
    </a:dk2>
    <a:lt2>
      <a:srgbClr val="999999"/>
    </a:lt2>
    <a:accent1>
      <a:srgbClr val="CCCCCC"/>
    </a:accent1>
    <a:accent2>
      <a:srgbClr val="39C2D7"/>
    </a:accent2>
    <a:accent3>
      <a:srgbClr val="1A9CB0"/>
    </a:accent3>
    <a:accent4>
      <a:srgbClr val="A3C644"/>
    </a:accent4>
    <a:accent5>
      <a:srgbClr val="7F993A"/>
    </a:accent5>
    <a:accent6>
      <a:srgbClr val="B22746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23743</TotalTime>
  <Words>180</Words>
  <Application>Microsoft Office PowerPoint</Application>
  <PresentationFormat>On-screen Show (16:9)</PresentationFormat>
  <Paragraphs>38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Consolas</vt:lpstr>
      <vt:lpstr>Trebuchet MS</vt:lpstr>
      <vt:lpstr>1_Content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subject>&lt;Project Name&gt;</dc:subject>
  <dc:creator>orgmarketingbrandbaselineteam@epam.com</dc:creator>
  <cp:lastModifiedBy>Krishnakanth Yachareni</cp:lastModifiedBy>
  <cp:revision>730</cp:revision>
  <cp:lastPrinted>2011-12-05T22:59:34Z</cp:lastPrinted>
  <dcterms:created xsi:type="dcterms:W3CDTF">2011-09-13T23:33:50Z</dcterms:created>
  <dcterms:modified xsi:type="dcterms:W3CDTF">2018-02-19T13:40:13Z</dcterms:modified>
  <cp:category>Project-related Documents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ID">
    <vt:lpwstr>Project ID</vt:lpwstr>
  </property>
</Properties>
</file>