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4"/>
  </p:sldMasterIdLst>
  <p:notesMasterIdLst>
    <p:notesMasterId r:id="rId16"/>
  </p:notesMasterIdLst>
  <p:sldIdLst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2B8A-1BCF-4DAE-A4A8-20C4A082C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A2472-827D-4625-BF32-44E69EF3C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07B23-BB42-4C1A-B2B9-A1FEB31F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E26E-BCB2-4FD5-8FD5-81A5EAE94C21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79A9B-63E7-48D7-9F1E-DC5276F8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7A180-9099-4540-93C9-E0703427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2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7F19-A657-4CCE-B96F-F02A789A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F6B6C-E092-4122-B8CC-90A420E41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0DFEA-77A2-4252-8D65-FB08C082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4E641-B95E-494C-A4E3-4E75B55B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8E200-131E-49D5-A339-7E2853E5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7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B5BE8-9356-4C6E-B86B-7AD110F22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C68D3-39E4-4437-9505-7EEFB0003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99ABF-8257-43D8-88DA-00CCBE64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492AE-997A-451B-8C27-46B9BC8F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95423-8534-4255-80B0-69B767ED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3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1E72-63FF-40FE-A2E6-F1633D7D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9787-293C-42DB-8EB5-49A8566C0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D1379-ABCB-462B-A927-5FB45FAA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0BB6-FC03-4AA7-AAC2-E4B211F0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D27FB-BCF5-4D29-BCE6-0F7D9E05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E6AE-CD83-4431-A451-8286F696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3EA2E-F417-4379-B3BC-5FF43C4F0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123F0-9951-47EA-B4DA-D504F04D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5DEF0-547B-4E57-B7DA-B61F5418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9AB0C-570E-4BCF-9FDA-745EA8B8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1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212E-9DD3-41DF-8ADB-9666A226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FFDA7-1B6A-4BD6-BC26-934EAF562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3B867-2D4F-4811-B308-D694BCF26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0AD2C-02BC-4A50-BCEA-0DE91362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9D9D2-8666-49B3-8B66-48F77283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FC33E-7980-4E72-A471-563ABF81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685F-25EB-411A-8B9F-6E5E7DB75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6696B-C89C-47ED-B279-47025BFA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3EFEA-AE03-4FE5-93EB-F19213F06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4BD4C-A8C9-4335-BBC6-ECA87EB5C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C9CC7-E15F-4FED-B832-03E47F4C9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13CCE-8F15-4232-A85F-3F69EEB3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5D737-5EB6-4C73-8BE2-1ECD122F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CB00D-9330-484D-997F-DCE2BF95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1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A801-E2FC-4267-BBDE-62AEF101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C4D1A-F54E-4438-9F46-9F6DA6F7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2ACF9-56F0-42FD-B76D-04101D54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2AAE0-954A-47BB-9C83-C4F33937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8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E67CC2-8961-478E-8E40-E5D5660D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6B1E9-902E-44C9-BF1D-5C6CB772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2C61C-6E60-4DBC-BE81-DD166C9E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2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0AA9-4F01-419E-B5C2-11514321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FD38C-3863-4E2F-99DD-6F6593BFB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3C74E-C767-4DD7-BB4B-8DC821587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F735A-8D57-428D-A479-F0FE9D7C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B0376-AD04-41F3-B3E9-F9A0AEAB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EB1B8-E084-487F-823F-64F8772A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D412-C79B-4E1F-AD12-6289FB8A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9D3B4-CAB3-40A1-897C-4C9236E73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D2A06-5D53-4761-BB14-57CA9D9F5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33639-BAAB-4C55-B455-6B983A5A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71741-985B-4E8C-A58B-D2B4F215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EA118-774E-42D2-80DB-4D130F40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1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01A76-EB7D-4A6C-A0CB-A5388D33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EF5C0-37CF-42B3-B5F0-157A7BAA1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BF5CD-EF9E-4993-88E5-C2DA2FF12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E424C-FCA3-4EDD-B274-8E055D649B7D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7701-7E4B-4302-8927-0B2B3282B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9C2FF-8B70-4060-955C-437EBAE19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ipublication.com/ijaer17/ijaerv12n21_156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06383BF-EBB1-4AE0-83E7-84B4EA04B4E3}"/>
              </a:ext>
            </a:extLst>
          </p:cNvPr>
          <p:cNvSpPr txBox="1">
            <a:spLocks/>
          </p:cNvSpPr>
          <p:nvPr/>
        </p:nvSpPr>
        <p:spPr>
          <a:xfrm>
            <a:off x="2894029" y="3525624"/>
            <a:ext cx="6883138" cy="2957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 of Computing and Computer Engineering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CSC 691: Topics in CS – Fall 2021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Project: Image Manipulation Detection using Convolutional Neural Network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 THE GUIDANCE OF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Dr. Kala R. Marapareddy </a:t>
            </a:r>
            <a:r>
              <a:rPr lang="en-US" sz="24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2400" b="1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Krishnakanth Yachareni (W10098930)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9A0FB3-D3E8-480C-9216-F8DAD641D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171" y="101574"/>
            <a:ext cx="3271101" cy="3230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CNN Model Tuning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7CB5204F-83F6-4F55-8955-7B1D4859B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143" y="1863801"/>
            <a:ext cx="10387712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5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DD81C9-93A8-4ADB-94AA-66712CEF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44266" cy="2416437"/>
          </a:xfrm>
        </p:spPr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75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https://www.tensorflow.org/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75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https://keras.io/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75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http://www.ripublication.com/ijaer17/ijaerv12n21_156.pdf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2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098" y="128308"/>
            <a:ext cx="2187804" cy="65296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Abstract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3E8B1-30F2-4F1D-9DAF-21C53BF9F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388"/>
            <a:ext cx="10515600" cy="542281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development of smart devices such as smartphones has a remarkable role in uploading and downloading images to social networks like Facebook, Instagram, and SNS (Social Network Service).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 the meantime, there has been a technique for manipulating an image using various methods with a specific purpose.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Image tampering can be done by counterfeit criminals for the purpose of counterfeiting. 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Digital forensic techniques are needed to detect the tampering and manipulation of images for these illegal purposes and much research has been studied on these forensic techniques.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project proposes an image manipulation detection algorithm using deep learning technology. The model based on a convolutional neural network (CNN) is designed.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Especially, a high pass filter is used to acquire hidden features in the image rather than semantic information in the image.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convolutional layer is composed of 2 layers having maximum pooling,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ReLU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(Rectified Linear Unit) activation, and local response normalization. The fully connected layer is composed of 2 layers.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7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575" y="28068"/>
            <a:ext cx="3516198" cy="65296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Deep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3E8B1-30F2-4F1D-9DAF-21C53BF9F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126" y="829558"/>
            <a:ext cx="10115746" cy="3091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CNN is a deep learning algorithm, which is specialized in image processing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Layer: 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 passage through which pixels of an image for learning are entered. 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 size is related to the number of image pixels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onvolutional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Layer: 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consists of various convolution filters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Across the convolutional layer, the result values are passed to the next layer in a nonlinearity. 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pooling layer, the dimensionality of the data is reduced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EEDAA3D-48CA-4266-BC36-D5374B075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905" y="3657600"/>
            <a:ext cx="7797537" cy="28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3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575" y="28068"/>
            <a:ext cx="3516198" cy="65296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Contd….!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3E8B1-30F2-4F1D-9DAF-21C53BF9F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126" y="829558"/>
            <a:ext cx="10115746" cy="30637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ully connected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Layer: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classification is performed according to the learned results and multiple fully connected layers can be stacked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 size is related to the number of image pixels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Drop-out can be applied between each layer to prevent over-fitting or underfitting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Layer: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learned to score each class and in general SoftMax function is used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computation of convolution in a neural network is a product of a two-dimensional matrix called an image and a kernel or mask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EEDAA3D-48CA-4266-BC36-D5374B075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905" y="3598682"/>
            <a:ext cx="7797537" cy="28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7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Project Implementation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3E8B1-30F2-4F1D-9DAF-21C53BF9F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en-US" sz="1500">
                <a:solidFill>
                  <a:srgbClr val="FE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manipulate the original image to produce a manipulated image. </a:t>
            </a:r>
          </a:p>
          <a:p>
            <a:r>
              <a:rPr lang="en-US" sz="1500">
                <a:solidFill>
                  <a:srgbClr val="FE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generated image is classified into a learning set and a test set. </a:t>
            </a:r>
          </a:p>
          <a:p>
            <a:r>
              <a:rPr lang="en-US" sz="1500">
                <a:solidFill>
                  <a:srgbClr val="FE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learning set is fed into the proposed CNN model.</a:t>
            </a:r>
          </a:p>
          <a:p>
            <a:r>
              <a:rPr lang="en-US" sz="1500">
                <a:solidFill>
                  <a:srgbClr val="FE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learning, the test set is fed into the model that has been learned, and the accuracy is calculated by analyzing the result</a:t>
            </a:r>
          </a:p>
          <a:p>
            <a:pPr marL="0" indent="0">
              <a:buNone/>
            </a:pPr>
            <a:endParaRPr lang="en-US" sz="1500">
              <a:solidFill>
                <a:srgbClr val="FE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C3FA5D9-7BA8-441A-B428-E2FD259C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1691738"/>
            <a:ext cx="6539075" cy="315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8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320" y="119508"/>
            <a:ext cx="4531360" cy="65296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Proposed CNN Model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067AE50-9923-458A-94F2-27027EAE7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758" y="1015999"/>
            <a:ext cx="6815242" cy="48768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D2ACEA-8021-46CF-9145-38BD270F5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67" y="1015999"/>
            <a:ext cx="4855591" cy="512032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model is composed of 1 high pass filter, 2 convolutional layers, 2 fully connected layers, and 1 output layer.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general, for image classification research, there is use of image pixel data. It behaves as if it was personally classified those that cannot be distinguished by human eyes.</a:t>
            </a:r>
          </a:p>
          <a:p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So, we apply HPF called by High Pass Filter to extract hidden features within the image as follows:</a:t>
            </a:r>
            <a:b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AA6FAB6-92B2-4891-AB30-1733201E6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67" y="4448152"/>
            <a:ext cx="3348663" cy="1393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670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320" y="119508"/>
            <a:ext cx="4531360" cy="65296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Proposed CNN Model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067AE50-9923-458A-94F2-27027EAE7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758" y="1015999"/>
            <a:ext cx="6815242" cy="48768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D2ACEA-8021-46CF-9145-38BD270F5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67" y="965202"/>
            <a:ext cx="4855591" cy="5624134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Conv1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Xavier initialization, which is the square of the input value and the input value of the random number value of the output value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Conv2 layer allows 126x126 neuron values to pass through a 5x5 kernel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every convolution layer,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 an activation function called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(Rectifier Linear Units).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changes the output to the value of f(x) = max (0, x).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CNN network generally have a very large number of neurons, this increases the complexity of learning problem, To solve this problem pooling layer, such as maximum pooling or average pooling is used.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fully connected layer has 4096 neurons, with a standard deviation of 0.4.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drop-out layer of 0.5 to each layer to solve the over-fitting problem.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softmax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layer as the last layer for discrimination.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69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670" y="157215"/>
            <a:ext cx="4531360" cy="65296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Environment Setup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D2ACEA-8021-46CF-9145-38BD270F5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093" y="1050565"/>
            <a:ext cx="9584367" cy="5020820"/>
          </a:xfrm>
        </p:spPr>
        <p:txBody>
          <a:bodyPr>
            <a:normAutofit/>
          </a:bodyPr>
          <a:lstStyle/>
          <a:p>
            <a:r>
              <a:rPr lang="en-US" sz="2000" dirty="0"/>
              <a:t>Google </a:t>
            </a:r>
            <a:r>
              <a:rPr lang="en-US" sz="2000" dirty="0" err="1"/>
              <a:t>Tensorflow</a:t>
            </a:r>
            <a:r>
              <a:rPr lang="en-US" sz="2000" dirty="0"/>
              <a:t> as a deep learning framework</a:t>
            </a:r>
          </a:p>
          <a:p>
            <a:r>
              <a:rPr lang="en-US" sz="2000" dirty="0"/>
              <a:t>The GPU of NVidia GeForce 1080Ti is used</a:t>
            </a:r>
            <a:r>
              <a:rPr lang="en-US" sz="2000" dirty="0">
                <a:cs typeface="Times New Roman" panose="02020603050405020304" pitchFamily="18" charset="0"/>
              </a:rPr>
              <a:t> (Tried to use free version google </a:t>
            </a:r>
            <a:r>
              <a:rPr lang="en-US" sz="2000" dirty="0" err="1">
                <a:cs typeface="Times New Roman" panose="02020603050405020304" pitchFamily="18" charset="0"/>
              </a:rPr>
              <a:t>colab</a:t>
            </a:r>
            <a:r>
              <a:rPr lang="en-US" sz="2000" dirty="0"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/>
              <a:t>The image batch size is set to 100</a:t>
            </a:r>
          </a:p>
          <a:p>
            <a:r>
              <a:rPr lang="en-US" sz="2000" dirty="0"/>
              <a:t>The images are 10,000 images of 512x512 size of Boss Base 1.01</a:t>
            </a:r>
          </a:p>
          <a:p>
            <a:r>
              <a:rPr lang="en-US" sz="2000" dirty="0"/>
              <a:t>First, 40,000 images of 256x256 size are created by dividing the images into two horizontally and vertically divided images.</a:t>
            </a:r>
          </a:p>
          <a:p>
            <a:r>
              <a:rPr lang="en-US" sz="2000" dirty="0"/>
              <a:t>The total of 200,000 images including the original images and images from 4 algorithms:</a:t>
            </a:r>
          </a:p>
          <a:p>
            <a:pPr lvl="1"/>
            <a:r>
              <a:rPr lang="en-US" sz="2000" dirty="0"/>
              <a:t>Median filtering</a:t>
            </a:r>
          </a:p>
          <a:p>
            <a:pPr lvl="1"/>
            <a:r>
              <a:rPr lang="en-US" sz="2000" dirty="0"/>
              <a:t>Gaussian blurring</a:t>
            </a:r>
          </a:p>
          <a:p>
            <a:pPr lvl="1"/>
            <a:r>
              <a:rPr lang="en-US" sz="2000" dirty="0"/>
              <a:t>AWGN (additive white Gaussian noise addition)</a:t>
            </a:r>
          </a:p>
          <a:p>
            <a:pPr lvl="1"/>
            <a:r>
              <a:rPr lang="en-US" sz="2000" dirty="0"/>
              <a:t>Re-Sampling</a:t>
            </a:r>
          </a:p>
          <a:p>
            <a:r>
              <a:rPr lang="en-US" sz="2000" dirty="0"/>
              <a:t>Of these, 80% (160,000 images) are used as learning data and 20% (40,000 images) are used as test images. </a:t>
            </a: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8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219" y="133646"/>
            <a:ext cx="4936833" cy="652969"/>
          </a:xfrm>
        </p:spPr>
        <p:txBody>
          <a:bodyPr>
            <a:normAutofit fontScale="90000"/>
          </a:bodyPr>
          <a:lstStyle/>
          <a:p>
            <a:r>
              <a:rPr lang="en-US" b="1"/>
              <a:t>Samples of Test Images</a:t>
            </a:r>
            <a:endParaRPr lang="en-US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12E01C-B161-457E-A6F1-6CFD9DAC6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041" y="786614"/>
            <a:ext cx="6116319" cy="5766585"/>
          </a:xfrm>
        </p:spPr>
      </p:pic>
    </p:spTree>
    <p:extLst>
      <p:ext uri="{BB962C8B-B14F-4D97-AF65-F5344CB8AC3E}">
        <p14:creationId xmlns:p14="http://schemas.microsoft.com/office/powerpoint/2010/main" val="100024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848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Abstract</vt:lpstr>
      <vt:lpstr>Deep Learning</vt:lpstr>
      <vt:lpstr>Contd….!</vt:lpstr>
      <vt:lpstr>Project Implementation</vt:lpstr>
      <vt:lpstr>Proposed CNN Model</vt:lpstr>
      <vt:lpstr>Proposed CNN Model</vt:lpstr>
      <vt:lpstr>Environment Setup</vt:lpstr>
      <vt:lpstr>Samples of Test Images</vt:lpstr>
      <vt:lpstr>CNN Model Tuning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manipulation detection</dc:title>
  <dc:creator>Krishnakanth Yachareni</dc:creator>
  <cp:lastModifiedBy>Krishnakanth Yachareni</cp:lastModifiedBy>
  <cp:revision>93</cp:revision>
  <dcterms:created xsi:type="dcterms:W3CDTF">2021-11-26T21:50:23Z</dcterms:created>
  <dcterms:modified xsi:type="dcterms:W3CDTF">2021-11-27T02:37:52Z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