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82" r:id="rId5"/>
    <p:sldId id="279" r:id="rId6"/>
    <p:sldId id="280" r:id="rId7"/>
    <p:sldId id="262" r:id="rId8"/>
    <p:sldId id="265" r:id="rId9"/>
    <p:sldId id="266" r:id="rId10"/>
    <p:sldId id="268" r:id="rId11"/>
    <p:sldId id="269" r:id="rId12"/>
    <p:sldId id="261" r:id="rId13"/>
    <p:sldId id="267" r:id="rId14"/>
    <p:sldId id="270" r:id="rId15"/>
    <p:sldId id="272" r:id="rId16"/>
    <p:sldId id="273" r:id="rId17"/>
    <p:sldId id="274" r:id="rId18"/>
    <p:sldId id="281" r:id="rId19"/>
    <p:sldId id="276" r:id="rId20"/>
    <p:sldId id="275" r:id="rId21"/>
    <p:sldId id="283" r:id="rId22"/>
    <p:sldId id="284" r:id="rId23"/>
    <p:sldId id="25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Libre Baskerville" panose="020B0604020202020204" charset="0"/>
      <p:regular r:id="rId30"/>
      <p:bold r:id="rId31"/>
      <p:italic r:id="rId32"/>
    </p:embeddedFont>
    <p:embeddedFont>
      <p:font typeface="Lato Black" panose="020B0604020202020204"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EA13C4A-A580-4E50-85F7-C3C18E8DB125}">
          <p14:sldIdLst>
            <p14:sldId id="256"/>
            <p14:sldId id="257"/>
            <p14:sldId id="258"/>
            <p14:sldId id="282"/>
            <p14:sldId id="279"/>
            <p14:sldId id="280"/>
            <p14:sldId id="262"/>
            <p14:sldId id="265"/>
            <p14:sldId id="266"/>
            <p14:sldId id="268"/>
            <p14:sldId id="269"/>
            <p14:sldId id="261"/>
            <p14:sldId id="267"/>
            <p14:sldId id="270"/>
            <p14:sldId id="272"/>
            <p14:sldId id="273"/>
            <p14:sldId id="274"/>
            <p14:sldId id="281"/>
            <p14:sldId id="276"/>
            <p14:sldId id="275"/>
            <p14:sldId id="283"/>
            <p14:sldId id="284"/>
          </p14:sldIdLst>
        </p14:section>
        <p14:section name="Untitled Section" id="{EF09C041-E386-4F79-A514-F5F39698779B}">
          <p14:sldIdLst>
            <p14:sldId id="259"/>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83" autoAdjust="0"/>
  </p:normalViewPr>
  <p:slideViewPr>
    <p:cSldViewPr snapToGrid="0">
      <p:cViewPr varScale="1">
        <p:scale>
          <a:sx n="65" d="100"/>
          <a:sy n="65" d="100"/>
        </p:scale>
        <p:origin x="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0604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sai-kumar-10392120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linkedin.com/in/amirishetti-ram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37707"/>
            <a:ext cx="12190815" cy="6694098"/>
          </a:xfrm>
          <a:prstGeom prst="rect">
            <a:avLst/>
          </a:prstGeom>
          <a:noFill/>
          <a:ln>
            <a:noFill/>
          </a:ln>
        </p:spPr>
      </p:pic>
      <p:sp>
        <p:nvSpPr>
          <p:cNvPr id="99" name="Google Shape;99;p1"/>
          <p:cNvSpPr txBox="1"/>
          <p:nvPr/>
        </p:nvSpPr>
        <p:spPr>
          <a:xfrm>
            <a:off x="2472904" y="3717986"/>
            <a:ext cx="7246189"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dirty="0" smtClean="0">
                <a:solidFill>
                  <a:srgbClr val="0070C0"/>
                </a:solidFill>
                <a:latin typeface="Calibri"/>
                <a:ea typeface="Calibri"/>
                <a:cs typeface="Calibri"/>
                <a:sym typeface="Calibri"/>
              </a:rPr>
              <a:t>BIKEWALA</a:t>
            </a:r>
          </a:p>
          <a:p>
            <a:pPr marL="0" marR="0" lvl="0" indent="0" algn="ctr" rtl="0">
              <a:spcBef>
                <a:spcPts val="0"/>
              </a:spcBef>
              <a:spcAft>
                <a:spcPts val="0"/>
              </a:spcAft>
              <a:buNone/>
            </a:pPr>
            <a:r>
              <a:rPr lang="en-IN" sz="2400" b="1" dirty="0" smtClean="0">
                <a:solidFill>
                  <a:schemeClr val="tx1"/>
                </a:solidFill>
                <a:latin typeface="Calibri"/>
                <a:ea typeface="Calibri"/>
                <a:cs typeface="Calibri"/>
                <a:sym typeface="Calibri"/>
              </a:rPr>
              <a:t>Analysis </a:t>
            </a:r>
            <a:r>
              <a:rPr lang="en-IN" sz="2400" b="1" dirty="0">
                <a:solidFill>
                  <a:schemeClr val="tx1"/>
                </a:solidFill>
                <a:latin typeface="Calibri"/>
                <a:ea typeface="Calibri"/>
                <a:cs typeface="Calibri"/>
                <a:sym typeface="Calibri"/>
              </a:rPr>
              <a:t>O</a:t>
            </a:r>
            <a:r>
              <a:rPr lang="en-IN" sz="2400" b="1" dirty="0" smtClean="0">
                <a:solidFill>
                  <a:schemeClr val="tx1"/>
                </a:solidFill>
                <a:latin typeface="Calibri"/>
                <a:ea typeface="Calibri"/>
                <a:cs typeface="Calibri"/>
                <a:sym typeface="Calibri"/>
              </a:rPr>
              <a:t>n Finding </a:t>
            </a:r>
            <a:r>
              <a:rPr lang="en-IN" sz="2400" b="1" dirty="0">
                <a:solidFill>
                  <a:schemeClr val="tx1"/>
                </a:solidFill>
                <a:latin typeface="Calibri"/>
                <a:ea typeface="Calibri"/>
                <a:cs typeface="Calibri"/>
                <a:sym typeface="Calibri"/>
              </a:rPr>
              <a:t>O</a:t>
            </a:r>
            <a:r>
              <a:rPr lang="en-IN" sz="2400" b="1" dirty="0" smtClean="0">
                <a:solidFill>
                  <a:schemeClr val="tx1"/>
                </a:solidFill>
                <a:latin typeface="Calibri"/>
                <a:ea typeface="Calibri"/>
                <a:cs typeface="Calibri"/>
                <a:sym typeface="Calibri"/>
              </a:rPr>
              <a:t>ut </a:t>
            </a:r>
            <a:r>
              <a:rPr lang="en-IN" sz="2400" b="1" dirty="0">
                <a:solidFill>
                  <a:schemeClr val="tx1"/>
                </a:solidFill>
                <a:latin typeface="Calibri"/>
                <a:ea typeface="Calibri"/>
                <a:cs typeface="Calibri"/>
                <a:sym typeface="Calibri"/>
              </a:rPr>
              <a:t>B</a:t>
            </a:r>
            <a:r>
              <a:rPr lang="en-IN" sz="2400" b="1" dirty="0" smtClean="0">
                <a:solidFill>
                  <a:schemeClr val="tx1"/>
                </a:solidFill>
                <a:latin typeface="Calibri"/>
                <a:ea typeface="Calibri"/>
                <a:cs typeface="Calibri"/>
                <a:sym typeface="Calibri"/>
              </a:rPr>
              <a:t>est Bikes In India</a:t>
            </a:r>
            <a:endParaRPr sz="24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4488040"/>
            <a:ext cx="11419840" cy="2298839"/>
          </a:xfrm>
        </p:spPr>
        <p:txBody>
          <a:bodyPr>
            <a:normAutofit/>
          </a:bodyPr>
          <a:lstStyle/>
          <a:p>
            <a:pPr marL="228600" indent="0"/>
            <a:r>
              <a:rPr lang="en-IN" sz="1800" b="1" dirty="0" smtClean="0">
                <a:solidFill>
                  <a:schemeClr val="tx1"/>
                </a:solidFill>
              </a:rPr>
              <a:t>Insights :</a:t>
            </a:r>
            <a:endParaRPr lang="en-IN" sz="1800" b="1" dirty="0">
              <a:solidFill>
                <a:schemeClr val="tx1"/>
              </a:solidFill>
            </a:endParaRPr>
          </a:p>
          <a:p>
            <a:pPr marL="571500" indent="-342900">
              <a:lnSpc>
                <a:spcPct val="100000"/>
              </a:lnSpc>
              <a:buClrTx/>
              <a:buFont typeface="Arial" panose="020B0604020202020204" pitchFamily="34" charset="0"/>
              <a:buChar char="•"/>
            </a:pPr>
            <a:r>
              <a:rPr lang="en-US" sz="1600" dirty="0">
                <a:solidFill>
                  <a:schemeClr val="tx1"/>
                </a:solidFill>
              </a:rPr>
              <a:t>The most common riding range for electric bikes is between 80 to 100 kilometers, with the highest frequency observed in this bin around 17.5 bikes</a:t>
            </a:r>
            <a:r>
              <a:rPr lang="en-US" sz="1600" dirty="0" smtClean="0">
                <a:solidFill>
                  <a:schemeClr val="tx1"/>
                </a:solidFill>
              </a:rPr>
              <a:t>.</a:t>
            </a:r>
          </a:p>
          <a:p>
            <a:pPr marL="571500" indent="-342900">
              <a:buClrTx/>
              <a:buFont typeface="Arial" panose="020B0604020202020204" pitchFamily="34" charset="0"/>
              <a:buChar char="•"/>
            </a:pPr>
            <a:r>
              <a:rPr lang="en-US" sz="1600" dirty="0">
                <a:solidFill>
                  <a:schemeClr val="tx1"/>
                </a:solidFill>
              </a:rPr>
              <a:t>There is a one more peak in the range of 120 to 140 kilometers, indicating that a few bikes also fall within this range</a:t>
            </a:r>
            <a:r>
              <a:rPr lang="en-US" sz="1600" dirty="0" smtClean="0">
                <a:solidFill>
                  <a:schemeClr val="tx1"/>
                </a:solidFill>
              </a:rPr>
              <a:t>.</a:t>
            </a:r>
          </a:p>
          <a:p>
            <a:pPr marL="571500" indent="-342900">
              <a:lnSpc>
                <a:spcPct val="100000"/>
              </a:lnSpc>
              <a:buClrTx/>
              <a:buFont typeface="Arial" panose="020B0604020202020204" pitchFamily="34" charset="0"/>
              <a:buChar char="•"/>
            </a:pPr>
            <a:r>
              <a:rPr lang="en-US" sz="1600" dirty="0">
                <a:solidFill>
                  <a:schemeClr val="tx1"/>
                </a:solidFill>
              </a:rPr>
              <a:t>There are a few bikes with riding ranges much higher than the rest, specifically around 200 kilometers and one bin close to 220 kilometers. These can be considered outliers or high-end models.</a:t>
            </a:r>
          </a:p>
          <a:p>
            <a:pPr marL="571500" indent="-342900">
              <a:buClrTx/>
              <a:buFont typeface="Arial" panose="020B0604020202020204" pitchFamily="34" charset="0"/>
              <a:buChar char="•"/>
            </a:pPr>
            <a:endParaRPr lang="en-US" sz="1600" dirty="0">
              <a:solidFill>
                <a:schemeClr val="tx1"/>
              </a:solidFill>
            </a:endParaRPr>
          </a:p>
          <a:p>
            <a:pPr marL="571500" indent="-342900">
              <a:buClrTx/>
              <a:buFont typeface="Arial" panose="020B0604020202020204" pitchFamily="34" charset="0"/>
              <a:buChar char="•"/>
            </a:pPr>
            <a:endParaRPr lang="en-IN"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70" y="0"/>
            <a:ext cx="9714230" cy="4488041"/>
          </a:xfrm>
          <a:prstGeom prst="rect">
            <a:avLst/>
          </a:prstGeom>
        </p:spPr>
      </p:pic>
    </p:spTree>
    <p:extLst>
      <p:ext uri="{BB962C8B-B14F-4D97-AF65-F5344CB8AC3E}">
        <p14:creationId xmlns:p14="http://schemas.microsoft.com/office/powerpoint/2010/main" val="1654215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1850" y="-1"/>
            <a:ext cx="10235711" cy="4589463"/>
          </a:xfrm>
          <a:prstGeom prst="rect">
            <a:avLst/>
          </a:prstGeom>
        </p:spPr>
      </p:pic>
      <p:sp>
        <p:nvSpPr>
          <p:cNvPr id="3" name="Text Placeholder 2"/>
          <p:cNvSpPr>
            <a:spLocks noGrp="1"/>
          </p:cNvSpPr>
          <p:nvPr>
            <p:ph type="body" idx="1"/>
          </p:nvPr>
        </p:nvSpPr>
        <p:spPr>
          <a:xfrm>
            <a:off x="0" y="4711383"/>
            <a:ext cx="11927840" cy="1500187"/>
          </a:xfrm>
        </p:spPr>
        <p:txBody>
          <a:bodyPr>
            <a:normAutofit fontScale="85000" lnSpcReduction="20000"/>
          </a:bodyPr>
          <a:lstStyle/>
          <a:p>
            <a:r>
              <a:rPr lang="en-IN" b="1" dirty="0" smtClean="0">
                <a:solidFill>
                  <a:schemeClr val="tx1"/>
                </a:solidFill>
              </a:rPr>
              <a:t>Insights :</a:t>
            </a:r>
            <a:endParaRPr lang="en-IN" b="1" dirty="0">
              <a:solidFill>
                <a:schemeClr val="tx1"/>
              </a:solidFill>
            </a:endParaRPr>
          </a:p>
          <a:p>
            <a:pPr marL="571500" indent="-342900">
              <a:buClrTx/>
              <a:buFont typeface="Arial" panose="020B0604020202020204" pitchFamily="34" charset="0"/>
              <a:buChar char="•"/>
            </a:pPr>
            <a:r>
              <a:rPr lang="en-US" sz="2200" dirty="0">
                <a:solidFill>
                  <a:schemeClr val="tx1"/>
                </a:solidFill>
              </a:rPr>
              <a:t>The most common charging time for electric bikes is around 4 to 5 hours, density peaked at 4.5 hours.</a:t>
            </a:r>
          </a:p>
          <a:p>
            <a:pPr marL="571500" indent="-342900">
              <a:lnSpc>
                <a:spcPct val="110000"/>
              </a:lnSpc>
              <a:buClrTx/>
              <a:buFont typeface="Arial" panose="020B0604020202020204" pitchFamily="34" charset="0"/>
              <a:buChar char="•"/>
            </a:pPr>
            <a:r>
              <a:rPr lang="en-US" sz="2200" dirty="0">
                <a:solidFill>
                  <a:schemeClr val="tx1"/>
                </a:solidFill>
              </a:rPr>
              <a:t>There are peaks around 3 hours and again 6 and 8 hours, indicating that a smaller number of bikes have these charging times.</a:t>
            </a:r>
          </a:p>
          <a:p>
            <a:pPr marL="571500" indent="-342900">
              <a:buClrTx/>
              <a:buFont typeface="Arial" panose="020B0604020202020204" pitchFamily="34" charset="0"/>
              <a:buChar char="•"/>
            </a:pPr>
            <a:endParaRPr lang="en-IN" b="1" dirty="0">
              <a:solidFill>
                <a:schemeClr val="tx1"/>
              </a:solidFill>
            </a:endParaRPr>
          </a:p>
        </p:txBody>
      </p:sp>
    </p:spTree>
    <p:extLst>
      <p:ext uri="{BB962C8B-B14F-4D97-AF65-F5344CB8AC3E}">
        <p14:creationId xmlns:p14="http://schemas.microsoft.com/office/powerpoint/2010/main" val="1732782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621250"/>
            <a:ext cx="10658855" cy="1233055"/>
          </a:xfrm>
        </p:spPr>
        <p:txBody>
          <a:bodyPr>
            <a:normAutofit/>
          </a:bodyPr>
          <a:lstStyle/>
          <a:p>
            <a:r>
              <a:rPr lang="en-IN" sz="1600" b="1" dirty="0" smtClean="0">
                <a:solidFill>
                  <a:schemeClr val="tx1"/>
                </a:solidFill>
              </a:rPr>
              <a:t>Insights:</a:t>
            </a:r>
            <a:endParaRPr lang="en-IN" sz="1600" b="1" i="1" dirty="0">
              <a:solidFill>
                <a:schemeClr val="tx1"/>
              </a:solidFill>
            </a:endParaRPr>
          </a:p>
          <a:p>
            <a:pPr marL="400050" indent="-171450">
              <a:buClr>
                <a:schemeClr val="tx1"/>
              </a:buClr>
              <a:buSzPct val="174000"/>
              <a:buFont typeface="Arial" panose="020B0604020202020204" pitchFamily="34" charset="0"/>
              <a:buChar char="•"/>
            </a:pPr>
            <a:r>
              <a:rPr lang="en-US" sz="1400" dirty="0" smtClean="0">
                <a:solidFill>
                  <a:schemeClr val="tx1"/>
                </a:solidFill>
              </a:rPr>
              <a:t>  Most </a:t>
            </a:r>
            <a:r>
              <a:rPr lang="en-US" sz="1400" dirty="0">
                <a:solidFill>
                  <a:schemeClr val="tx1"/>
                </a:solidFill>
              </a:rPr>
              <a:t>of the bikes have an average Engine capacity below and around 250 cc</a:t>
            </a:r>
            <a:r>
              <a:rPr lang="en-US" sz="1400" dirty="0" smtClean="0">
                <a:solidFill>
                  <a:schemeClr val="tx1"/>
                </a:solidFill>
              </a:rPr>
              <a:t>.</a:t>
            </a:r>
          </a:p>
          <a:p>
            <a:pPr marL="400050" indent="-171450">
              <a:buClr>
                <a:schemeClr val="tx1"/>
              </a:buClr>
              <a:buSzPct val="174000"/>
              <a:buFont typeface="Arial" panose="020B0604020202020204" pitchFamily="34" charset="0"/>
              <a:buChar char="•"/>
            </a:pPr>
            <a:r>
              <a:rPr lang="en-US" sz="1400" dirty="0" smtClean="0">
                <a:solidFill>
                  <a:schemeClr val="tx1"/>
                </a:solidFill>
              </a:rPr>
              <a:t>  BMW , Harley-Davidson, Indian </a:t>
            </a:r>
            <a:r>
              <a:rPr lang="en-US" sz="1400" dirty="0">
                <a:solidFill>
                  <a:schemeClr val="tx1"/>
                </a:solidFill>
              </a:rPr>
              <a:t>manufacturers have high engine capacity model bikes.</a:t>
            </a:r>
          </a:p>
          <a:p>
            <a:pPr marL="400050" indent="-171450">
              <a:buClr>
                <a:schemeClr val="tx1"/>
              </a:buClr>
              <a:buSzPct val="174000"/>
              <a:buFont typeface="Arial" panose="020B0604020202020204" pitchFamily="34" charset="0"/>
              <a:buChar char="•"/>
            </a:pPr>
            <a:endParaRPr lang="en-US" sz="1200" dirty="0">
              <a:solidFill>
                <a:schemeClr val="tx1"/>
              </a:solidFill>
            </a:endParaRPr>
          </a:p>
        </p:txBody>
      </p:sp>
      <p:pic>
        <p:nvPicPr>
          <p:cNvPr id="5" name="Picture 4"/>
          <p:cNvPicPr>
            <a:picLocks noChangeAspect="1"/>
          </p:cNvPicPr>
          <p:nvPr/>
        </p:nvPicPr>
        <p:blipFill>
          <a:blip r:embed="rId2"/>
          <a:stretch>
            <a:fillRect/>
          </a:stretch>
        </p:blipFill>
        <p:spPr>
          <a:xfrm>
            <a:off x="0" y="71120"/>
            <a:ext cx="11875938" cy="5553825"/>
          </a:xfrm>
          <a:prstGeom prst="rect">
            <a:avLst/>
          </a:prstGeom>
        </p:spPr>
      </p:pic>
    </p:spTree>
    <p:extLst>
      <p:ext uri="{BB962C8B-B14F-4D97-AF65-F5344CB8AC3E}">
        <p14:creationId xmlns:p14="http://schemas.microsoft.com/office/powerpoint/2010/main" val="3430869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8450" y="0"/>
            <a:ext cx="11582400" cy="4722920"/>
          </a:xfrm>
          <a:prstGeom prst="rect">
            <a:avLst/>
          </a:prstGeom>
        </p:spPr>
      </p:pic>
      <p:sp>
        <p:nvSpPr>
          <p:cNvPr id="3" name="Text Placeholder 2"/>
          <p:cNvSpPr>
            <a:spLocks noGrp="1"/>
          </p:cNvSpPr>
          <p:nvPr>
            <p:ph type="body" idx="1"/>
          </p:nvPr>
        </p:nvSpPr>
        <p:spPr>
          <a:xfrm>
            <a:off x="90170" y="4794040"/>
            <a:ext cx="10515600" cy="1576280"/>
          </a:xfrm>
        </p:spPr>
        <p:txBody>
          <a:bodyPr>
            <a:normAutofit lnSpcReduction="10000"/>
          </a:bodyPr>
          <a:lstStyle/>
          <a:p>
            <a:r>
              <a:rPr lang="en-IN" b="1" dirty="0" smtClean="0">
                <a:solidFill>
                  <a:schemeClr val="tx1"/>
                </a:solidFill>
              </a:rPr>
              <a:t>Insights :</a:t>
            </a:r>
            <a:endParaRPr lang="en-IN" b="1" dirty="0">
              <a:solidFill>
                <a:schemeClr val="tx1"/>
              </a:solidFill>
            </a:endParaRPr>
          </a:p>
          <a:p>
            <a:pPr marL="571500" indent="-342900">
              <a:lnSpc>
                <a:spcPct val="150000"/>
              </a:lnSpc>
              <a:buClrTx/>
              <a:buFont typeface="Arial" panose="020B0604020202020204" pitchFamily="34" charset="0"/>
              <a:buChar char="•"/>
            </a:pPr>
            <a:r>
              <a:rPr lang="en-US" sz="2000" dirty="0">
                <a:solidFill>
                  <a:schemeClr val="tx1"/>
                </a:solidFill>
              </a:rPr>
              <a:t>Maximum most of the bikes have rating above 4</a:t>
            </a:r>
            <a:r>
              <a:rPr lang="en-US" sz="2000" dirty="0" smtClean="0">
                <a:solidFill>
                  <a:schemeClr val="tx1"/>
                </a:solidFill>
              </a:rPr>
              <a:t>. so </a:t>
            </a:r>
            <a:r>
              <a:rPr lang="en-US" sz="2000" dirty="0">
                <a:solidFill>
                  <a:schemeClr val="tx1"/>
                </a:solidFill>
              </a:rPr>
              <a:t>it is indicating that most of the bikes reaching customer expectations.</a:t>
            </a:r>
            <a:endParaRPr lang="en-IN" sz="2000" b="1" dirty="0">
              <a:solidFill>
                <a:schemeClr val="tx1"/>
              </a:solidFill>
            </a:endParaRPr>
          </a:p>
        </p:txBody>
      </p:sp>
    </p:spTree>
    <p:extLst>
      <p:ext uri="{BB962C8B-B14F-4D97-AF65-F5344CB8AC3E}">
        <p14:creationId xmlns:p14="http://schemas.microsoft.com/office/powerpoint/2010/main" val="941160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5984240" cy="6858000"/>
          </a:xfrm>
        </p:spPr>
        <p:txBody>
          <a:bodyPr>
            <a:normAutofit/>
          </a:bodyPr>
          <a:lstStyle/>
          <a:p>
            <a:pPr marL="228600" indent="0">
              <a:buClrTx/>
            </a:pPr>
            <a:r>
              <a:rPr lang="en-IN" sz="1800" b="1" dirty="0" smtClean="0">
                <a:solidFill>
                  <a:schemeClr val="tx1"/>
                </a:solidFill>
              </a:rPr>
              <a:t>Insights :</a:t>
            </a:r>
          </a:p>
          <a:p>
            <a:pPr marL="514350" indent="-285750">
              <a:lnSpc>
                <a:spcPct val="150000"/>
              </a:lnSpc>
              <a:buClrTx/>
              <a:buSzPct val="140000"/>
              <a:buFont typeface="Arial" panose="020B0604020202020204" pitchFamily="34" charset="0"/>
              <a:buChar char="•"/>
            </a:pPr>
            <a:r>
              <a:rPr lang="en-US" sz="1600" dirty="0">
                <a:solidFill>
                  <a:schemeClr val="tx1"/>
                </a:solidFill>
              </a:rPr>
              <a:t>From above </a:t>
            </a:r>
            <a:r>
              <a:rPr lang="en-US" sz="1600" dirty="0" smtClean="0">
                <a:solidFill>
                  <a:schemeClr val="tx1"/>
                </a:solidFill>
              </a:rPr>
              <a:t>Scatterplot </a:t>
            </a:r>
            <a:r>
              <a:rPr lang="en-US" sz="1600" dirty="0">
                <a:solidFill>
                  <a:schemeClr val="tx1"/>
                </a:solidFill>
              </a:rPr>
              <a:t>we can observe that Bikes with smaller engine capacities 250 - 400 CC tend to have higher mileage (above 30 kmpl). Some bikes with very small engines below 200 CC have mileage up to 80 kmpl</a:t>
            </a:r>
            <a:r>
              <a:rPr lang="en-US" sz="1600" dirty="0" smtClean="0">
                <a:solidFill>
                  <a:schemeClr val="tx1"/>
                </a:solidFill>
              </a:rPr>
              <a:t>.</a:t>
            </a:r>
          </a:p>
          <a:p>
            <a:pPr marL="514350" indent="-285750">
              <a:lnSpc>
                <a:spcPct val="150000"/>
              </a:lnSpc>
              <a:buClrTx/>
              <a:buSzPct val="140000"/>
              <a:buFont typeface="Arial" panose="020B0604020202020204" pitchFamily="34" charset="0"/>
              <a:buChar char="•"/>
            </a:pPr>
            <a:r>
              <a:rPr lang="en-US" sz="1600" dirty="0">
                <a:solidFill>
                  <a:schemeClr val="tx1"/>
                </a:solidFill>
              </a:rPr>
              <a:t>Bikes with larger engine capacities above 1000 CC generally have lower mileage (below 30 kmpl), and many are below 20 kmpl</a:t>
            </a:r>
            <a:r>
              <a:rPr lang="en-US" sz="1600" dirty="0" smtClean="0">
                <a:solidFill>
                  <a:schemeClr val="tx1"/>
                </a:solidFill>
              </a:rPr>
              <a:t>.</a:t>
            </a:r>
          </a:p>
          <a:p>
            <a:pPr marL="514350" indent="-285750">
              <a:lnSpc>
                <a:spcPct val="150000"/>
              </a:lnSpc>
              <a:buClrTx/>
              <a:buSzPct val="140000"/>
              <a:buFont typeface="Arial" panose="020B0604020202020204" pitchFamily="34" charset="0"/>
              <a:buChar char="•"/>
            </a:pPr>
            <a:r>
              <a:rPr lang="en-US" sz="1600" dirty="0">
                <a:solidFill>
                  <a:schemeClr val="tx1"/>
                </a:solidFill>
              </a:rPr>
              <a:t>There is a clear inversely relationship between engine capacity and mileage. As the engine capacity increases, the mileage decreases</a:t>
            </a:r>
            <a:r>
              <a:rPr lang="en-US" sz="1600" dirty="0" smtClean="0">
                <a:solidFill>
                  <a:schemeClr val="tx1"/>
                </a:solidFill>
              </a:rPr>
              <a:t>.</a:t>
            </a:r>
          </a:p>
          <a:p>
            <a:pPr marL="514350" indent="-285750">
              <a:lnSpc>
                <a:spcPct val="150000"/>
              </a:lnSpc>
              <a:buClrTx/>
              <a:buSzPct val="140000"/>
              <a:buFont typeface="Arial" panose="020B0604020202020204" pitchFamily="34" charset="0"/>
              <a:buChar char="•"/>
            </a:pPr>
            <a:r>
              <a:rPr lang="en-US" sz="1600" dirty="0">
                <a:solidFill>
                  <a:schemeClr val="tx1"/>
                </a:solidFill>
              </a:rPr>
              <a:t>There are a few outliers with high engine capacities (around 2000 CC) with mileages close to 10 kmpl.</a:t>
            </a:r>
          </a:p>
          <a:p>
            <a:pPr marL="514350" indent="-285750">
              <a:buClrTx/>
              <a:buSzPct val="140000"/>
              <a:buFont typeface="Arial" panose="020B0604020202020204" pitchFamily="34" charset="0"/>
              <a:buChar char="•"/>
            </a:pPr>
            <a:endParaRPr lang="en-US" sz="1600" dirty="0">
              <a:solidFill>
                <a:schemeClr val="tx1"/>
              </a:solidFill>
            </a:endParaRPr>
          </a:p>
          <a:p>
            <a:pPr marL="228600" indent="0">
              <a:buClrTx/>
              <a:buSzPct val="140000"/>
            </a:pPr>
            <a:endParaRPr lang="en-US" sz="1600" dirty="0">
              <a:solidFill>
                <a:schemeClr val="tx1"/>
              </a:solidFill>
            </a:endParaRPr>
          </a:p>
          <a:p>
            <a:pPr marL="514350" indent="-285750">
              <a:buClrTx/>
              <a:buSzPct val="140000"/>
              <a:buFont typeface="Arial" panose="020B0604020202020204" pitchFamily="34" charset="0"/>
              <a:buChar char="•"/>
            </a:pPr>
            <a:endParaRPr lang="en-US" sz="1600" dirty="0">
              <a:solidFill>
                <a:schemeClr val="tx1"/>
              </a:solidFill>
            </a:endParaRPr>
          </a:p>
          <a:p>
            <a:pPr marL="514350" indent="-285750">
              <a:buClrTx/>
              <a:buSzPct val="140000"/>
              <a:buFont typeface="Arial" panose="020B0604020202020204" pitchFamily="34" charset="0"/>
              <a:buChar char="•"/>
            </a:pPr>
            <a:endParaRPr lang="en-US" sz="1400" dirty="0">
              <a:solidFill>
                <a:schemeClr val="tx1"/>
              </a:solidFill>
            </a:endParaRPr>
          </a:p>
          <a:p>
            <a:pPr marL="514350" indent="-285750">
              <a:buClrTx/>
              <a:buFont typeface="Arial" panose="020B0604020202020204" pitchFamily="34" charset="0"/>
              <a:buChar char="•"/>
            </a:pPr>
            <a:endParaRPr lang="en-IN" sz="1800" b="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280" y="0"/>
            <a:ext cx="6014720" cy="5770880"/>
          </a:xfrm>
          <a:prstGeom prst="rect">
            <a:avLst/>
          </a:prstGeom>
        </p:spPr>
      </p:pic>
    </p:spTree>
    <p:extLst>
      <p:ext uri="{BB962C8B-B14F-4D97-AF65-F5344CB8AC3E}">
        <p14:creationId xmlns:p14="http://schemas.microsoft.com/office/powerpoint/2010/main" val="2304189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22629"/>
            <a:ext cx="5760720" cy="5913364"/>
          </a:xfrm>
        </p:spPr>
        <p:txBody>
          <a:bodyPr/>
          <a:lstStyle/>
          <a:p>
            <a:r>
              <a:rPr lang="en-IN" b="1" dirty="0" smtClean="0">
                <a:solidFill>
                  <a:schemeClr val="tx1"/>
                </a:solidFill>
              </a:rPr>
              <a:t>Insights :</a:t>
            </a:r>
          </a:p>
          <a:p>
            <a:pPr marL="571500" indent="-342900">
              <a:lnSpc>
                <a:spcPct val="150000"/>
              </a:lnSpc>
              <a:buClrTx/>
              <a:buSzPct val="140000"/>
              <a:buFont typeface="Arial" panose="020B0604020202020204" pitchFamily="34" charset="0"/>
              <a:buChar char="•"/>
            </a:pPr>
            <a:r>
              <a:rPr lang="en-US" sz="1800" dirty="0">
                <a:solidFill>
                  <a:schemeClr val="tx1"/>
                </a:solidFill>
              </a:rPr>
              <a:t>Above </a:t>
            </a:r>
            <a:r>
              <a:rPr lang="en-US" sz="1800" dirty="0" smtClean="0">
                <a:solidFill>
                  <a:schemeClr val="tx1"/>
                </a:solidFill>
              </a:rPr>
              <a:t>KDEplot </a:t>
            </a:r>
            <a:r>
              <a:rPr lang="en-US" sz="1800" dirty="0">
                <a:solidFill>
                  <a:schemeClr val="tx1"/>
                </a:solidFill>
              </a:rPr>
              <a:t>indicates There are lot of data points around the region where the Engine Capacity is between 100 - 500 CC and the Top Speed is between 80 - 180 Kmph</a:t>
            </a:r>
            <a:r>
              <a:rPr lang="en-US" sz="1800" dirty="0" smtClean="0">
                <a:solidFill>
                  <a:schemeClr val="tx1"/>
                </a:solidFill>
              </a:rPr>
              <a:t>.</a:t>
            </a:r>
          </a:p>
          <a:p>
            <a:pPr marL="571500" indent="-342900">
              <a:lnSpc>
                <a:spcPct val="150000"/>
              </a:lnSpc>
              <a:buClrTx/>
              <a:buSzPct val="140000"/>
              <a:buFont typeface="Arial" panose="020B0604020202020204" pitchFamily="34" charset="0"/>
              <a:buChar char="•"/>
            </a:pPr>
            <a:r>
              <a:rPr lang="en-US" sz="1800" dirty="0">
                <a:solidFill>
                  <a:schemeClr val="tx1"/>
                </a:solidFill>
              </a:rPr>
              <a:t>so we can find that many vehicles have smaller engine capacities and lower </a:t>
            </a:r>
            <a:r>
              <a:rPr lang="en-US" sz="1800" dirty="0" smtClean="0">
                <a:solidFill>
                  <a:schemeClr val="tx1"/>
                </a:solidFill>
              </a:rPr>
              <a:t>speeds, it </a:t>
            </a:r>
            <a:r>
              <a:rPr lang="en-US" sz="1800" dirty="0">
                <a:solidFill>
                  <a:schemeClr val="tx1"/>
                </a:solidFill>
              </a:rPr>
              <a:t>indicates that engine capacity is directly proportional to </a:t>
            </a:r>
            <a:r>
              <a:rPr lang="en-US" sz="1800" dirty="0" smtClean="0">
                <a:solidFill>
                  <a:schemeClr val="tx1"/>
                </a:solidFill>
              </a:rPr>
              <a:t>top speed.</a:t>
            </a:r>
          </a:p>
          <a:p>
            <a:pPr marL="571500" indent="-342900">
              <a:lnSpc>
                <a:spcPct val="150000"/>
              </a:lnSpc>
              <a:buClrTx/>
              <a:buSzPct val="140000"/>
              <a:buFont typeface="Arial" panose="020B0604020202020204" pitchFamily="34" charset="0"/>
              <a:buChar char="•"/>
            </a:pPr>
            <a:r>
              <a:rPr lang="en-US" sz="1800" dirty="0">
                <a:solidFill>
                  <a:schemeClr val="tx1"/>
                </a:solidFill>
              </a:rPr>
              <a:t>There are some data points in the plot that are apart from the main clusters, indicating outliers. These points represents some specialized vehicles with unusual combinations of engine capacity and top speed.</a:t>
            </a:r>
          </a:p>
          <a:p>
            <a:pPr marL="571500" indent="-342900">
              <a:buClrTx/>
              <a:buSzPct val="140000"/>
              <a:buFont typeface="Arial" panose="020B0604020202020204" pitchFamily="34" charset="0"/>
              <a:buChar char="•"/>
            </a:pPr>
            <a:endParaRPr lang="en-US" sz="1800" dirty="0">
              <a:solidFill>
                <a:schemeClr val="tx1"/>
              </a:solidFill>
            </a:endParaRPr>
          </a:p>
          <a:p>
            <a:pPr marL="571500" indent="-342900">
              <a:buClrTx/>
              <a:buSzPct val="140000"/>
              <a:buFont typeface="Arial" panose="020B0604020202020204" pitchFamily="34" charset="0"/>
              <a:buChar char="•"/>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720" y="0"/>
            <a:ext cx="6286012" cy="6035993"/>
          </a:xfrm>
          <a:prstGeom prst="rect">
            <a:avLst/>
          </a:prstGeom>
        </p:spPr>
      </p:pic>
    </p:spTree>
    <p:extLst>
      <p:ext uri="{BB962C8B-B14F-4D97-AF65-F5344CB8AC3E}">
        <p14:creationId xmlns:p14="http://schemas.microsoft.com/office/powerpoint/2010/main" val="3749803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5850" y="0"/>
            <a:ext cx="9311217" cy="4939753"/>
          </a:xfrm>
          <a:prstGeom prst="rect">
            <a:avLst/>
          </a:prstGeom>
        </p:spPr>
      </p:pic>
      <p:sp>
        <p:nvSpPr>
          <p:cNvPr id="3" name="Text Placeholder 2"/>
          <p:cNvSpPr>
            <a:spLocks noGrp="1"/>
          </p:cNvSpPr>
          <p:nvPr>
            <p:ph type="body" idx="1"/>
          </p:nvPr>
        </p:nvSpPr>
        <p:spPr>
          <a:xfrm>
            <a:off x="0" y="4880486"/>
            <a:ext cx="8710084" cy="1977514"/>
          </a:xfrm>
        </p:spPr>
        <p:txBody>
          <a:bodyPr>
            <a:normAutofit fontScale="92500"/>
          </a:bodyPr>
          <a:lstStyle/>
          <a:p>
            <a:r>
              <a:rPr lang="en-IN" sz="2000" b="1" dirty="0" smtClean="0">
                <a:solidFill>
                  <a:schemeClr val="tx1"/>
                </a:solidFill>
              </a:rPr>
              <a:t>Insights :</a:t>
            </a:r>
          </a:p>
          <a:p>
            <a:pPr marL="571500" indent="-342900">
              <a:buClrTx/>
              <a:buFont typeface="Arial" panose="020B0604020202020204" pitchFamily="34" charset="0"/>
              <a:buChar char="•"/>
            </a:pPr>
            <a:r>
              <a:rPr lang="en-US" sz="1600" dirty="0">
                <a:solidFill>
                  <a:schemeClr val="tx1"/>
                </a:solidFill>
              </a:rPr>
              <a:t>Manufacturers like OLA, Okinawa, and Simple have a higher median riding range compared to others</a:t>
            </a:r>
            <a:r>
              <a:rPr lang="en-US" sz="1600" dirty="0" smtClean="0">
                <a:solidFill>
                  <a:schemeClr val="tx1"/>
                </a:solidFill>
              </a:rPr>
              <a:t>.</a:t>
            </a:r>
            <a:endParaRPr lang="en-IN" sz="2000" b="1" dirty="0" smtClean="0">
              <a:solidFill>
                <a:schemeClr val="tx1"/>
              </a:solidFill>
            </a:endParaRPr>
          </a:p>
          <a:p>
            <a:pPr marL="571500" indent="-342900">
              <a:buClrTx/>
              <a:buFont typeface="Arial" panose="020B0604020202020204" pitchFamily="34" charset="0"/>
              <a:buChar char="•"/>
            </a:pPr>
            <a:r>
              <a:rPr lang="en-US" sz="1600" dirty="0">
                <a:solidFill>
                  <a:schemeClr val="tx1"/>
                </a:solidFill>
              </a:rPr>
              <a:t>Some of the manufacturers have lower median riding range indicating that their vehicles are more suitable for short trips</a:t>
            </a:r>
            <a:r>
              <a:rPr lang="en-US" sz="1600" dirty="0" smtClean="0">
                <a:solidFill>
                  <a:schemeClr val="tx1"/>
                </a:solidFill>
              </a:rPr>
              <a:t>.</a:t>
            </a:r>
          </a:p>
          <a:p>
            <a:pPr marL="571500" indent="-342900">
              <a:buClrTx/>
              <a:buFont typeface="Arial" panose="020B0604020202020204" pitchFamily="34" charset="0"/>
              <a:buChar char="•"/>
            </a:pPr>
            <a:r>
              <a:rPr lang="en-US" sz="1700" dirty="0">
                <a:solidFill>
                  <a:schemeClr val="tx1"/>
                </a:solidFill>
              </a:rPr>
              <a:t>A few Manufacturers have single data points </a:t>
            </a:r>
            <a:r>
              <a:rPr lang="en-US" sz="1700" dirty="0" smtClean="0">
                <a:solidFill>
                  <a:schemeClr val="tx1"/>
                </a:solidFill>
              </a:rPr>
              <a:t>so, it </a:t>
            </a:r>
            <a:r>
              <a:rPr lang="en-US" sz="1700" dirty="0">
                <a:solidFill>
                  <a:schemeClr val="tx1"/>
                </a:solidFill>
              </a:rPr>
              <a:t>is difficult to show trends in their riding range.</a:t>
            </a:r>
          </a:p>
          <a:p>
            <a:pPr marL="571500" indent="-342900">
              <a:buClrTx/>
              <a:buFont typeface="Arial" panose="020B0604020202020204" pitchFamily="34" charset="0"/>
              <a:buChar char="•"/>
            </a:pPr>
            <a:endParaRPr lang="en-US" sz="1600" dirty="0" smtClean="0">
              <a:solidFill>
                <a:schemeClr val="tx1"/>
              </a:solidFill>
            </a:endParaRPr>
          </a:p>
          <a:p>
            <a:pPr marL="571500" indent="-342900">
              <a:buClrTx/>
              <a:buFont typeface="Arial" panose="020B0604020202020204" pitchFamily="34" charset="0"/>
              <a:buChar char="•"/>
            </a:pPr>
            <a:endParaRPr lang="en-US" sz="1600" dirty="0">
              <a:solidFill>
                <a:schemeClr val="tx1"/>
              </a:solidFill>
            </a:endParaRPr>
          </a:p>
          <a:p>
            <a:pPr marL="571500" indent="-342900">
              <a:buClrTx/>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3062877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marL="228600" indent="0"/>
            <a:r>
              <a:rPr lang="en-IN" sz="2000" b="1" dirty="0" smtClean="0">
                <a:solidFill>
                  <a:schemeClr val="tx1"/>
                </a:solidFill>
              </a:rPr>
              <a:t>Insights :</a:t>
            </a:r>
          </a:p>
          <a:p>
            <a:pPr marL="571500" indent="-342900">
              <a:buClrTx/>
              <a:buFont typeface="Arial" panose="020B0604020202020204" pitchFamily="34" charset="0"/>
              <a:buChar char="•"/>
            </a:pPr>
            <a:r>
              <a:rPr lang="en-US" sz="1600" dirty="0">
                <a:solidFill>
                  <a:schemeClr val="tx1"/>
                </a:solidFill>
              </a:rPr>
              <a:t>Most Manufacturers have an average charging time between 4-6 hours.</a:t>
            </a:r>
          </a:p>
          <a:p>
            <a:pPr marL="571500" indent="-342900">
              <a:buClrTx/>
              <a:buFont typeface="Arial" panose="020B0604020202020204" pitchFamily="34" charset="0"/>
              <a:buChar char="•"/>
            </a:pPr>
            <a:r>
              <a:rPr lang="en-US" sz="1600" dirty="0" smtClean="0">
                <a:solidFill>
                  <a:schemeClr val="tx1"/>
                </a:solidFill>
              </a:rPr>
              <a:t>Ather ,UltraViolette </a:t>
            </a:r>
            <a:r>
              <a:rPr lang="en-US" sz="1600" dirty="0">
                <a:solidFill>
                  <a:schemeClr val="tx1"/>
                </a:solidFill>
              </a:rPr>
              <a:t>and Tork taking more than average charging time compared to other's</a:t>
            </a:r>
            <a:r>
              <a:rPr lang="en-US" sz="1600" dirty="0" smtClean="0">
                <a:solidFill>
                  <a:schemeClr val="tx1"/>
                </a:solidFill>
              </a:rPr>
              <a:t>.</a:t>
            </a:r>
            <a:endParaRPr lang="en-US" sz="1600" dirty="0">
              <a:solidFill>
                <a:schemeClr val="tx1"/>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66" y="84667"/>
            <a:ext cx="9951669" cy="4664804"/>
          </a:xfrm>
          <a:prstGeom prst="rect">
            <a:avLst/>
          </a:prstGeom>
        </p:spPr>
      </p:pic>
    </p:spTree>
    <p:extLst>
      <p:ext uri="{BB962C8B-B14F-4D97-AF65-F5344CB8AC3E}">
        <p14:creationId xmlns:p14="http://schemas.microsoft.com/office/powerpoint/2010/main" val="42552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0910" y="4886036"/>
            <a:ext cx="9328728" cy="2144357"/>
          </a:xfrm>
        </p:spPr>
        <p:txBody>
          <a:bodyPr>
            <a:normAutofit/>
          </a:bodyPr>
          <a:lstStyle/>
          <a:p>
            <a:r>
              <a:rPr lang="en-IN" sz="1600" b="1" dirty="0" smtClean="0">
                <a:solidFill>
                  <a:schemeClr val="tx1"/>
                </a:solidFill>
              </a:rPr>
              <a:t>Insights :</a:t>
            </a:r>
          </a:p>
          <a:p>
            <a:pPr marL="514350" indent="-285750">
              <a:buClrTx/>
              <a:buSzPct val="120000"/>
              <a:buFont typeface="Arial" panose="020B0604020202020204" pitchFamily="34" charset="0"/>
              <a:buChar char="•"/>
            </a:pPr>
            <a:r>
              <a:rPr lang="en-US" sz="1200" b="1" dirty="0">
                <a:solidFill>
                  <a:schemeClr val="tx1"/>
                </a:solidFill>
              </a:rPr>
              <a:t>Highest Prices:</a:t>
            </a:r>
            <a:r>
              <a:rPr lang="en-US" sz="1200" dirty="0">
                <a:solidFill>
                  <a:schemeClr val="tx1"/>
                </a:solidFill>
              </a:rPr>
              <a:t> BMW, Harley-Davidson, </a:t>
            </a:r>
            <a:r>
              <a:rPr lang="en-US" sz="1200" dirty="0" smtClean="0">
                <a:solidFill>
                  <a:schemeClr val="tx1"/>
                </a:solidFill>
              </a:rPr>
              <a:t>Indian ,</a:t>
            </a:r>
            <a:r>
              <a:rPr lang="en-US" sz="1200" dirty="0">
                <a:solidFill>
                  <a:schemeClr val="tx1"/>
                </a:solidFill>
              </a:rPr>
              <a:t>and Ducati lead with the highest average prices, crossing 2 million.</a:t>
            </a:r>
          </a:p>
          <a:p>
            <a:pPr marL="514350" indent="-285750">
              <a:buClrTx/>
              <a:buSzPct val="120000"/>
              <a:buFont typeface="Arial" panose="020B0604020202020204" pitchFamily="34" charset="0"/>
              <a:buChar char="•"/>
            </a:pPr>
            <a:r>
              <a:rPr lang="en-US" sz="1200" b="1" dirty="0">
                <a:solidFill>
                  <a:schemeClr val="tx1"/>
                </a:solidFill>
              </a:rPr>
              <a:t>Mid-Range Prices:</a:t>
            </a:r>
            <a:r>
              <a:rPr lang="en-US" sz="1200" dirty="0">
                <a:solidFill>
                  <a:schemeClr val="tx1"/>
                </a:solidFill>
              </a:rPr>
              <a:t> Triumph, Aprilia, </a:t>
            </a:r>
            <a:r>
              <a:rPr lang="en-US" sz="1200" dirty="0" smtClean="0">
                <a:solidFill>
                  <a:schemeClr val="tx1"/>
                </a:solidFill>
              </a:rPr>
              <a:t>Kawasaki, and </a:t>
            </a:r>
            <a:r>
              <a:rPr lang="en-US" sz="1200" dirty="0">
                <a:solidFill>
                  <a:schemeClr val="tx1"/>
                </a:solidFill>
              </a:rPr>
              <a:t>Moto are in the mid-range, around 1 million to 1.5 million.</a:t>
            </a:r>
          </a:p>
          <a:p>
            <a:pPr marL="514350" indent="-285750">
              <a:buClrTx/>
              <a:buSzPct val="120000"/>
              <a:buFont typeface="Arial" panose="020B0604020202020204" pitchFamily="34" charset="0"/>
              <a:buChar char="•"/>
            </a:pPr>
            <a:r>
              <a:rPr lang="en-US" sz="1200" b="1" dirty="0">
                <a:solidFill>
                  <a:schemeClr val="tx1"/>
                </a:solidFill>
              </a:rPr>
              <a:t>Lower Prices:</a:t>
            </a:r>
            <a:r>
              <a:rPr lang="en-US" sz="1200" dirty="0">
                <a:solidFill>
                  <a:schemeClr val="tx1"/>
                </a:solidFill>
              </a:rPr>
              <a:t> Honda, Bajaj, Hero, TVS, Yamaha, </a:t>
            </a:r>
            <a:r>
              <a:rPr lang="en-US" sz="1200" dirty="0" smtClean="0">
                <a:solidFill>
                  <a:schemeClr val="tx1"/>
                </a:solidFill>
              </a:rPr>
              <a:t>Royal Enfield </a:t>
            </a:r>
            <a:r>
              <a:rPr lang="en-US" sz="1200" dirty="0">
                <a:solidFill>
                  <a:schemeClr val="tx1"/>
                </a:solidFill>
              </a:rPr>
              <a:t>along with newer brands like Hop, Joy, and Bounce, are in the lower price range, below 0.5 million, which is reasonable and </a:t>
            </a:r>
            <a:r>
              <a:rPr lang="en-US" sz="1200" dirty="0" smtClean="0">
                <a:solidFill>
                  <a:schemeClr val="tx1"/>
                </a:solidFill>
              </a:rPr>
              <a:t>affordable. </a:t>
            </a:r>
            <a:r>
              <a:rPr lang="en-US" sz="1200" dirty="0">
                <a:solidFill>
                  <a:schemeClr val="tx1"/>
                </a:solidFill>
              </a:rPr>
              <a:t>Most of the customer's also look for these range of bikes.</a:t>
            </a:r>
          </a:p>
          <a:p>
            <a:pPr marL="514350" indent="-285750">
              <a:buClrTx/>
              <a:buSzPct val="120000"/>
              <a:buFont typeface="Arial" panose="020B0604020202020204" pitchFamily="34" charset="0"/>
              <a:buChar char="•"/>
            </a:pPr>
            <a:r>
              <a:rPr lang="en-US" sz="1200" dirty="0">
                <a:solidFill>
                  <a:schemeClr val="tx1"/>
                </a:solidFill>
              </a:rPr>
              <a:t>Electric and budget brands such as Okinawa, Gemopai, Hero Electric, Simple, </a:t>
            </a:r>
            <a:r>
              <a:rPr lang="en-US" sz="1200" dirty="0" err="1">
                <a:solidFill>
                  <a:schemeClr val="tx1"/>
                </a:solidFill>
              </a:rPr>
              <a:t>Okaya</a:t>
            </a:r>
            <a:r>
              <a:rPr lang="en-US" sz="1200" dirty="0">
                <a:solidFill>
                  <a:schemeClr val="tx1"/>
                </a:solidFill>
              </a:rPr>
              <a:t>, and Ampere are positioned in the lower prices, focusing on affordability and electric vehicles.</a:t>
            </a:r>
          </a:p>
          <a:p>
            <a:pPr marL="514350" indent="-285750">
              <a:buClrTx/>
              <a:buSzPct val="120000"/>
              <a:buFont typeface="Arial" panose="020B0604020202020204" pitchFamily="34" charset="0"/>
              <a:buChar char="•"/>
            </a:pPr>
            <a:endParaRPr lang="en-IN" sz="1600" b="1" dirty="0">
              <a:solidFill>
                <a:schemeClr val="tx1"/>
              </a:solidFill>
            </a:endParaRPr>
          </a:p>
        </p:txBody>
      </p:sp>
      <p:pic>
        <p:nvPicPr>
          <p:cNvPr id="6" name="Picture 5"/>
          <p:cNvPicPr>
            <a:picLocks noChangeAspect="1"/>
          </p:cNvPicPr>
          <p:nvPr/>
        </p:nvPicPr>
        <p:blipFill>
          <a:blip r:embed="rId3"/>
          <a:stretch>
            <a:fillRect/>
          </a:stretch>
        </p:blipFill>
        <p:spPr>
          <a:xfrm>
            <a:off x="0" y="-73891"/>
            <a:ext cx="12192000" cy="5126182"/>
          </a:xfrm>
          <a:prstGeom prst="rect">
            <a:avLst/>
          </a:prstGeom>
        </p:spPr>
      </p:pic>
    </p:spTree>
    <p:extLst>
      <p:ext uri="{BB962C8B-B14F-4D97-AF65-F5344CB8AC3E}">
        <p14:creationId xmlns:p14="http://schemas.microsoft.com/office/powerpoint/2010/main" val="3632992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85805" y="0"/>
            <a:ext cx="6608679" cy="5913120"/>
          </a:xfrm>
          <a:prstGeom prst="rect">
            <a:avLst/>
          </a:prstGeom>
        </p:spPr>
      </p:pic>
      <p:sp>
        <p:nvSpPr>
          <p:cNvPr id="3" name="Text Placeholder 2"/>
          <p:cNvSpPr>
            <a:spLocks noGrp="1"/>
          </p:cNvSpPr>
          <p:nvPr>
            <p:ph type="body" idx="1"/>
          </p:nvPr>
        </p:nvSpPr>
        <p:spPr>
          <a:xfrm>
            <a:off x="0" y="1"/>
            <a:ext cx="5506720" cy="6181090"/>
          </a:xfrm>
        </p:spPr>
        <p:txBody>
          <a:bodyPr/>
          <a:lstStyle/>
          <a:p>
            <a:r>
              <a:rPr lang="en-IN" b="1" dirty="0" smtClean="0">
                <a:solidFill>
                  <a:schemeClr val="tx1"/>
                </a:solidFill>
              </a:rPr>
              <a:t>Insights :</a:t>
            </a:r>
          </a:p>
          <a:p>
            <a:pPr marL="571500" indent="-342900">
              <a:lnSpc>
                <a:spcPct val="100000"/>
              </a:lnSpc>
              <a:buClrTx/>
              <a:buSzPct val="140000"/>
              <a:buFont typeface="Arial" panose="020B0604020202020204" pitchFamily="34" charset="0"/>
              <a:buChar char="•"/>
            </a:pPr>
            <a:r>
              <a:rPr lang="en-US" sz="1800" dirty="0">
                <a:solidFill>
                  <a:schemeClr val="tx1"/>
                </a:solidFill>
              </a:rPr>
              <a:t>Larger engine capacities are strongly associated with higher weights, larger fuel capacities, higher top speeds, higher prices, and higher ratings but lower mileage</a:t>
            </a:r>
            <a:r>
              <a:rPr lang="en-US" sz="1800" dirty="0" smtClean="0">
                <a:solidFill>
                  <a:schemeClr val="tx1"/>
                </a:solidFill>
              </a:rPr>
              <a:t>.</a:t>
            </a:r>
            <a:endParaRPr lang="en-US" sz="1800" dirty="0">
              <a:solidFill>
                <a:schemeClr val="tx1"/>
              </a:solidFill>
            </a:endParaRPr>
          </a:p>
          <a:p>
            <a:pPr marL="571500" indent="-342900">
              <a:lnSpc>
                <a:spcPct val="100000"/>
              </a:lnSpc>
              <a:buClrTx/>
              <a:buSzPct val="140000"/>
              <a:buFont typeface="Arial" panose="020B0604020202020204" pitchFamily="34" charset="0"/>
              <a:buChar char="•"/>
            </a:pPr>
            <a:r>
              <a:rPr lang="en-US" sz="1800" dirty="0">
                <a:solidFill>
                  <a:schemeClr val="tx1"/>
                </a:solidFill>
              </a:rPr>
              <a:t>Bikes with larger fuel capacities tend to have higher top speeds and higher prices</a:t>
            </a:r>
            <a:r>
              <a:rPr lang="en-US" dirty="0"/>
              <a:t>.</a:t>
            </a:r>
          </a:p>
          <a:p>
            <a:pPr marL="571500" indent="-342900">
              <a:lnSpc>
                <a:spcPct val="100000"/>
              </a:lnSpc>
              <a:buClrTx/>
              <a:buSzPct val="140000"/>
              <a:buFont typeface="Arial" panose="020B0604020202020204" pitchFamily="34" charset="0"/>
              <a:buChar char="•"/>
            </a:pPr>
            <a:r>
              <a:rPr lang="en-US" sz="1800" dirty="0">
                <a:solidFill>
                  <a:schemeClr val="tx1"/>
                </a:solidFill>
              </a:rPr>
              <a:t>Higher top speeds are strongly associated with higher prices and moderately with higher ratings.</a:t>
            </a:r>
          </a:p>
          <a:p>
            <a:pPr marL="571500" indent="-342900">
              <a:lnSpc>
                <a:spcPct val="100000"/>
              </a:lnSpc>
              <a:buClrTx/>
              <a:buSzPct val="140000"/>
              <a:buFont typeface="Arial" panose="020B0604020202020204" pitchFamily="34" charset="0"/>
              <a:buChar char="•"/>
            </a:pPr>
            <a:r>
              <a:rPr lang="en-US" sz="1800" dirty="0">
                <a:solidFill>
                  <a:schemeClr val="tx1"/>
                </a:solidFill>
              </a:rPr>
              <a:t>Higher prices are generally associated with lower mileage and higher ratings but show a weak positive correlation with ratings.</a:t>
            </a:r>
          </a:p>
          <a:p>
            <a:pPr marL="571500" indent="-342900">
              <a:buClrTx/>
              <a:buSzPct val="140000"/>
              <a:buFont typeface="Arial" panose="020B0604020202020204" pitchFamily="34" charset="0"/>
              <a:buChar char="•"/>
            </a:pPr>
            <a:endParaRPr lang="en-IN" b="1" dirty="0">
              <a:solidFill>
                <a:schemeClr val="tx1"/>
              </a:solidFill>
            </a:endParaRPr>
          </a:p>
        </p:txBody>
      </p:sp>
    </p:spTree>
    <p:extLst>
      <p:ext uri="{BB962C8B-B14F-4D97-AF65-F5344CB8AC3E}">
        <p14:creationId xmlns:p14="http://schemas.microsoft.com/office/powerpoint/2010/main" val="845050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177677" y="88802"/>
            <a:ext cx="12014323" cy="1127997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smtClean="0">
                <a:solidFill>
                  <a:srgbClr val="FF0000"/>
                </a:solidFill>
                <a:latin typeface="Lato Black"/>
                <a:ea typeface="Lato Black"/>
                <a:cs typeface="Lato Black"/>
                <a:sym typeface="Lato Black"/>
              </a:rPr>
              <a:t>About </a:t>
            </a:r>
            <a:r>
              <a:rPr lang="en-IN" sz="3200" dirty="0" smtClean="0">
                <a:solidFill>
                  <a:srgbClr val="FF0000"/>
                </a:solidFill>
                <a:latin typeface="Lato Black"/>
                <a:ea typeface="Lato Black"/>
                <a:cs typeface="Lato Black"/>
                <a:sym typeface="Lato Black"/>
              </a:rPr>
              <a:t>Team</a:t>
            </a:r>
          </a:p>
          <a:p>
            <a:pPr marL="0" marR="0" lvl="0" indent="0" algn="l" rtl="0">
              <a:lnSpc>
                <a:spcPct val="80000"/>
              </a:lnSpc>
              <a:spcBef>
                <a:spcPts val="0"/>
              </a:spcBef>
              <a:spcAft>
                <a:spcPts val="0"/>
              </a:spcAft>
              <a:buClr>
                <a:srgbClr val="FF0000"/>
              </a:buClr>
              <a:buSzPts val="3200"/>
              <a:buFont typeface="Lato Black"/>
              <a:buNone/>
            </a:pPr>
            <a:endParaRPr lang="en-IN" sz="3200" b="0" i="0" u="none" strike="noStrike" cap="none" dirty="0" smtClean="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r>
              <a:rPr lang="en-IN" sz="1800" u="sng" dirty="0" smtClean="0">
                <a:solidFill>
                  <a:schemeClr val="tx1"/>
                </a:solidFill>
                <a:latin typeface="Lato Black"/>
                <a:ea typeface="Calibri"/>
                <a:cs typeface="Calibri"/>
                <a:sym typeface="Lato Black"/>
              </a:rPr>
              <a:t>Sankella  Saikumar</a:t>
            </a:r>
          </a:p>
          <a:p>
            <a:pPr marL="0" marR="0" lvl="0" indent="0" algn="l" rtl="0">
              <a:lnSpc>
                <a:spcPct val="80000"/>
              </a:lnSpc>
              <a:spcBef>
                <a:spcPts val="0"/>
              </a:spcBef>
              <a:spcAft>
                <a:spcPts val="0"/>
              </a:spcAft>
              <a:buClr>
                <a:srgbClr val="FF0000"/>
              </a:buClr>
              <a:buSzPts val="3200"/>
              <a:buFont typeface="Lato Black"/>
              <a:buNone/>
            </a:pPr>
            <a:endParaRPr lang="en-IN" sz="1800" b="0" i="0" u="sng" strike="noStrike" cap="none" dirty="0">
              <a:solidFill>
                <a:schemeClr val="tx1"/>
              </a:solidFill>
              <a:latin typeface="Lato Black"/>
              <a:ea typeface="Calibri"/>
              <a:cs typeface="Calibri"/>
              <a:sym typeface="Lato Black"/>
            </a:endParaRPr>
          </a:p>
          <a:p>
            <a:pPr marL="285750" marR="0" lvl="0" indent="-285750" algn="l" rtl="0">
              <a:lnSpc>
                <a:spcPct val="150000"/>
              </a:lnSpc>
              <a:spcBef>
                <a:spcPts val="0"/>
              </a:spcBef>
              <a:spcAft>
                <a:spcPts val="0"/>
              </a:spcAft>
              <a:buClrTx/>
              <a:buSzPct val="120000"/>
              <a:buFont typeface="Arial" panose="020B0604020202020204" pitchFamily="34" charset="0"/>
              <a:buChar char="•"/>
            </a:pPr>
            <a:r>
              <a:rPr lang="en-IN" sz="1800" dirty="0" smtClean="0">
                <a:solidFill>
                  <a:schemeClr val="tx1"/>
                </a:solidFill>
                <a:latin typeface="Lato Black"/>
                <a:ea typeface="Calibri"/>
                <a:cs typeface="Calibri"/>
                <a:sym typeface="Lato Black"/>
              </a:rPr>
              <a:t>B.com Business Analytics</a:t>
            </a:r>
          </a:p>
          <a:p>
            <a:pPr marL="285750" marR="0" lvl="0" indent="-285750" algn="l" rtl="0">
              <a:lnSpc>
                <a:spcPct val="150000"/>
              </a:lnSpc>
              <a:spcBef>
                <a:spcPts val="0"/>
              </a:spcBef>
              <a:spcAft>
                <a:spcPts val="0"/>
              </a:spcAft>
              <a:buClrTx/>
              <a:buSzPct val="120000"/>
              <a:buFont typeface="Arial" panose="020B0604020202020204" pitchFamily="34" charset="0"/>
              <a:buChar char="•"/>
            </a:pPr>
            <a:r>
              <a:rPr lang="en-IN" sz="1800" dirty="0" smtClean="0">
                <a:solidFill>
                  <a:schemeClr val="tx1"/>
                </a:solidFill>
                <a:latin typeface="Lato Black"/>
                <a:ea typeface="Calibri"/>
                <a:cs typeface="Calibri"/>
                <a:sym typeface="Lato Black"/>
              </a:rPr>
              <a:t>I am a Fresher</a:t>
            </a:r>
          </a:p>
          <a:p>
            <a:pPr marL="285750" lvl="0" indent="-285750">
              <a:lnSpc>
                <a:spcPct val="150000"/>
              </a:lnSpc>
              <a:buClrTx/>
              <a:buSzPct val="120000"/>
              <a:buFont typeface="Arial" panose="020B0604020202020204" pitchFamily="34" charset="0"/>
              <a:buChar char="•"/>
            </a:pPr>
            <a:r>
              <a:rPr lang="en-IN" sz="1800" strike="noStrike" cap="none" dirty="0" smtClean="0">
                <a:solidFill>
                  <a:schemeClr val="tx1"/>
                </a:solidFill>
                <a:latin typeface="Lato Black"/>
                <a:ea typeface="Calibri"/>
                <a:cs typeface="Calibri"/>
                <a:sym typeface="Lato Black"/>
              </a:rPr>
              <a:t>LinkedIn : </a:t>
            </a:r>
            <a:r>
              <a:rPr lang="en-IN" sz="1800" b="1" dirty="0" smtClean="0">
                <a:solidFill>
                  <a:schemeClr val="accent1"/>
                </a:solidFill>
                <a:latin typeface="Lato Black" panose="020B0604020202020204" charset="0"/>
                <a:hlinkClick r:id="rId3"/>
              </a:rPr>
              <a:t>https</a:t>
            </a:r>
            <a:r>
              <a:rPr lang="en-IN" sz="1800" b="1" dirty="0">
                <a:solidFill>
                  <a:schemeClr val="accent1"/>
                </a:solidFill>
                <a:latin typeface="Lato Black" panose="020B0604020202020204" charset="0"/>
                <a:hlinkClick r:id="rId3"/>
              </a:rPr>
              <a:t>://www.linkedin.com/in/ssai-kumar-103921202</a:t>
            </a:r>
            <a:endParaRPr lang="en-IN" sz="1800" b="1" strike="noStrike" cap="none" dirty="0" smtClean="0">
              <a:solidFill>
                <a:schemeClr val="accent1"/>
              </a:solidFill>
              <a:latin typeface="Lato Black" panose="020B0604020202020204" charset="0"/>
              <a:ea typeface="Calibri"/>
              <a:cs typeface="Calibri"/>
              <a:sym typeface="Lato Black"/>
            </a:endParaRPr>
          </a:p>
          <a:p>
            <a:pPr marR="0" lvl="0" algn="l" rtl="0">
              <a:spcBef>
                <a:spcPts val="0"/>
              </a:spcBef>
              <a:spcAft>
                <a:spcPts val="0"/>
              </a:spcAft>
              <a:buClrTx/>
              <a:buSzPct val="120000"/>
            </a:pPr>
            <a:endParaRPr lang="en-IN" sz="1800" dirty="0">
              <a:solidFill>
                <a:schemeClr val="tx1"/>
              </a:solidFill>
              <a:latin typeface="Lato Black"/>
              <a:ea typeface="Calibri"/>
              <a:cs typeface="Calibri"/>
              <a:sym typeface="Lato Black"/>
            </a:endParaRPr>
          </a:p>
          <a:p>
            <a:pPr marR="0" lvl="0" algn="l" rtl="0">
              <a:spcBef>
                <a:spcPts val="0"/>
              </a:spcBef>
              <a:spcAft>
                <a:spcPts val="0"/>
              </a:spcAft>
              <a:buClrTx/>
              <a:buSzPct val="120000"/>
            </a:pPr>
            <a:r>
              <a:rPr lang="en-IN" sz="1800" u="sng" strike="noStrike" cap="none" dirty="0" smtClean="0">
                <a:solidFill>
                  <a:schemeClr val="tx1"/>
                </a:solidFill>
                <a:latin typeface="Lato Black"/>
                <a:ea typeface="Calibri"/>
                <a:cs typeface="Calibri"/>
                <a:sym typeface="Lato Black"/>
              </a:rPr>
              <a:t>Amirishetti  Ramu</a:t>
            </a:r>
          </a:p>
          <a:p>
            <a:pPr marR="0" lvl="0" algn="l" rtl="0">
              <a:spcBef>
                <a:spcPts val="0"/>
              </a:spcBef>
              <a:spcAft>
                <a:spcPts val="0"/>
              </a:spcAft>
              <a:buClrTx/>
              <a:buSzPct val="120000"/>
            </a:pPr>
            <a:endParaRPr lang="en-IN" sz="1800" u="sng" dirty="0">
              <a:solidFill>
                <a:schemeClr val="tx1"/>
              </a:solidFill>
              <a:latin typeface="Lato Black"/>
              <a:ea typeface="Calibri"/>
              <a:cs typeface="Calibri"/>
              <a:sym typeface="Lato Black"/>
            </a:endParaRPr>
          </a:p>
          <a:p>
            <a:pPr marL="285750" marR="0" lvl="0" indent="-285750" algn="l" rtl="0">
              <a:lnSpc>
                <a:spcPct val="150000"/>
              </a:lnSpc>
              <a:spcBef>
                <a:spcPts val="0"/>
              </a:spcBef>
              <a:spcAft>
                <a:spcPts val="0"/>
              </a:spcAft>
              <a:buClrTx/>
              <a:buSzPct val="120000"/>
              <a:buFont typeface="Arial" panose="020B0604020202020204" pitchFamily="34" charset="0"/>
              <a:buChar char="•"/>
            </a:pPr>
            <a:r>
              <a:rPr lang="en-IN" sz="1800" strike="noStrike" cap="none" dirty="0" smtClean="0">
                <a:solidFill>
                  <a:schemeClr val="tx1"/>
                </a:solidFill>
                <a:latin typeface="Lato Black"/>
                <a:ea typeface="Calibri"/>
                <a:cs typeface="Calibri"/>
                <a:sym typeface="Lato Black"/>
              </a:rPr>
              <a:t>BSc Computer Science</a:t>
            </a:r>
          </a:p>
          <a:p>
            <a:pPr marL="285750" marR="0" lvl="0" indent="-285750" algn="l" rtl="0">
              <a:lnSpc>
                <a:spcPct val="150000"/>
              </a:lnSpc>
              <a:spcBef>
                <a:spcPts val="0"/>
              </a:spcBef>
              <a:spcAft>
                <a:spcPts val="0"/>
              </a:spcAft>
              <a:buClrTx/>
              <a:buSzPct val="120000"/>
              <a:buFont typeface="Arial" panose="020B0604020202020204" pitchFamily="34" charset="0"/>
              <a:buChar char="•"/>
            </a:pPr>
            <a:r>
              <a:rPr lang="en-IN" sz="1800" dirty="0" smtClean="0">
                <a:solidFill>
                  <a:schemeClr val="tx1"/>
                </a:solidFill>
                <a:latin typeface="Lato Black"/>
                <a:ea typeface="Calibri"/>
                <a:cs typeface="Calibri"/>
                <a:sym typeface="Lato Black"/>
              </a:rPr>
              <a:t>I am a Fresher</a:t>
            </a:r>
          </a:p>
          <a:p>
            <a:pPr marL="285750" lvl="0" indent="-285750">
              <a:lnSpc>
                <a:spcPct val="150000"/>
              </a:lnSpc>
              <a:buClrTx/>
              <a:buSzPct val="120000"/>
              <a:buFont typeface="Arial" panose="020B0604020202020204" pitchFamily="34" charset="0"/>
              <a:buChar char="•"/>
            </a:pPr>
            <a:r>
              <a:rPr lang="en-IN" sz="1800" strike="noStrike" cap="none" dirty="0" smtClean="0">
                <a:solidFill>
                  <a:schemeClr val="tx1"/>
                </a:solidFill>
                <a:latin typeface="Lato Black"/>
                <a:ea typeface="Calibri"/>
                <a:cs typeface="Calibri"/>
                <a:sym typeface="Lato Black"/>
              </a:rPr>
              <a:t>LinkedIn : </a:t>
            </a:r>
            <a:r>
              <a:rPr lang="en-IN" sz="1800" dirty="0">
                <a:latin typeface="Lato Black" panose="020B0604020202020204" charset="0"/>
                <a:hlinkClick r:id="rId4"/>
              </a:rPr>
              <a:t>https://www.linkedin.com/in/amirishetti-ramu</a:t>
            </a:r>
            <a:endParaRPr lang="en-IN" sz="1800" strike="noStrike" cap="none" dirty="0" smtClean="0">
              <a:solidFill>
                <a:schemeClr val="tx1"/>
              </a:solidFill>
              <a:latin typeface="Lato Black" panose="020B0604020202020204" charset="0"/>
              <a:ea typeface="Calibri"/>
              <a:cs typeface="Calibri"/>
              <a:sym typeface="Lato Black"/>
            </a:endParaRPr>
          </a:p>
          <a:p>
            <a:pPr marR="0" lvl="0" algn="l" rtl="0">
              <a:spcBef>
                <a:spcPts val="0"/>
              </a:spcBef>
              <a:spcAft>
                <a:spcPts val="0"/>
              </a:spcAft>
              <a:buClrTx/>
              <a:buSzPct val="120000"/>
            </a:pPr>
            <a:endParaRPr lang="en-IN" sz="1800" strike="noStrike" cap="none" dirty="0" smtClean="0">
              <a:solidFill>
                <a:schemeClr val="tx1"/>
              </a:solidFill>
              <a:latin typeface="Lato Black"/>
              <a:ea typeface="Calibri"/>
              <a:cs typeface="Calibri"/>
              <a:sym typeface="Lato Black"/>
            </a:endParaRPr>
          </a:p>
          <a:p>
            <a:pPr marR="0" lvl="0" algn="l" rtl="0">
              <a:spcBef>
                <a:spcPts val="0"/>
              </a:spcBef>
              <a:spcAft>
                <a:spcPts val="0"/>
              </a:spcAft>
              <a:buClrTx/>
              <a:buSzPct val="120000"/>
            </a:pPr>
            <a:r>
              <a:rPr lang="en-IN" sz="1800" u="sng" dirty="0" smtClean="0">
                <a:solidFill>
                  <a:schemeClr val="tx1"/>
                </a:solidFill>
                <a:latin typeface="Lato Black"/>
                <a:ea typeface="Calibri"/>
                <a:cs typeface="Calibri"/>
                <a:sym typeface="Lato Black"/>
              </a:rPr>
              <a:t> Katla  Saikrishna</a:t>
            </a:r>
            <a:endParaRPr lang="en-IN" sz="1800" u="sng" dirty="0">
              <a:solidFill>
                <a:schemeClr val="tx1"/>
              </a:solidFill>
              <a:latin typeface="Lato Black"/>
              <a:ea typeface="Calibri"/>
              <a:cs typeface="Calibri"/>
              <a:sym typeface="Lato Black"/>
            </a:endParaRPr>
          </a:p>
          <a:p>
            <a:pPr marR="0" lvl="0" algn="l" rtl="0">
              <a:spcBef>
                <a:spcPts val="0"/>
              </a:spcBef>
              <a:spcAft>
                <a:spcPts val="0"/>
              </a:spcAft>
              <a:buClrTx/>
              <a:buSzPct val="120000"/>
            </a:pPr>
            <a:endParaRPr lang="en-IN" sz="1800" u="sng" strike="noStrike" cap="none" dirty="0" smtClean="0">
              <a:solidFill>
                <a:schemeClr val="tx1"/>
              </a:solidFill>
              <a:latin typeface="Lato Black"/>
              <a:ea typeface="Calibri"/>
              <a:cs typeface="Calibri"/>
              <a:sym typeface="Lato Black"/>
            </a:endParaRPr>
          </a:p>
          <a:p>
            <a:pPr marL="285750" marR="0" lvl="0" indent="-285750" algn="l" rtl="0">
              <a:lnSpc>
                <a:spcPct val="150000"/>
              </a:lnSpc>
              <a:spcBef>
                <a:spcPts val="0"/>
              </a:spcBef>
              <a:spcAft>
                <a:spcPts val="0"/>
              </a:spcAft>
              <a:buClrTx/>
              <a:buSzPct val="120000"/>
              <a:buFont typeface="Arial" panose="020B0604020202020204" pitchFamily="34" charset="0"/>
              <a:buChar char="•"/>
            </a:pPr>
            <a:r>
              <a:rPr lang="en-IN" sz="1800" dirty="0" smtClean="0">
                <a:solidFill>
                  <a:schemeClr val="tx1"/>
                </a:solidFill>
                <a:latin typeface="Lato Black"/>
                <a:ea typeface="Calibri"/>
                <a:cs typeface="Calibri"/>
                <a:sym typeface="Lato Black"/>
              </a:rPr>
              <a:t>BSc Computer Science</a:t>
            </a:r>
          </a:p>
          <a:p>
            <a:pPr marL="285750" marR="0" lvl="0" indent="-285750" algn="l" rtl="0">
              <a:lnSpc>
                <a:spcPct val="150000"/>
              </a:lnSpc>
              <a:spcBef>
                <a:spcPts val="0"/>
              </a:spcBef>
              <a:spcAft>
                <a:spcPts val="0"/>
              </a:spcAft>
              <a:buClrTx/>
              <a:buSzPct val="120000"/>
              <a:buFont typeface="Arial" panose="020B0604020202020204" pitchFamily="34" charset="0"/>
              <a:buChar char="•"/>
            </a:pPr>
            <a:r>
              <a:rPr lang="en-IN" sz="1800" strike="noStrike" cap="none" dirty="0" smtClean="0">
                <a:solidFill>
                  <a:schemeClr val="tx1"/>
                </a:solidFill>
                <a:latin typeface="Lato Black"/>
                <a:ea typeface="Calibri"/>
                <a:cs typeface="Calibri"/>
                <a:sym typeface="Lato Black"/>
              </a:rPr>
              <a:t>I am a Fresher</a:t>
            </a:r>
          </a:p>
          <a:p>
            <a:pPr marL="285750" lvl="0" indent="-285750">
              <a:lnSpc>
                <a:spcPct val="150000"/>
              </a:lnSpc>
              <a:buClrTx/>
              <a:buSzPct val="120000"/>
              <a:buFont typeface="Arial" panose="020B0604020202020204" pitchFamily="34" charset="0"/>
              <a:buChar char="•"/>
            </a:pPr>
            <a:r>
              <a:rPr lang="en-IN" sz="1800" dirty="0" smtClean="0">
                <a:solidFill>
                  <a:schemeClr val="tx1"/>
                </a:solidFill>
                <a:latin typeface="Lato Black"/>
                <a:ea typeface="Calibri"/>
                <a:cs typeface="Calibri"/>
                <a:sym typeface="Lato Black"/>
              </a:rPr>
              <a:t>LinkedIn : </a:t>
            </a:r>
            <a:r>
              <a:rPr lang="en-IN" sz="1800" u="sng" dirty="0" smtClean="0">
                <a:solidFill>
                  <a:srgbClr val="0070C0"/>
                </a:solidFill>
                <a:latin typeface="Lato Black"/>
                <a:ea typeface="Calibri"/>
                <a:cs typeface="Calibri"/>
                <a:sym typeface="Lato Black"/>
              </a:rPr>
              <a:t>https</a:t>
            </a:r>
            <a:r>
              <a:rPr lang="en-IN" sz="1800" u="sng" dirty="0">
                <a:solidFill>
                  <a:srgbClr val="0070C0"/>
                </a:solidFill>
                <a:latin typeface="Lato Black"/>
                <a:ea typeface="Calibri"/>
                <a:cs typeface="Calibri"/>
                <a:sym typeface="Lato Black"/>
              </a:rPr>
              <a:t>://www.linkedin.com/in/saikrishna-katla</a:t>
            </a:r>
            <a:endParaRPr lang="en-IN" sz="3200" u="sng" dirty="0" smtClean="0">
              <a:solidFill>
                <a:srgbClr val="0070C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b="0" i="0" u="none" strike="noStrike" cap="none" dirty="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dirty="0" smtClean="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b="0" i="0" u="none" strike="noStrike" cap="none" dirty="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dirty="0" smtClean="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b="0" i="0" u="none" strike="noStrike" cap="none" dirty="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dirty="0" smtClean="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b="0" i="0" u="none" strike="noStrike" cap="none" dirty="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dirty="0" smtClean="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b="0" i="0" u="none" strike="noStrike" cap="none" dirty="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lang="en-IN" sz="3200" dirty="0" smtClean="0">
              <a:solidFill>
                <a:srgbClr val="FF0000"/>
              </a:solidFill>
              <a:latin typeface="Lato Black"/>
              <a:ea typeface="Calibri"/>
              <a:cs typeface="Calibri"/>
              <a:sym typeface="Lato Black"/>
            </a:endParaRPr>
          </a:p>
          <a:p>
            <a:pPr marL="0" marR="0" lvl="0" indent="0" algn="l" rtl="0">
              <a:lnSpc>
                <a:spcPct val="80000"/>
              </a:lnSpc>
              <a:spcBef>
                <a:spcPts val="0"/>
              </a:spcBef>
              <a:spcAft>
                <a:spcPts val="0"/>
              </a:spcAft>
              <a:buClr>
                <a:srgbClr val="FF0000"/>
              </a:buClr>
              <a:buSzPts val="3200"/>
              <a:buFont typeface="Lato Black"/>
              <a:buNone/>
            </a:pP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59119" y="182880"/>
            <a:ext cx="6286733" cy="5831840"/>
          </a:xfrm>
          <a:prstGeom prst="rect">
            <a:avLst/>
          </a:prstGeom>
        </p:spPr>
      </p:pic>
      <p:sp>
        <p:nvSpPr>
          <p:cNvPr id="3" name="Text Placeholder 2"/>
          <p:cNvSpPr>
            <a:spLocks noGrp="1"/>
          </p:cNvSpPr>
          <p:nvPr>
            <p:ph type="body" idx="1"/>
          </p:nvPr>
        </p:nvSpPr>
        <p:spPr>
          <a:xfrm>
            <a:off x="196850" y="477520"/>
            <a:ext cx="5577417" cy="6380479"/>
          </a:xfrm>
        </p:spPr>
        <p:txBody>
          <a:bodyPr>
            <a:normAutofit/>
          </a:bodyPr>
          <a:lstStyle/>
          <a:p>
            <a:r>
              <a:rPr lang="en-IN" sz="2000" b="1" dirty="0" smtClean="0">
                <a:solidFill>
                  <a:schemeClr val="tx1"/>
                </a:solidFill>
              </a:rPr>
              <a:t>Insights :</a:t>
            </a:r>
          </a:p>
          <a:p>
            <a:pPr marL="571500" indent="-342900">
              <a:lnSpc>
                <a:spcPct val="150000"/>
              </a:lnSpc>
              <a:buClrTx/>
              <a:buFont typeface="Arial" panose="020B0604020202020204" pitchFamily="34" charset="0"/>
              <a:buChar char="•"/>
            </a:pPr>
            <a:r>
              <a:rPr lang="en-US" sz="1800" dirty="0">
                <a:solidFill>
                  <a:schemeClr val="tx1"/>
                </a:solidFill>
              </a:rPr>
              <a:t>Heavier bikes tend to have top speeds, better riding ranges, and are more expensive.</a:t>
            </a:r>
          </a:p>
          <a:p>
            <a:pPr marL="571500" indent="-342900">
              <a:lnSpc>
                <a:spcPct val="150000"/>
              </a:lnSpc>
              <a:buClrTx/>
              <a:buFont typeface="Arial" panose="020B0604020202020204" pitchFamily="34" charset="0"/>
              <a:buChar char="•"/>
            </a:pPr>
            <a:r>
              <a:rPr lang="en-US" sz="1800" dirty="0">
                <a:solidFill>
                  <a:schemeClr val="tx1"/>
                </a:solidFill>
              </a:rPr>
              <a:t>Bikes with higher top speeds are generally more expensive and have better riding ranges.</a:t>
            </a:r>
          </a:p>
          <a:p>
            <a:pPr marL="571500" indent="-342900">
              <a:lnSpc>
                <a:spcPct val="150000"/>
              </a:lnSpc>
              <a:buClrTx/>
              <a:buFont typeface="Arial" panose="020B0604020202020204" pitchFamily="34" charset="0"/>
              <a:buChar char="•"/>
            </a:pPr>
            <a:r>
              <a:rPr lang="en-US" sz="1800" dirty="0">
                <a:solidFill>
                  <a:schemeClr val="tx1"/>
                </a:solidFill>
              </a:rPr>
              <a:t>Prices are strongly correlated with weight, top speed, and riding range, but not with ratings. That means they are directly related.</a:t>
            </a:r>
          </a:p>
          <a:p>
            <a:pPr marL="571500" indent="-342900">
              <a:lnSpc>
                <a:spcPct val="150000"/>
              </a:lnSpc>
              <a:buClrTx/>
              <a:buFont typeface="Arial" panose="020B0604020202020204" pitchFamily="34" charset="0"/>
              <a:buChar char="•"/>
            </a:pPr>
            <a:r>
              <a:rPr lang="en-US" sz="1800" dirty="0">
                <a:solidFill>
                  <a:schemeClr val="tx1"/>
                </a:solidFill>
              </a:rPr>
              <a:t>Ratings do not show strong correlations with any other feature</a:t>
            </a:r>
            <a:r>
              <a:rPr lang="en-US" sz="1800" dirty="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59669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577" y="-110937"/>
            <a:ext cx="8162693" cy="1103971"/>
          </a:xfrm>
        </p:spPr>
        <p:txBody>
          <a:bodyPr>
            <a:normAutofit/>
          </a:bodyPr>
          <a:lstStyle/>
          <a:p>
            <a:pPr algn="ctr"/>
            <a:r>
              <a:rPr lang="en-IN" sz="4400" b="1" dirty="0" smtClean="0">
                <a:solidFill>
                  <a:srgbClr val="FF0000"/>
                </a:solidFill>
              </a:rPr>
              <a:t>Key Business Questions</a:t>
            </a:r>
            <a:endParaRPr lang="en-IN" sz="4400" b="1" dirty="0">
              <a:solidFill>
                <a:srgbClr val="FF0000"/>
              </a:solidFill>
            </a:endParaRPr>
          </a:p>
        </p:txBody>
      </p:sp>
      <p:sp>
        <p:nvSpPr>
          <p:cNvPr id="3" name="Text Placeholder 2"/>
          <p:cNvSpPr>
            <a:spLocks noGrp="1"/>
          </p:cNvSpPr>
          <p:nvPr>
            <p:ph type="body" idx="1"/>
          </p:nvPr>
        </p:nvSpPr>
        <p:spPr>
          <a:xfrm>
            <a:off x="92657" y="993034"/>
            <a:ext cx="11931805" cy="5508701"/>
          </a:xfrm>
        </p:spPr>
        <p:txBody>
          <a:bodyPr/>
          <a:lstStyle/>
          <a:p>
            <a:pPr marL="571500" indent="-342900">
              <a:lnSpc>
                <a:spcPct val="150000"/>
              </a:lnSpc>
              <a:buClr>
                <a:schemeClr val="tx1"/>
              </a:buClr>
              <a:buSzPct val="130000"/>
              <a:buFont typeface="Wingdings" panose="05000000000000000000" pitchFamily="2" charset="2"/>
              <a:buChar char="§"/>
            </a:pPr>
            <a:r>
              <a:rPr lang="en-IN" dirty="0" smtClean="0">
                <a:solidFill>
                  <a:schemeClr val="tx1"/>
                </a:solidFill>
              </a:rPr>
              <a:t>Which manufacturer offers the most diverse range of bikes in terms of Engine Capacity ?</a:t>
            </a:r>
          </a:p>
          <a:p>
            <a:pPr marL="571500" indent="-342900">
              <a:lnSpc>
                <a:spcPct val="150000"/>
              </a:lnSpc>
              <a:buClr>
                <a:schemeClr val="tx1"/>
              </a:buClr>
              <a:buSzPct val="130000"/>
              <a:buFont typeface="Wingdings" panose="05000000000000000000" pitchFamily="2" charset="2"/>
              <a:buChar char="§"/>
            </a:pPr>
            <a:r>
              <a:rPr lang="en-IN" dirty="0" smtClean="0">
                <a:solidFill>
                  <a:schemeClr val="tx1"/>
                </a:solidFill>
              </a:rPr>
              <a:t>What is the price range of bikes with a top speed above 150 kmph ?</a:t>
            </a:r>
          </a:p>
          <a:p>
            <a:pPr marL="571500" indent="-342900">
              <a:lnSpc>
                <a:spcPct val="150000"/>
              </a:lnSpc>
              <a:buClr>
                <a:schemeClr val="tx1"/>
              </a:buClr>
              <a:buSzPct val="130000"/>
              <a:buFont typeface="Wingdings" panose="05000000000000000000" pitchFamily="2" charset="2"/>
              <a:buChar char="§"/>
            </a:pPr>
            <a:r>
              <a:rPr lang="en-IN" dirty="0" smtClean="0">
                <a:solidFill>
                  <a:schemeClr val="tx1"/>
                </a:solidFill>
              </a:rPr>
              <a:t>Which bike manufacturers has the highest average rating (Petrol Bikes) ?</a:t>
            </a:r>
          </a:p>
          <a:p>
            <a:pPr marL="571500" indent="-342900">
              <a:lnSpc>
                <a:spcPct val="150000"/>
              </a:lnSpc>
              <a:buClr>
                <a:schemeClr val="tx1"/>
              </a:buClr>
              <a:buSzPct val="130000"/>
              <a:buFont typeface="Wingdings" panose="05000000000000000000" pitchFamily="2" charset="2"/>
              <a:buChar char="§"/>
            </a:pPr>
            <a:r>
              <a:rPr lang="en-IN" dirty="0" smtClean="0">
                <a:solidFill>
                  <a:schemeClr val="tx1"/>
                </a:solidFill>
              </a:rPr>
              <a:t>What is the relationship between Engine Capacity and Top Speed ?</a:t>
            </a:r>
          </a:p>
          <a:p>
            <a:pPr marL="571500" indent="-342900">
              <a:lnSpc>
                <a:spcPct val="150000"/>
              </a:lnSpc>
              <a:buClr>
                <a:schemeClr val="tx1"/>
              </a:buClr>
              <a:buSzPct val="130000"/>
              <a:buFont typeface="Wingdings" panose="05000000000000000000" pitchFamily="2" charset="2"/>
              <a:buChar char="§"/>
            </a:pPr>
            <a:r>
              <a:rPr lang="en-IN" dirty="0" smtClean="0">
                <a:solidFill>
                  <a:schemeClr val="tx1"/>
                </a:solidFill>
              </a:rPr>
              <a:t>Which Electric bike offers the best range and what its charging time ?</a:t>
            </a:r>
          </a:p>
          <a:p>
            <a:pPr marL="571500" indent="-342900">
              <a:lnSpc>
                <a:spcPct val="150000"/>
              </a:lnSpc>
              <a:buClr>
                <a:schemeClr val="tx1"/>
              </a:buClr>
              <a:buSzPct val="130000"/>
              <a:buFont typeface="Wingdings" panose="05000000000000000000" pitchFamily="2" charset="2"/>
              <a:buChar char="§"/>
            </a:pPr>
            <a:r>
              <a:rPr lang="en-IN" dirty="0" smtClean="0">
                <a:solidFill>
                  <a:schemeClr val="tx1"/>
                </a:solidFill>
              </a:rPr>
              <a:t>Which Manufacturer offers best fuel efficiency and what its average price ?</a:t>
            </a:r>
          </a:p>
          <a:p>
            <a:pPr marL="228600" indent="0">
              <a:lnSpc>
                <a:spcPct val="150000"/>
              </a:lnSpc>
              <a:buClr>
                <a:schemeClr val="tx1"/>
              </a:buClr>
              <a:buSzPct val="130000"/>
            </a:pPr>
            <a:endParaRPr lang="en-IN" dirty="0" smtClean="0">
              <a:solidFill>
                <a:schemeClr val="tx1"/>
              </a:solidFill>
            </a:endParaRPr>
          </a:p>
          <a:p>
            <a:pPr marL="571500" indent="-342900">
              <a:buClr>
                <a:schemeClr val="tx1"/>
              </a:buClr>
              <a:buSzPct val="130000"/>
              <a:buFont typeface="Wingdings" panose="05000000000000000000" pitchFamily="2" charset="2"/>
              <a:buChar char="§"/>
            </a:pPr>
            <a:endParaRPr lang="en-IN" dirty="0" smtClean="0">
              <a:solidFill>
                <a:schemeClr val="tx1"/>
              </a:solidFill>
            </a:endParaRPr>
          </a:p>
          <a:p>
            <a:pPr marL="571500" indent="-342900">
              <a:buClr>
                <a:schemeClr val="tx1"/>
              </a:buClr>
              <a:buSzPct val="130000"/>
              <a:buFont typeface="Wingdings" panose="05000000000000000000" pitchFamily="2" charset="2"/>
              <a:buChar char="§"/>
            </a:pPr>
            <a:endParaRPr lang="en-IN" dirty="0" smtClean="0">
              <a:solidFill>
                <a:schemeClr val="tx1"/>
              </a:solidFill>
            </a:endParaRPr>
          </a:p>
          <a:p>
            <a:pPr marL="571500" indent="-342900">
              <a:buClr>
                <a:schemeClr val="tx1"/>
              </a:buClr>
              <a:buSzPct val="130000"/>
              <a:buFont typeface="Wingdings" panose="05000000000000000000" pitchFamily="2" charset="2"/>
              <a:buChar char="§"/>
            </a:pPr>
            <a:endParaRPr lang="en-IN" dirty="0" smtClean="0">
              <a:solidFill>
                <a:schemeClr val="tx1"/>
              </a:solidFill>
            </a:endParaRPr>
          </a:p>
          <a:p>
            <a:pPr marL="571500" indent="-342900">
              <a:buClr>
                <a:schemeClr val="tx1"/>
              </a:buClr>
              <a:buSzPct val="130000"/>
              <a:buFont typeface="Wingdings" panose="05000000000000000000" pitchFamily="2" charset="2"/>
              <a:buChar char="§"/>
            </a:pPr>
            <a:endParaRPr lang="en-IN" dirty="0">
              <a:solidFill>
                <a:schemeClr val="tx1"/>
              </a:solidFill>
            </a:endParaRPr>
          </a:p>
          <a:p>
            <a:pPr marL="571500" indent="-342900">
              <a:buClr>
                <a:schemeClr val="tx1"/>
              </a:buClr>
              <a:buSzPct val="130000"/>
              <a:buFont typeface="Wingdings" panose="05000000000000000000" pitchFamily="2" charset="2"/>
              <a:buChar char="§"/>
            </a:pPr>
            <a:endParaRPr lang="en-IN" dirty="0">
              <a:solidFill>
                <a:schemeClr val="tx1"/>
              </a:solidFill>
            </a:endParaRPr>
          </a:p>
        </p:txBody>
      </p:sp>
    </p:spTree>
    <p:extLst>
      <p:ext uri="{BB962C8B-B14F-4D97-AF65-F5344CB8AC3E}">
        <p14:creationId xmlns:p14="http://schemas.microsoft.com/office/powerpoint/2010/main" val="519226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65" y="0"/>
            <a:ext cx="8048199" cy="797792"/>
          </a:xfrm>
        </p:spPr>
        <p:txBody>
          <a:bodyPr>
            <a:normAutofit/>
          </a:bodyPr>
          <a:lstStyle/>
          <a:p>
            <a:pPr algn="ctr"/>
            <a:r>
              <a:rPr lang="en-IN" sz="4000" b="1" dirty="0" smtClean="0">
                <a:solidFill>
                  <a:srgbClr val="FF0000"/>
                </a:solidFill>
              </a:rPr>
              <a:t>Conclusion</a:t>
            </a:r>
            <a:endParaRPr lang="en-IN" sz="4000" b="1" dirty="0">
              <a:solidFill>
                <a:srgbClr val="FF0000"/>
              </a:solidFill>
            </a:endParaRPr>
          </a:p>
        </p:txBody>
      </p:sp>
      <p:sp>
        <p:nvSpPr>
          <p:cNvPr id="3" name="Text Placeholder 2"/>
          <p:cNvSpPr>
            <a:spLocks noGrp="1"/>
          </p:cNvSpPr>
          <p:nvPr>
            <p:ph type="body" idx="1"/>
          </p:nvPr>
        </p:nvSpPr>
        <p:spPr>
          <a:xfrm>
            <a:off x="303948" y="797792"/>
            <a:ext cx="11422995" cy="5348484"/>
          </a:xfrm>
        </p:spPr>
        <p:txBody>
          <a:bodyPr/>
          <a:lstStyle/>
          <a:p>
            <a:r>
              <a:rPr lang="en-IN" b="1" dirty="0" smtClean="0">
                <a:solidFill>
                  <a:schemeClr val="tx1"/>
                </a:solidFill>
              </a:rPr>
              <a:t>By the analysis of finding out best bikes in India we came to know that :</a:t>
            </a:r>
            <a:endParaRPr lang="en-IN" b="1" dirty="0">
              <a:solidFill>
                <a:schemeClr val="tx1"/>
              </a:solidFill>
            </a:endParaRPr>
          </a:p>
          <a:p>
            <a:pPr marL="571500" indent="-342900">
              <a:lnSpc>
                <a:spcPct val="150000"/>
              </a:lnSpc>
              <a:buClrTx/>
              <a:buSzPct val="130000"/>
              <a:buFont typeface="Wingdings" panose="05000000000000000000" pitchFamily="2" charset="2"/>
              <a:buChar char="ü"/>
            </a:pPr>
            <a:r>
              <a:rPr lang="en-US" sz="2000" dirty="0" smtClean="0">
                <a:solidFill>
                  <a:schemeClr val="tx1"/>
                </a:solidFill>
              </a:rPr>
              <a:t>Bikes </a:t>
            </a:r>
            <a:r>
              <a:rPr lang="en-US" sz="2000" dirty="0">
                <a:solidFill>
                  <a:schemeClr val="tx1"/>
                </a:solidFill>
              </a:rPr>
              <a:t>with very small </a:t>
            </a:r>
            <a:r>
              <a:rPr lang="en-US" sz="2000" dirty="0" smtClean="0">
                <a:solidFill>
                  <a:schemeClr val="tx1"/>
                </a:solidFill>
              </a:rPr>
              <a:t>engines like </a:t>
            </a:r>
            <a:r>
              <a:rPr lang="en-US" sz="2000" dirty="0" err="1" smtClean="0">
                <a:solidFill>
                  <a:schemeClr val="tx1"/>
                </a:solidFill>
              </a:rPr>
              <a:t>Hero,Bajaj,TVS,Honda</a:t>
            </a:r>
            <a:r>
              <a:rPr lang="en-US" sz="2000" dirty="0" smtClean="0">
                <a:solidFill>
                  <a:schemeClr val="tx1"/>
                </a:solidFill>
              </a:rPr>
              <a:t> </a:t>
            </a:r>
            <a:r>
              <a:rPr lang="en-US" sz="2000" dirty="0">
                <a:solidFill>
                  <a:schemeClr val="tx1"/>
                </a:solidFill>
              </a:rPr>
              <a:t>below 200 CC have mileage up to 80 </a:t>
            </a:r>
            <a:r>
              <a:rPr lang="en-US" sz="2000" dirty="0" err="1" smtClean="0">
                <a:solidFill>
                  <a:schemeClr val="tx1"/>
                </a:solidFill>
              </a:rPr>
              <a:t>kmpl</a:t>
            </a:r>
            <a:r>
              <a:rPr lang="en-US" sz="2000" dirty="0" smtClean="0">
                <a:solidFill>
                  <a:schemeClr val="tx1"/>
                </a:solidFill>
              </a:rPr>
              <a:t> , also have lower price and rating above 4. So if a customer want to buy a bike with low CC and high mileage we will suggest these bikes.</a:t>
            </a:r>
          </a:p>
          <a:p>
            <a:pPr marL="571500" indent="-342900">
              <a:lnSpc>
                <a:spcPct val="150000"/>
              </a:lnSpc>
              <a:buClrTx/>
              <a:buSzPct val="130000"/>
              <a:buFont typeface="Wingdings" panose="05000000000000000000" pitchFamily="2" charset="2"/>
              <a:buChar char="ü"/>
            </a:pPr>
            <a:endParaRPr lang="en-US" sz="2000" dirty="0">
              <a:solidFill>
                <a:schemeClr val="tx1"/>
              </a:solidFill>
            </a:endParaRPr>
          </a:p>
          <a:p>
            <a:pPr marL="571500" indent="-342900">
              <a:lnSpc>
                <a:spcPct val="150000"/>
              </a:lnSpc>
              <a:buClrTx/>
              <a:buSzPct val="130000"/>
              <a:buFont typeface="Wingdings" panose="05000000000000000000" pitchFamily="2" charset="2"/>
              <a:buChar char="ü"/>
            </a:pPr>
            <a:r>
              <a:rPr lang="en-US" sz="2000" dirty="0">
                <a:solidFill>
                  <a:schemeClr val="tx1"/>
                </a:solidFill>
              </a:rPr>
              <a:t>Bikes with higher top </a:t>
            </a:r>
            <a:r>
              <a:rPr lang="en-US" sz="2000" dirty="0" smtClean="0">
                <a:solidFill>
                  <a:schemeClr val="tx1"/>
                </a:solidFill>
              </a:rPr>
              <a:t>speed </a:t>
            </a:r>
            <a:r>
              <a:rPr lang="en-US" sz="2000" dirty="0">
                <a:solidFill>
                  <a:schemeClr val="tx1"/>
                </a:solidFill>
              </a:rPr>
              <a:t>are generally more expensive and have </a:t>
            </a:r>
            <a:r>
              <a:rPr lang="en-US" sz="2000" dirty="0" smtClean="0">
                <a:solidFill>
                  <a:schemeClr val="tx1"/>
                </a:solidFill>
              </a:rPr>
              <a:t>high Engine Capacity which are suggested for Heavy Riders.</a:t>
            </a:r>
          </a:p>
          <a:p>
            <a:pPr marL="571500" indent="-342900">
              <a:lnSpc>
                <a:spcPct val="150000"/>
              </a:lnSpc>
              <a:buClrTx/>
              <a:buSzPct val="130000"/>
              <a:buFont typeface="Wingdings" panose="05000000000000000000" pitchFamily="2" charset="2"/>
              <a:buChar char="ü"/>
            </a:pPr>
            <a:r>
              <a:rPr lang="en-US" sz="2000" dirty="0" smtClean="0">
                <a:solidFill>
                  <a:schemeClr val="tx1"/>
                </a:solidFill>
              </a:rPr>
              <a:t>Electric bikes like </a:t>
            </a:r>
            <a:r>
              <a:rPr lang="en-US" sz="2000" dirty="0" err="1" smtClean="0">
                <a:solidFill>
                  <a:schemeClr val="tx1"/>
                </a:solidFill>
              </a:rPr>
              <a:t>Ola,Okinawa</a:t>
            </a:r>
            <a:r>
              <a:rPr lang="en-US" sz="2000" dirty="0" smtClean="0">
                <a:solidFill>
                  <a:schemeClr val="tx1"/>
                </a:solidFill>
              </a:rPr>
              <a:t> have effective riding range and medium range of charging time, So these are most recommended electric bikes.</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3270419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76101" y="0"/>
            <a:ext cx="9897062" cy="99041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smtClean="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556181" y="990413"/>
            <a:ext cx="10813981" cy="514857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IN" b="1" dirty="0" smtClean="0"/>
              <a:t>Analysis on different bikes from different Manufacturers for finding best bikes.</a:t>
            </a:r>
            <a:endParaRPr dirty="0"/>
          </a:p>
          <a:p>
            <a:pPr marL="228600" lvl="0" indent="-228600" algn="l" rtl="0">
              <a:lnSpc>
                <a:spcPct val="90000"/>
              </a:lnSpc>
              <a:spcBef>
                <a:spcPts val="1000"/>
              </a:spcBef>
              <a:spcAft>
                <a:spcPts val="0"/>
              </a:spcAft>
              <a:buClr>
                <a:schemeClr val="dk1"/>
              </a:buClr>
              <a:buSzPct val="100000"/>
              <a:buChar char="•"/>
            </a:pPr>
            <a:r>
              <a:rPr lang="en-IN" b="1" dirty="0"/>
              <a:t>Objective of the </a:t>
            </a:r>
            <a:r>
              <a:rPr lang="en-IN" b="1" dirty="0" smtClean="0"/>
              <a:t>Project.</a:t>
            </a:r>
            <a:endParaRPr dirty="0"/>
          </a:p>
          <a:p>
            <a:pPr marL="228600" lvl="0" indent="-228600" algn="l" rtl="0">
              <a:lnSpc>
                <a:spcPct val="90000"/>
              </a:lnSpc>
              <a:spcBef>
                <a:spcPts val="1000"/>
              </a:spcBef>
              <a:spcAft>
                <a:spcPts val="0"/>
              </a:spcAft>
              <a:buClr>
                <a:schemeClr val="dk1"/>
              </a:buClr>
              <a:buSzPct val="100000"/>
              <a:buChar char="•"/>
            </a:pPr>
            <a:r>
              <a:rPr lang="en-IN" b="1" dirty="0"/>
              <a:t>Web Scraping – </a:t>
            </a:r>
            <a:r>
              <a:rPr lang="en-IN" b="1" dirty="0" smtClean="0"/>
              <a:t>Details</a:t>
            </a:r>
            <a:endParaRPr dirty="0"/>
          </a:p>
          <a:p>
            <a:pPr marL="228600" lvl="0" indent="-228600" algn="l" rtl="0">
              <a:lnSpc>
                <a:spcPct val="90000"/>
              </a:lnSpc>
              <a:spcBef>
                <a:spcPts val="1000"/>
              </a:spcBef>
              <a:spcAft>
                <a:spcPts val="0"/>
              </a:spcAft>
              <a:buClr>
                <a:schemeClr val="dk1"/>
              </a:buClr>
              <a:buSzPct val="100000"/>
              <a:buChar char="•"/>
            </a:pPr>
            <a:r>
              <a:rPr lang="en-IN" b="1" dirty="0"/>
              <a:t>Summary of the </a:t>
            </a:r>
            <a:r>
              <a:rPr lang="en-IN" b="1" dirty="0" smtClean="0"/>
              <a:t>Data.</a:t>
            </a:r>
            <a:endParaRPr dirty="0"/>
          </a:p>
          <a:p>
            <a:pPr marL="0" lvl="0" indent="0" algn="l" rtl="0">
              <a:lnSpc>
                <a:spcPct val="90000"/>
              </a:lnSpc>
              <a:spcBef>
                <a:spcPts val="1000"/>
              </a:spcBef>
              <a:spcAft>
                <a:spcPts val="0"/>
              </a:spcAft>
              <a:buClr>
                <a:schemeClr val="dk1"/>
              </a:buClr>
              <a:buSzPct val="100000"/>
              <a:buNone/>
            </a:pPr>
            <a:endParaRPr b="1" dirty="0"/>
          </a:p>
          <a:p>
            <a:pPr lvl="0" indent="-457200" algn="l" rtl="0">
              <a:lnSpc>
                <a:spcPct val="90000"/>
              </a:lnSpc>
              <a:spcBef>
                <a:spcPts val="1000"/>
              </a:spcBef>
              <a:spcAft>
                <a:spcPts val="0"/>
              </a:spcAft>
              <a:buClr>
                <a:srgbClr val="FF0000"/>
              </a:buClr>
              <a:buSzPct val="100000"/>
              <a:buFont typeface="Wingdings" panose="05000000000000000000" pitchFamily="2" charset="2"/>
              <a:buChar char="Ø"/>
            </a:pPr>
            <a:r>
              <a:rPr lang="en-IN" b="1" u="sng" dirty="0">
                <a:solidFill>
                  <a:srgbClr val="FF0000"/>
                </a:solidFill>
              </a:rPr>
              <a:t>Exploratory Data Analysis: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dirty="0"/>
              <a:t>Data </a:t>
            </a:r>
            <a:r>
              <a:rPr lang="en-IN" b="1" dirty="0" smtClean="0"/>
              <a:t>Cleaning</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dirty="0"/>
              <a:t>Data </a:t>
            </a:r>
            <a:r>
              <a:rPr lang="en-IN" b="1" dirty="0" smtClean="0"/>
              <a:t>Manipulation</a:t>
            </a:r>
          </a:p>
          <a:p>
            <a:pPr lvl="0" indent="-457200" algn="just" rtl="0">
              <a:lnSpc>
                <a:spcPct val="90000"/>
              </a:lnSpc>
              <a:spcBef>
                <a:spcPts val="1000"/>
              </a:spcBef>
              <a:spcAft>
                <a:spcPts val="0"/>
              </a:spcAft>
              <a:buClr>
                <a:schemeClr val="dk1"/>
              </a:buClr>
              <a:buSzPct val="100000"/>
              <a:buFont typeface="Wingdings" panose="05000000000000000000" pitchFamily="2" charset="2"/>
              <a:buChar char="Ø"/>
            </a:pPr>
            <a:r>
              <a:rPr lang="en-IN" b="1" u="sng" dirty="0" smtClean="0">
                <a:solidFill>
                  <a:srgbClr val="FF0000"/>
                </a:solidFill>
              </a:rPr>
              <a:t>Visualization :</a:t>
            </a:r>
            <a:endParaRPr b="1" u="sng" dirty="0">
              <a:solidFill>
                <a:srgbClr val="FF0000"/>
              </a:solidFill>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dirty="0"/>
              <a:t>Univariate </a:t>
            </a:r>
            <a:r>
              <a:rPr lang="en-IN" b="1" dirty="0" smtClean="0"/>
              <a:t>Analysis</a:t>
            </a:r>
          </a:p>
          <a:p>
            <a:pPr marL="514350" lvl="0" indent="-514350" algn="just" rtl="0">
              <a:lnSpc>
                <a:spcPct val="90000"/>
              </a:lnSpc>
              <a:spcBef>
                <a:spcPts val="1000"/>
              </a:spcBef>
              <a:spcAft>
                <a:spcPts val="0"/>
              </a:spcAft>
              <a:buClr>
                <a:schemeClr val="dk1"/>
              </a:buClr>
              <a:buSzPct val="100000"/>
              <a:buFont typeface="Calibri"/>
              <a:buAutoNum type="alphaLcPeriod"/>
            </a:pPr>
            <a:r>
              <a:rPr lang="en-IN" b="1" dirty="0" smtClean="0"/>
              <a:t>Bivariate Analysis</a:t>
            </a:r>
            <a:endParaRPr lang="en-IN" dirty="0"/>
          </a:p>
          <a:p>
            <a:pPr marL="514350" lvl="0" indent="-514350" algn="just" rtl="0">
              <a:lnSpc>
                <a:spcPct val="90000"/>
              </a:lnSpc>
              <a:spcBef>
                <a:spcPts val="1000"/>
              </a:spcBef>
              <a:spcAft>
                <a:spcPts val="0"/>
              </a:spcAft>
              <a:buClr>
                <a:schemeClr val="dk1"/>
              </a:buClr>
              <a:buSzPct val="100000"/>
              <a:buFont typeface="Calibri"/>
              <a:buAutoNum type="alphaLcPeriod"/>
            </a:pPr>
            <a:endParaRPr b="1" dirty="0"/>
          </a:p>
          <a:p>
            <a:pPr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IN" b="1" dirty="0"/>
              <a:t>Key Business Question  </a:t>
            </a:r>
            <a:endParaRPr dirty="0"/>
          </a:p>
          <a:p>
            <a:pPr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IN" b="1" dirty="0" smtClean="0"/>
              <a:t>Conclusion</a:t>
            </a:r>
          </a:p>
          <a:p>
            <a:pPr marL="0" indent="0">
              <a:buSzPct val="100000"/>
              <a:buNone/>
            </a:pPr>
            <a:endParaRPr b="1"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0"/>
            <a:ext cx="10515600" cy="6176963"/>
          </a:xfrm>
        </p:spPr>
        <p:txBody>
          <a:bodyPr>
            <a:normAutofit fontScale="85000" lnSpcReduction="20000"/>
          </a:bodyPr>
          <a:lstStyle/>
          <a:p>
            <a:pPr marL="114300" indent="0">
              <a:buNone/>
            </a:pPr>
            <a:r>
              <a:rPr lang="en-US" dirty="0" smtClean="0"/>
              <a:t>                                                  </a:t>
            </a:r>
            <a:r>
              <a:rPr lang="en-US" b="1" dirty="0" smtClean="0">
                <a:solidFill>
                  <a:srgbClr val="FF0000"/>
                </a:solidFill>
              </a:rPr>
              <a:t>Objective</a:t>
            </a:r>
          </a:p>
          <a:p>
            <a:pPr>
              <a:buClrTx/>
              <a:buSzPct val="100000"/>
              <a:buFont typeface="Wingdings" panose="05000000000000000000" pitchFamily="2" charset="2"/>
              <a:buChar char="Ø"/>
            </a:pPr>
            <a:r>
              <a:rPr lang="en-US" b="1" dirty="0" smtClean="0">
                <a:solidFill>
                  <a:schemeClr val="tx1"/>
                </a:solidFill>
              </a:rPr>
              <a:t>Finding out the best bikes based on there features.</a:t>
            </a:r>
          </a:p>
          <a:p>
            <a:pPr marL="114300" indent="0">
              <a:buClrTx/>
              <a:buSzPct val="100000"/>
              <a:buNone/>
            </a:pPr>
            <a:r>
              <a:rPr lang="en-US" b="1" dirty="0">
                <a:solidFill>
                  <a:schemeClr val="tx1"/>
                </a:solidFill>
              </a:rPr>
              <a:t> </a:t>
            </a:r>
            <a:r>
              <a:rPr lang="en-US" b="1" dirty="0" smtClean="0">
                <a:solidFill>
                  <a:schemeClr val="tx1"/>
                </a:solidFill>
              </a:rPr>
              <a:t>                                              </a:t>
            </a:r>
            <a:r>
              <a:rPr lang="en-US" b="1" dirty="0" smtClean="0">
                <a:solidFill>
                  <a:srgbClr val="FF0000"/>
                </a:solidFill>
              </a:rPr>
              <a:t>Web Scraping</a:t>
            </a:r>
          </a:p>
          <a:p>
            <a:pPr>
              <a:buClrTx/>
              <a:buSzPct val="100000"/>
              <a:buFont typeface="Wingdings" panose="05000000000000000000" pitchFamily="2" charset="2"/>
              <a:buChar char="Ø"/>
            </a:pPr>
            <a:r>
              <a:rPr lang="en-US" b="1" dirty="0" smtClean="0">
                <a:solidFill>
                  <a:schemeClr val="tx1"/>
                </a:solidFill>
              </a:rPr>
              <a:t>Website :</a:t>
            </a:r>
            <a:r>
              <a:rPr lang="en-US" b="1" dirty="0" smtClean="0">
                <a:solidFill>
                  <a:srgbClr val="FF0000"/>
                </a:solidFill>
              </a:rPr>
              <a:t> </a:t>
            </a:r>
            <a:r>
              <a:rPr lang="en-US" b="1" dirty="0" err="1" smtClean="0">
                <a:solidFill>
                  <a:srgbClr val="0070C0"/>
                </a:solidFill>
              </a:rPr>
              <a:t>Bikewala</a:t>
            </a:r>
            <a:endParaRPr lang="en-US" b="1" dirty="0" smtClean="0">
              <a:solidFill>
                <a:srgbClr val="0070C0"/>
              </a:solidFill>
            </a:endParaRPr>
          </a:p>
          <a:p>
            <a:pPr>
              <a:buClrTx/>
              <a:buSzPct val="100000"/>
              <a:buFont typeface="Wingdings" panose="05000000000000000000" pitchFamily="2" charset="2"/>
              <a:buChar char="Ø"/>
            </a:pPr>
            <a:r>
              <a:rPr lang="en-US" b="1" dirty="0" smtClean="0">
                <a:solidFill>
                  <a:schemeClr val="tx1"/>
                </a:solidFill>
              </a:rPr>
              <a:t>Process Followed : </a:t>
            </a:r>
            <a:endParaRPr lang="en-US" b="1" dirty="0">
              <a:solidFill>
                <a:schemeClr val="tx1"/>
              </a:solidFill>
            </a:endParaRPr>
          </a:p>
          <a:p>
            <a:pPr>
              <a:lnSpc>
                <a:spcPct val="120000"/>
              </a:lnSpc>
              <a:buClrTx/>
              <a:buSzPct val="100000"/>
              <a:buFont typeface="Wingdings" panose="05000000000000000000" pitchFamily="2" charset="2"/>
              <a:buChar char="Ø"/>
            </a:pPr>
            <a:r>
              <a:rPr lang="en-US" sz="1900" b="1" dirty="0" smtClean="0">
                <a:solidFill>
                  <a:schemeClr val="tx1"/>
                </a:solidFill>
              </a:rPr>
              <a:t>Imported requests module using this module connected to the website server.</a:t>
            </a:r>
          </a:p>
          <a:p>
            <a:pPr>
              <a:lnSpc>
                <a:spcPct val="120000"/>
              </a:lnSpc>
              <a:buClrTx/>
              <a:buSzPct val="100000"/>
              <a:buFont typeface="Wingdings" panose="05000000000000000000" pitchFamily="2" charset="2"/>
              <a:buChar char="Ø"/>
            </a:pPr>
            <a:r>
              <a:rPr lang="en-US" sz="1900" b="1" dirty="0" smtClean="0">
                <a:solidFill>
                  <a:schemeClr val="tx1"/>
                </a:solidFill>
              </a:rPr>
              <a:t>Extracted text from website.</a:t>
            </a:r>
          </a:p>
          <a:p>
            <a:pPr>
              <a:lnSpc>
                <a:spcPct val="120000"/>
              </a:lnSpc>
              <a:buClrTx/>
              <a:buSzPct val="100000"/>
              <a:buFont typeface="Wingdings" panose="05000000000000000000" pitchFamily="2" charset="2"/>
              <a:buChar char="Ø"/>
            </a:pPr>
            <a:r>
              <a:rPr lang="en-US" sz="1900" b="1" dirty="0" smtClean="0">
                <a:solidFill>
                  <a:schemeClr val="tx1"/>
                </a:solidFill>
              </a:rPr>
              <a:t>Using </a:t>
            </a:r>
            <a:r>
              <a:rPr lang="en-US" sz="1900" b="1" dirty="0" err="1" smtClean="0">
                <a:solidFill>
                  <a:schemeClr val="tx1"/>
                </a:solidFill>
              </a:rPr>
              <a:t>BeautifulSoup</a:t>
            </a:r>
            <a:r>
              <a:rPr lang="en-US" sz="1900" b="1" dirty="0" smtClean="0">
                <a:solidFill>
                  <a:schemeClr val="tx1"/>
                </a:solidFill>
              </a:rPr>
              <a:t> we converted text into HTML format and extracted required data by using regular expression(regex).</a:t>
            </a:r>
            <a:r>
              <a:rPr lang="en-US" b="1" dirty="0" smtClean="0">
                <a:solidFill>
                  <a:schemeClr val="tx1"/>
                </a:solidFill>
              </a:rPr>
              <a:t> </a:t>
            </a:r>
            <a:endParaRPr lang="en-US" b="1" dirty="0">
              <a:solidFill>
                <a:schemeClr val="tx1"/>
              </a:solidFill>
            </a:endParaRPr>
          </a:p>
          <a:p>
            <a:pPr marL="114300" indent="0">
              <a:buClrTx/>
              <a:buSzPct val="100000"/>
              <a:buNone/>
            </a:pPr>
            <a:r>
              <a:rPr lang="en-US" b="1" dirty="0" smtClean="0">
                <a:solidFill>
                  <a:schemeClr val="tx1"/>
                </a:solidFill>
              </a:rPr>
              <a:t>                                                 </a:t>
            </a:r>
            <a:r>
              <a:rPr lang="en-US" b="1" dirty="0" smtClean="0">
                <a:solidFill>
                  <a:srgbClr val="FF0000"/>
                </a:solidFill>
              </a:rPr>
              <a:t>Summary</a:t>
            </a:r>
          </a:p>
          <a:p>
            <a:pPr>
              <a:lnSpc>
                <a:spcPct val="120000"/>
              </a:lnSpc>
              <a:buClrTx/>
              <a:buSzPct val="100000"/>
              <a:buFont typeface="Wingdings" panose="05000000000000000000" pitchFamily="2" charset="2"/>
              <a:buChar char="Ø"/>
            </a:pPr>
            <a:r>
              <a:rPr lang="en-US" sz="1900" b="1" dirty="0" smtClean="0">
                <a:solidFill>
                  <a:schemeClr val="tx1"/>
                </a:solidFill>
              </a:rPr>
              <a:t>Data collected from the website </a:t>
            </a:r>
            <a:r>
              <a:rPr lang="en-US" sz="1900" b="1" dirty="0" err="1" smtClean="0">
                <a:solidFill>
                  <a:srgbClr val="0070C0"/>
                </a:solidFill>
              </a:rPr>
              <a:t>Bikewala</a:t>
            </a:r>
            <a:r>
              <a:rPr lang="en-US" sz="1900" b="1" dirty="0" smtClean="0">
                <a:solidFill>
                  <a:schemeClr val="tx1"/>
                </a:solidFill>
              </a:rPr>
              <a:t> covering different types of bikes of different Manufacturers.</a:t>
            </a:r>
            <a:endParaRPr lang="en-US" sz="1900" b="1" dirty="0">
              <a:solidFill>
                <a:schemeClr val="tx1"/>
              </a:solidFill>
            </a:endParaRPr>
          </a:p>
          <a:p>
            <a:pPr>
              <a:lnSpc>
                <a:spcPct val="120000"/>
              </a:lnSpc>
              <a:buClrTx/>
              <a:buSzPct val="100000"/>
              <a:buFont typeface="Wingdings" panose="05000000000000000000" pitchFamily="2" charset="2"/>
              <a:buChar char="Ø"/>
            </a:pPr>
            <a:r>
              <a:rPr lang="en-US" sz="1900" b="1" dirty="0" smtClean="0">
                <a:solidFill>
                  <a:schemeClr val="tx1"/>
                </a:solidFill>
              </a:rPr>
              <a:t>To do proper analysis included different columns like Engine Capacity, Mileage, Top Speed etc.</a:t>
            </a:r>
          </a:p>
          <a:p>
            <a:pPr>
              <a:lnSpc>
                <a:spcPct val="120000"/>
              </a:lnSpc>
              <a:buClrTx/>
              <a:buSzPct val="100000"/>
              <a:buFont typeface="Wingdings" panose="05000000000000000000" pitchFamily="2" charset="2"/>
              <a:buChar char="Ø"/>
            </a:pPr>
            <a:r>
              <a:rPr lang="en-US" sz="1900" b="1" dirty="0" smtClean="0">
                <a:solidFill>
                  <a:schemeClr val="tx1"/>
                </a:solidFill>
              </a:rPr>
              <a:t>Imported different types Modules and used many functions for better analysis.</a:t>
            </a:r>
            <a:endParaRPr lang="en-US" sz="1900" b="1" dirty="0">
              <a:solidFill>
                <a:schemeClr val="tx1"/>
              </a:solidFill>
            </a:endParaRPr>
          </a:p>
          <a:p>
            <a:pPr marL="114300" indent="0">
              <a:buClrTx/>
              <a:buSzPct val="100000"/>
              <a:buNone/>
            </a:pPr>
            <a:r>
              <a:rPr lang="en-US" b="1" dirty="0" smtClean="0">
                <a:solidFill>
                  <a:schemeClr val="tx1"/>
                </a:solidFill>
              </a:rPr>
              <a:t>                                                                                     </a:t>
            </a:r>
          </a:p>
          <a:p>
            <a:pPr marL="114300" indent="0">
              <a:buClrTx/>
              <a:buSzPct val="100000"/>
              <a:buNone/>
            </a:pPr>
            <a:r>
              <a:rPr lang="en-US" b="1" dirty="0" smtClean="0">
                <a:solidFill>
                  <a:schemeClr val="tx1"/>
                </a:solidFill>
              </a:rPr>
              <a:t>     </a:t>
            </a:r>
            <a:endParaRPr lang="en-IN" b="1" dirty="0">
              <a:solidFill>
                <a:schemeClr val="tx1"/>
              </a:solidFill>
            </a:endParaRPr>
          </a:p>
        </p:txBody>
      </p:sp>
    </p:spTree>
    <p:extLst>
      <p:ext uri="{BB962C8B-B14F-4D97-AF65-F5344CB8AC3E}">
        <p14:creationId xmlns:p14="http://schemas.microsoft.com/office/powerpoint/2010/main" val="4037224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71119"/>
            <a:ext cx="12192000" cy="1134724"/>
          </a:xfrm>
        </p:spPr>
        <p:txBody>
          <a:bodyPr>
            <a:normAutofit lnSpcReduction="10000"/>
          </a:bodyPr>
          <a:lstStyle/>
          <a:p>
            <a:r>
              <a:rPr lang="en-IN" sz="1800" b="1" dirty="0" smtClean="0">
                <a:solidFill>
                  <a:schemeClr val="tx1"/>
                </a:solidFill>
              </a:rPr>
              <a:t>Data obtained after Web scraping:</a:t>
            </a:r>
            <a:endParaRPr lang="en-IN" sz="1800" b="1" dirty="0">
              <a:solidFill>
                <a:schemeClr val="tx1"/>
              </a:solidFill>
            </a:endParaRPr>
          </a:p>
          <a:p>
            <a:pPr marL="514350" indent="-285750">
              <a:lnSpc>
                <a:spcPct val="100000"/>
              </a:lnSpc>
              <a:buClrTx/>
              <a:buSzPct val="122000"/>
              <a:buFont typeface="Arial" panose="020B0604020202020204" pitchFamily="34" charset="0"/>
              <a:buChar char="•"/>
            </a:pPr>
            <a:r>
              <a:rPr lang="en-IN" sz="1400" dirty="0" smtClean="0">
                <a:solidFill>
                  <a:schemeClr val="tx1"/>
                </a:solidFill>
              </a:rPr>
              <a:t>By using python requests module we connected to the website , using Beautiful soup and regex extracted the data.</a:t>
            </a:r>
          </a:p>
          <a:p>
            <a:pPr marL="514350" indent="-285750">
              <a:lnSpc>
                <a:spcPct val="100000"/>
              </a:lnSpc>
              <a:buClrTx/>
              <a:buSzPct val="122000"/>
              <a:buFont typeface="Arial" panose="020B0604020202020204" pitchFamily="34" charset="0"/>
              <a:buChar char="•"/>
            </a:pPr>
            <a:r>
              <a:rPr lang="en-IN" sz="1400" dirty="0" smtClean="0">
                <a:solidFill>
                  <a:schemeClr val="tx1"/>
                </a:solidFill>
              </a:rPr>
              <a:t>After Extraction converted the data into Data Frame using Pandas</a:t>
            </a:r>
          </a:p>
          <a:p>
            <a:pPr marL="514350" indent="-285750">
              <a:buClrTx/>
              <a:buSzPct val="122000"/>
              <a:buFont typeface="Arial" panose="020B0604020202020204" pitchFamily="34" charset="0"/>
              <a:buChar char="•"/>
            </a:pPr>
            <a:endParaRPr lang="en-IN" sz="1400" dirty="0">
              <a:solidFill>
                <a:schemeClr val="tx1"/>
              </a:solidFill>
            </a:endParaRPr>
          </a:p>
          <a:p>
            <a:pPr marL="514350" indent="-285750">
              <a:buClrTx/>
              <a:buSzPct val="122000"/>
              <a:buFont typeface="Arial" panose="020B0604020202020204" pitchFamily="34" charset="0"/>
              <a:buChar char="•"/>
            </a:pPr>
            <a:endParaRPr lang="en-IN" sz="1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160" y="980441"/>
            <a:ext cx="8625840" cy="4475479"/>
          </a:xfrm>
          <a:prstGeom prst="rect">
            <a:avLst/>
          </a:prstGeom>
        </p:spPr>
      </p:pic>
      <p:pic>
        <p:nvPicPr>
          <p:cNvPr id="5" name="Picture 4"/>
          <p:cNvPicPr>
            <a:picLocks noChangeAspect="1"/>
          </p:cNvPicPr>
          <p:nvPr/>
        </p:nvPicPr>
        <p:blipFill>
          <a:blip r:embed="rId3"/>
          <a:stretch>
            <a:fillRect/>
          </a:stretch>
        </p:blipFill>
        <p:spPr>
          <a:xfrm>
            <a:off x="0" y="1063605"/>
            <a:ext cx="3657600" cy="33699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516693"/>
            <a:ext cx="2103120" cy="2260218"/>
          </a:xfrm>
          <a:prstGeom prst="rect">
            <a:avLst/>
          </a:prstGeom>
        </p:spPr>
      </p:pic>
    </p:spTree>
    <p:extLst>
      <p:ext uri="{BB962C8B-B14F-4D97-AF65-F5344CB8AC3E}">
        <p14:creationId xmlns:p14="http://schemas.microsoft.com/office/powerpoint/2010/main" val="355060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1046480"/>
          </a:xfrm>
        </p:spPr>
        <p:txBody>
          <a:bodyPr>
            <a:normAutofit fontScale="92500" lnSpcReduction="20000"/>
          </a:bodyPr>
          <a:lstStyle/>
          <a:p>
            <a:r>
              <a:rPr lang="en-IN" sz="2000" b="1" dirty="0" smtClean="0">
                <a:solidFill>
                  <a:schemeClr val="tx1"/>
                </a:solidFill>
              </a:rPr>
              <a:t> DataFrame After Cleaning:</a:t>
            </a:r>
            <a:endParaRPr lang="en-IN" sz="2000" b="1" dirty="0">
              <a:solidFill>
                <a:schemeClr val="tx1"/>
              </a:solidFill>
            </a:endParaRPr>
          </a:p>
          <a:p>
            <a:pPr marL="571500" indent="-342900">
              <a:buClrTx/>
              <a:buFont typeface="Arial" panose="020B0604020202020204" pitchFamily="34" charset="0"/>
              <a:buChar char="•"/>
            </a:pPr>
            <a:r>
              <a:rPr lang="en-IN" sz="1600" dirty="0" smtClean="0">
                <a:solidFill>
                  <a:schemeClr val="tx1"/>
                </a:solidFill>
              </a:rPr>
              <a:t>Data Cleaning is the process of removing unwanted columns ,corrupted data and duplicates from the dataset.</a:t>
            </a:r>
          </a:p>
          <a:p>
            <a:pPr marL="571500" indent="-342900">
              <a:buClrTx/>
              <a:buFont typeface="Arial" panose="020B0604020202020204" pitchFamily="34" charset="0"/>
              <a:buChar char="•"/>
            </a:pPr>
            <a:r>
              <a:rPr lang="en-IN" sz="1600" dirty="0" smtClean="0">
                <a:solidFill>
                  <a:schemeClr val="tx1"/>
                </a:solidFill>
              </a:rPr>
              <a:t>Choosing appropriate data type according to the column/data ,filling nulls with respect to the data.</a:t>
            </a:r>
            <a:endParaRPr lang="en-IN" sz="1600" dirty="0">
              <a:solidFill>
                <a:schemeClr val="tx1"/>
              </a:solidFill>
            </a:endParaRPr>
          </a:p>
          <a:p>
            <a:pPr marL="571500" indent="-342900">
              <a:buClrTx/>
              <a:buFont typeface="Arial" panose="020B0604020202020204" pitchFamily="34" charset="0"/>
              <a:buChar char="•"/>
            </a:pPr>
            <a:endParaRPr lang="en-IN" sz="16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347" y="1046480"/>
            <a:ext cx="8305573" cy="4399279"/>
          </a:xfrm>
          <a:prstGeom prst="rect">
            <a:avLst/>
          </a:prstGeom>
        </p:spPr>
      </p:pic>
      <p:pic>
        <p:nvPicPr>
          <p:cNvPr id="5" name="Picture 4"/>
          <p:cNvPicPr>
            <a:picLocks noChangeAspect="1"/>
          </p:cNvPicPr>
          <p:nvPr/>
        </p:nvPicPr>
        <p:blipFill>
          <a:blip r:embed="rId3"/>
          <a:stretch>
            <a:fillRect/>
          </a:stretch>
        </p:blipFill>
        <p:spPr>
          <a:xfrm>
            <a:off x="9521" y="4547981"/>
            <a:ext cx="2018158" cy="230646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4542"/>
            <a:ext cx="3859522" cy="3285378"/>
          </a:xfrm>
          <a:prstGeom prst="rect">
            <a:avLst/>
          </a:prstGeom>
        </p:spPr>
      </p:pic>
    </p:spTree>
    <p:extLst>
      <p:ext uri="{BB962C8B-B14F-4D97-AF65-F5344CB8AC3E}">
        <p14:creationId xmlns:p14="http://schemas.microsoft.com/office/powerpoint/2010/main" val="2753240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745" y="5510747"/>
            <a:ext cx="8764295" cy="1080770"/>
          </a:xfrm>
        </p:spPr>
        <p:txBody>
          <a:bodyPr>
            <a:normAutofit/>
          </a:bodyPr>
          <a:lstStyle/>
          <a:p>
            <a:r>
              <a:rPr lang="en-IN" sz="1600" b="1" dirty="0" smtClean="0">
                <a:solidFill>
                  <a:schemeClr val="tx1">
                    <a:lumMod val="95000"/>
                    <a:lumOff val="5000"/>
                  </a:schemeClr>
                </a:solidFill>
              </a:rPr>
              <a:t>Insights:</a:t>
            </a:r>
          </a:p>
          <a:p>
            <a:r>
              <a:rPr lang="en-IN" sz="1200" dirty="0" smtClean="0">
                <a:solidFill>
                  <a:schemeClr val="tx1">
                    <a:lumMod val="95000"/>
                    <a:lumOff val="5000"/>
                  </a:schemeClr>
                </a:solidFill>
                <a:latin typeface="Times New Roman" panose="02020603050405020304" pitchFamily="18" charset="0"/>
                <a:cs typeface="Times New Roman" panose="02020603050405020304" pitchFamily="18" charset="0"/>
              </a:rPr>
              <a:t>From the bar chat we can understand the distribution of the bike manufacturers in the dataset. It highlights the number of bikes each</a:t>
            </a:r>
          </a:p>
          <a:p>
            <a:r>
              <a:rPr lang="en-IN" sz="1200" dirty="0" smtClean="0">
                <a:solidFill>
                  <a:schemeClr val="tx1">
                    <a:lumMod val="95000"/>
                    <a:lumOff val="5000"/>
                  </a:schemeClr>
                </a:solidFill>
                <a:latin typeface="Times New Roman" panose="02020603050405020304" pitchFamily="18" charset="0"/>
                <a:cs typeface="Times New Roman" panose="02020603050405020304" pitchFamily="18" charset="0"/>
              </a:rPr>
              <a:t>manufacturer offers.  The manufacturer “</a:t>
            </a:r>
            <a:r>
              <a:rPr lang="en-IN" sz="1200" b="1" dirty="0" smtClean="0">
                <a:solidFill>
                  <a:schemeClr val="accent1"/>
                </a:solidFill>
                <a:latin typeface="Times New Roman" panose="02020603050405020304" pitchFamily="18" charset="0"/>
                <a:cs typeface="Times New Roman" panose="02020603050405020304" pitchFamily="18" charset="0"/>
              </a:rPr>
              <a:t>Hero</a:t>
            </a:r>
            <a:r>
              <a:rPr lang="en-IN" sz="12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1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200" smtClean="0">
                <a:solidFill>
                  <a:schemeClr val="tx1">
                    <a:lumMod val="95000"/>
                    <a:lumOff val="5000"/>
                  </a:schemeClr>
                </a:solidFill>
                <a:latin typeface="Times New Roman" panose="02020603050405020304" pitchFamily="18" charset="0"/>
                <a:cs typeface="Times New Roman" panose="02020603050405020304" pitchFamily="18" charset="0"/>
              </a:rPr>
              <a:t>manufacturing more bikes </a:t>
            </a:r>
            <a:r>
              <a:rPr lang="en-IN" sz="1200" dirty="0" smtClean="0">
                <a:solidFill>
                  <a:schemeClr val="tx1">
                    <a:lumMod val="95000"/>
                    <a:lumOff val="5000"/>
                  </a:schemeClr>
                </a:solidFill>
                <a:latin typeface="Times New Roman" panose="02020603050405020304" pitchFamily="18" charset="0"/>
                <a:cs typeface="Times New Roman" panose="02020603050405020304" pitchFamily="18" charset="0"/>
              </a:rPr>
              <a:t>and it is dominating other manufacturers in the market.</a:t>
            </a:r>
            <a:endParaRPr lang="en-IN" sz="1200"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45" y="-40640"/>
            <a:ext cx="12025655" cy="5628640"/>
          </a:xfrm>
          <a:prstGeom prst="rect">
            <a:avLst/>
          </a:prstGeom>
        </p:spPr>
      </p:pic>
    </p:spTree>
    <p:extLst>
      <p:ext uri="{BB962C8B-B14F-4D97-AF65-F5344CB8AC3E}">
        <p14:creationId xmlns:p14="http://schemas.microsoft.com/office/powerpoint/2010/main" val="4169778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3690" y="690881"/>
            <a:ext cx="5731510" cy="3159759"/>
          </a:xfrm>
        </p:spPr>
        <p:txBody>
          <a:bodyPr>
            <a:normAutofit fontScale="62500" lnSpcReduction="20000"/>
          </a:bodyPr>
          <a:lstStyle/>
          <a:p>
            <a:pPr marL="228600" indent="0"/>
            <a:r>
              <a:rPr lang="en-IN" sz="2900" b="1" dirty="0" smtClean="0">
                <a:solidFill>
                  <a:schemeClr val="tx1"/>
                </a:solidFill>
              </a:rPr>
              <a:t>Insights :</a:t>
            </a:r>
          </a:p>
          <a:p>
            <a:pPr marL="228600" indent="0"/>
            <a:endParaRPr lang="en-IN" sz="2000" b="1" dirty="0">
              <a:solidFill>
                <a:schemeClr val="tx1"/>
              </a:solidFill>
            </a:endParaRPr>
          </a:p>
          <a:p>
            <a:pPr marL="571500" lvl="0" indent="-342900">
              <a:lnSpc>
                <a:spcPct val="170000"/>
              </a:lnSpc>
              <a:buClr>
                <a:schemeClr val="tx1"/>
              </a:buClr>
              <a:buFont typeface="Arial" panose="020B0604020202020204" pitchFamily="34" charset="0"/>
              <a:buChar char="•"/>
            </a:pPr>
            <a:r>
              <a:rPr lang="en-IN" sz="2900" dirty="0">
                <a:solidFill>
                  <a:schemeClr val="tx1"/>
                </a:solidFill>
              </a:rPr>
              <a:t>Most of the bikes have top </a:t>
            </a:r>
            <a:r>
              <a:rPr lang="en-IN" sz="2900" dirty="0" smtClean="0">
                <a:solidFill>
                  <a:schemeClr val="tx1"/>
                </a:solidFill>
              </a:rPr>
              <a:t>speed between </a:t>
            </a:r>
            <a:r>
              <a:rPr lang="en-IN" sz="2900" dirty="0">
                <a:solidFill>
                  <a:schemeClr val="tx1"/>
                </a:solidFill>
              </a:rPr>
              <a:t>90 to </a:t>
            </a:r>
            <a:r>
              <a:rPr lang="en-IN" sz="2900" dirty="0" smtClean="0">
                <a:solidFill>
                  <a:schemeClr val="tx1"/>
                </a:solidFill>
              </a:rPr>
              <a:t>160</a:t>
            </a:r>
            <a:r>
              <a:rPr lang="en-IN" sz="2900" dirty="0" smtClean="0"/>
              <a:t>.</a:t>
            </a:r>
          </a:p>
          <a:p>
            <a:pPr marL="571500" lvl="0" indent="-342900">
              <a:lnSpc>
                <a:spcPct val="170000"/>
              </a:lnSpc>
              <a:buClr>
                <a:schemeClr val="tx1"/>
              </a:buClr>
              <a:buFont typeface="Arial" panose="020B0604020202020204" pitchFamily="34" charset="0"/>
              <a:buChar char="•"/>
            </a:pPr>
            <a:r>
              <a:rPr lang="en-IN" sz="2900" dirty="0" smtClean="0">
                <a:solidFill>
                  <a:schemeClr val="tx1"/>
                </a:solidFill>
              </a:rPr>
              <a:t>The </a:t>
            </a:r>
            <a:r>
              <a:rPr lang="en-IN" sz="2900" dirty="0">
                <a:solidFill>
                  <a:schemeClr val="tx1"/>
                </a:solidFill>
              </a:rPr>
              <a:t>median speed is 115 kmph and there are few other bikes with excessive </a:t>
            </a:r>
            <a:r>
              <a:rPr lang="en-IN" sz="2900" dirty="0" smtClean="0">
                <a:solidFill>
                  <a:schemeClr val="tx1"/>
                </a:solidFill>
              </a:rPr>
              <a:t>speed </a:t>
            </a:r>
            <a:r>
              <a:rPr lang="en-IN" sz="2900" dirty="0" smtClean="0"/>
              <a:t>,</a:t>
            </a:r>
            <a:r>
              <a:rPr lang="en-IN" sz="2900" dirty="0" smtClean="0">
                <a:solidFill>
                  <a:schemeClr val="tx1"/>
                </a:solidFill>
              </a:rPr>
              <a:t>so consider them as outliers.</a:t>
            </a:r>
            <a:endParaRPr lang="en-IN" sz="2900" dirty="0">
              <a:solidFill>
                <a:schemeClr val="tx1"/>
              </a:solidFill>
            </a:endParaRPr>
          </a:p>
          <a:p>
            <a:r>
              <a:rPr lang="en-IN" dirty="0"/>
              <a:t> </a:t>
            </a:r>
          </a:p>
          <a:p>
            <a:pPr marL="228600" indent="0"/>
            <a:endParaRPr lang="en-IN" sz="1600" b="1" dirty="0" smtClean="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3281" y="0"/>
            <a:ext cx="5424170" cy="5842000"/>
          </a:xfrm>
          <a:prstGeom prst="rect">
            <a:avLst/>
          </a:prstGeom>
        </p:spPr>
      </p:pic>
    </p:spTree>
    <p:extLst>
      <p:ext uri="{BB962C8B-B14F-4D97-AF65-F5344CB8AC3E}">
        <p14:creationId xmlns:p14="http://schemas.microsoft.com/office/powerpoint/2010/main" val="1293618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1290" y="322263"/>
            <a:ext cx="5772150" cy="5783897"/>
          </a:xfrm>
        </p:spPr>
        <p:txBody>
          <a:bodyPr>
            <a:normAutofit/>
          </a:bodyPr>
          <a:lstStyle/>
          <a:p>
            <a:r>
              <a:rPr lang="en-IN" dirty="0" smtClean="0">
                <a:solidFill>
                  <a:schemeClr val="tx1"/>
                </a:solidFill>
              </a:rPr>
              <a:t>Insights :</a:t>
            </a:r>
            <a:endParaRPr lang="en-IN" dirty="0">
              <a:solidFill>
                <a:schemeClr val="tx1"/>
              </a:solidFill>
            </a:endParaRPr>
          </a:p>
          <a:p>
            <a:pPr marL="571500" indent="-342900">
              <a:lnSpc>
                <a:spcPct val="160000"/>
              </a:lnSpc>
              <a:buClr>
                <a:schemeClr val="tx1"/>
              </a:buClr>
              <a:buFont typeface="Arial" panose="020B0604020202020204" pitchFamily="34" charset="0"/>
              <a:buChar char="•"/>
            </a:pPr>
            <a:r>
              <a:rPr lang="en-US" sz="2000" dirty="0">
                <a:solidFill>
                  <a:schemeClr val="tx1"/>
                </a:solidFill>
              </a:rPr>
              <a:t>The graphs shows a large number of bikes with similar fuel capacity that is between 10-15 </a:t>
            </a:r>
            <a:r>
              <a:rPr lang="en-US" sz="2000" dirty="0" smtClean="0">
                <a:solidFill>
                  <a:schemeClr val="tx1"/>
                </a:solidFill>
              </a:rPr>
              <a:t>liters.</a:t>
            </a:r>
          </a:p>
          <a:p>
            <a:pPr marL="571500" indent="-342900">
              <a:lnSpc>
                <a:spcPct val="160000"/>
              </a:lnSpc>
              <a:buClr>
                <a:schemeClr val="tx1"/>
              </a:buClr>
              <a:buFont typeface="Arial" panose="020B0604020202020204" pitchFamily="34" charset="0"/>
              <a:buChar char="•"/>
            </a:pPr>
            <a:r>
              <a:rPr lang="en-US" sz="2000" dirty="0" smtClean="0">
                <a:solidFill>
                  <a:schemeClr val="tx1"/>
                </a:solidFill>
              </a:rPr>
              <a:t>Flat </a:t>
            </a:r>
            <a:r>
              <a:rPr lang="en-US" sz="2000" dirty="0">
                <a:solidFill>
                  <a:schemeClr val="tx1"/>
                </a:solidFill>
              </a:rPr>
              <a:t>lines indicates where few bikes fall, here flatter regions at lower fuel capacity </a:t>
            </a:r>
            <a:r>
              <a:rPr lang="en-US" sz="2000" dirty="0" smtClean="0">
                <a:solidFill>
                  <a:schemeClr val="tx1"/>
                </a:solidFill>
              </a:rPr>
              <a:t>i.e. </a:t>
            </a:r>
            <a:r>
              <a:rPr lang="en-US" sz="2000" dirty="0">
                <a:solidFill>
                  <a:schemeClr val="tx1"/>
                </a:solidFill>
              </a:rPr>
              <a:t>less than 5 liters and higher capacity greater than 25 liters</a:t>
            </a:r>
          </a:p>
          <a:p>
            <a:endParaRPr lang="en-US" sz="2000" dirty="0" smtClean="0">
              <a:solidFill>
                <a:schemeClr val="tx1"/>
              </a:solidFill>
            </a:endParaRPr>
          </a:p>
          <a:p>
            <a:pPr marL="228600" indent="0">
              <a:buClr>
                <a:schemeClr val="tx1"/>
              </a:buClr>
            </a:pPr>
            <a:endParaRPr lang="en-IN" dirty="0">
              <a:solidFill>
                <a:schemeClr val="tx1"/>
              </a:solidFill>
            </a:endParaRPr>
          </a:p>
        </p:txBody>
      </p:sp>
      <p:pic>
        <p:nvPicPr>
          <p:cNvPr id="5" name="Picture 4"/>
          <p:cNvPicPr>
            <a:picLocks noChangeAspect="1"/>
          </p:cNvPicPr>
          <p:nvPr/>
        </p:nvPicPr>
        <p:blipFill>
          <a:blip r:embed="rId2"/>
          <a:stretch>
            <a:fillRect/>
          </a:stretch>
        </p:blipFill>
        <p:spPr>
          <a:xfrm>
            <a:off x="6089650" y="84584"/>
            <a:ext cx="6125228" cy="5818376"/>
          </a:xfrm>
          <a:prstGeom prst="rect">
            <a:avLst/>
          </a:prstGeom>
        </p:spPr>
      </p:pic>
    </p:spTree>
    <p:extLst>
      <p:ext uri="{BB962C8B-B14F-4D97-AF65-F5344CB8AC3E}">
        <p14:creationId xmlns:p14="http://schemas.microsoft.com/office/powerpoint/2010/main" val="419306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1387</Words>
  <Application>Microsoft Office PowerPoint</Application>
  <PresentationFormat>Widescreen</PresentationFormat>
  <Paragraphs>142</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Arial</vt:lpstr>
      <vt:lpstr>Libre Baskerville</vt:lpstr>
      <vt:lpstr>Wingdings</vt:lpstr>
      <vt:lpstr>Lato Black</vt:lpstr>
      <vt:lpstr>Times New Roman</vt:lpstr>
      <vt:lpstr>Office Theme</vt:lpstr>
      <vt:lpstr>PowerPoint Presentation</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Business Questions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67</cp:revision>
  <dcterms:created xsi:type="dcterms:W3CDTF">2021-02-16T05:19:01Z</dcterms:created>
  <dcterms:modified xsi:type="dcterms:W3CDTF">2024-07-27T06:52:30Z</dcterms:modified>
</cp:coreProperties>
</file>