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Trebuchet MS" panose="020B0603020202020204" pitchFamily="34" charset="0"/>
      <p:regular r:id="rId16"/>
      <p:bold r:id="rId17"/>
      <p:italic r:id="rId18"/>
      <p:boldItalic r:id="rId19"/>
    </p:embeddedFont>
    <p:embeddedFont>
      <p:font typeface="Lexend Deca" panose="020B0604020202020204" charset="0"/>
      <p:regular r:id="rId20"/>
    </p:embeddedFont>
    <p:embeddedFont>
      <p:font typeface="Canva Sans" panose="020B0604020202020204" charset="0"/>
      <p:regular r:id="rId21"/>
    </p:embeddedFont>
    <p:embeddedFont>
      <p:font typeface="Calibri" panose="020F0502020204030204" pitchFamily="34" charset="0"/>
      <p:regular r:id="rId22"/>
      <p:bold r:id="rId23"/>
      <p:italic r:id="rId24"/>
      <p:boldItalic r:id="rId25"/>
    </p:embeddedFont>
    <p:embeddedFont>
      <p:font typeface="Trebuchet MS Bold" panose="020B0703020202020204" pitchFamily="34" charset="0"/>
      <p:bold r:id="rId26"/>
    </p:embeddedFont>
    <p:embeddedFont>
      <p:font typeface="Times New Roman Bold" panose="02020803070505020304" pitchFamily="18" charset="0"/>
      <p:bold r:id="rId27"/>
    </p:embeddedFont>
    <p:embeddedFont>
      <p:font typeface="Canva Sans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62" d="100"/>
          <a:sy n="62" d="100"/>
        </p:scale>
        <p:origin x="-384"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12.09.2025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6.png"/><Relationship Id="rId7"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sp>
        <p:nvSpPr>
          <p:cNvPr id="6" name="TextBox 6"/>
          <p:cNvSpPr txBox="1"/>
          <p:nvPr/>
        </p:nvSpPr>
        <p:spPr>
          <a:xfrm>
            <a:off x="1028700" y="1262679"/>
            <a:ext cx="11444288" cy="2676525"/>
          </a:xfrm>
          <a:prstGeom prst="rect">
            <a:avLst/>
          </a:prstGeom>
        </p:spPr>
        <p:txBody>
          <a:bodyPr lIns="0" tIns="0" rIns="0" bIns="0" rtlCol="0" anchor="t">
            <a:spAutoFit/>
          </a:bodyPr>
          <a:lstStyle/>
          <a:p>
            <a:pPr algn="l">
              <a:lnSpc>
                <a:spcPts val="9960"/>
              </a:lnSpc>
            </a:pPr>
            <a:r>
              <a:rPr lang="en-US" sz="8300" b="1">
                <a:solidFill>
                  <a:srgbClr val="0F0F0F"/>
                </a:solidFill>
                <a:latin typeface="Times New Roman Bold"/>
                <a:ea typeface="Times New Roman Bold"/>
                <a:cs typeface="Times New Roman Bold"/>
                <a:sym typeface="Times New Roman Bold"/>
              </a:rPr>
              <a:t>Digital Portfolio </a:t>
            </a:r>
          </a:p>
          <a:p>
            <a:pPr algn="l">
              <a:lnSpc>
                <a:spcPts val="9960"/>
              </a:lnSpc>
            </a:pPr>
            <a:endParaRPr lang="en-US" sz="8300" b="1">
              <a:solidFill>
                <a:srgbClr val="0F0F0F"/>
              </a:solidFill>
              <a:latin typeface="Times New Roman Bold"/>
              <a:ea typeface="Times New Roman Bold"/>
              <a:cs typeface="Times New Roman Bold"/>
              <a:sym typeface="Times New Roman Bold"/>
            </a:endParaRPr>
          </a:p>
        </p:txBody>
      </p:sp>
      <p:sp>
        <p:nvSpPr>
          <p:cNvPr id="7" name="TextBox 7"/>
          <p:cNvSpPr txBox="1"/>
          <p:nvPr/>
        </p:nvSpPr>
        <p:spPr>
          <a:xfrm>
            <a:off x="945544" y="3348241"/>
            <a:ext cx="14034518" cy="4308872"/>
          </a:xfrm>
          <a:prstGeom prst="rect">
            <a:avLst/>
          </a:prstGeom>
        </p:spPr>
        <p:txBody>
          <a:bodyPr lIns="0" tIns="0" rIns="0" bIns="0" rtlCol="0" anchor="t">
            <a:spAutoFit/>
          </a:bodyPr>
          <a:lstStyle/>
          <a:p>
            <a:pPr algn="l">
              <a:lnSpc>
                <a:spcPts val="4761"/>
              </a:lnSpc>
            </a:pPr>
            <a:r>
              <a:rPr lang="en-US" sz="3967" dirty="0">
                <a:solidFill>
                  <a:srgbClr val="000000"/>
                </a:solidFill>
                <a:latin typeface="Lexend Deca"/>
                <a:ea typeface="Lexend Deca"/>
                <a:cs typeface="Lexend Deca"/>
                <a:sym typeface="Lexend Deca"/>
              </a:rPr>
              <a:t>STUDENT NAME: </a:t>
            </a:r>
            <a:r>
              <a:rPr lang="en-US" sz="3967" dirty="0" smtClean="0">
                <a:solidFill>
                  <a:srgbClr val="000000"/>
                </a:solidFill>
                <a:latin typeface="Lexend Deca"/>
                <a:ea typeface="Lexend Deca"/>
                <a:cs typeface="Lexend Deca"/>
                <a:sym typeface="Lexend Deca"/>
              </a:rPr>
              <a:t>KRISHNAKUMAR M</a:t>
            </a:r>
            <a:endParaRPr lang="en-US" sz="3967" dirty="0">
              <a:solidFill>
                <a:srgbClr val="000000"/>
              </a:solidFill>
              <a:latin typeface="Lexend Deca"/>
              <a:ea typeface="Lexend Deca"/>
              <a:cs typeface="Lexend Deca"/>
              <a:sym typeface="Lexend Deca"/>
            </a:endParaRPr>
          </a:p>
          <a:p>
            <a:pPr>
              <a:lnSpc>
                <a:spcPts val="4761"/>
              </a:lnSpc>
            </a:pPr>
            <a:r>
              <a:rPr lang="en-US" sz="3967" dirty="0">
                <a:solidFill>
                  <a:srgbClr val="000000"/>
                </a:solidFill>
                <a:latin typeface="Lexend Deca"/>
                <a:ea typeface="Lexend Deca"/>
                <a:cs typeface="Lexend Deca"/>
                <a:sym typeface="Lexend Deca"/>
              </a:rPr>
              <a:t>REGISTER NO:unm1397222405946</a:t>
            </a:r>
          </a:p>
          <a:p>
            <a:pPr>
              <a:lnSpc>
                <a:spcPts val="4761"/>
              </a:lnSpc>
            </a:pPr>
            <a:r>
              <a:rPr lang="en-US" sz="3967" dirty="0" smtClean="0">
                <a:solidFill>
                  <a:srgbClr val="000000"/>
                </a:solidFill>
                <a:latin typeface="Lexend Deca"/>
                <a:ea typeface="Lexend Deca"/>
                <a:cs typeface="Lexend Deca"/>
                <a:sym typeface="Lexend Deca"/>
              </a:rPr>
              <a:t>NMID</a:t>
            </a:r>
            <a:r>
              <a:rPr lang="en-US" sz="3967" dirty="0">
                <a:solidFill>
                  <a:srgbClr val="000000"/>
                </a:solidFill>
                <a:latin typeface="Lexend Deca"/>
                <a:ea typeface="Lexend Deca"/>
                <a:cs typeface="Lexend Deca"/>
                <a:sym typeface="Lexend Deca"/>
              </a:rPr>
              <a:t>: </a:t>
            </a:r>
            <a:r>
              <a:rPr lang="en-IN" sz="4000" b="1" dirty="0"/>
              <a:t>623F01034345314B3DB45716EF27FB80</a:t>
            </a:r>
            <a:endParaRPr lang="en-US" sz="3967" dirty="0">
              <a:solidFill>
                <a:srgbClr val="000000"/>
              </a:solidFill>
              <a:latin typeface="Lexend Deca"/>
              <a:ea typeface="Lexend Deca"/>
              <a:cs typeface="Lexend Deca"/>
              <a:sym typeface="Lexend Deca"/>
            </a:endParaRPr>
          </a:p>
          <a:p>
            <a:pPr algn="l">
              <a:lnSpc>
                <a:spcPts val="4761"/>
              </a:lnSpc>
            </a:pPr>
            <a:r>
              <a:rPr lang="en-US" sz="3967" dirty="0">
                <a:solidFill>
                  <a:srgbClr val="000000"/>
                </a:solidFill>
                <a:latin typeface="Lexend Deca"/>
                <a:ea typeface="Lexend Deca"/>
                <a:cs typeface="Lexend Deca"/>
                <a:sym typeface="Lexend Deca"/>
              </a:rPr>
              <a:t>DEPARTMENT:B.SC COMPUTER SCIENCE </a:t>
            </a:r>
          </a:p>
          <a:p>
            <a:pPr algn="l">
              <a:lnSpc>
                <a:spcPts val="4761"/>
              </a:lnSpc>
            </a:pPr>
            <a:r>
              <a:rPr lang="en-US" sz="3967" dirty="0">
                <a:solidFill>
                  <a:srgbClr val="000000"/>
                </a:solidFill>
                <a:latin typeface="Lexend Deca"/>
                <a:ea typeface="Lexend Deca"/>
                <a:cs typeface="Lexend Deca"/>
                <a:sym typeface="Lexend Deca"/>
              </a:rPr>
              <a:t>COLLEGE: SRM ARTS AND SCIENCE COLLEGE </a:t>
            </a:r>
          </a:p>
          <a:p>
            <a:pPr algn="l">
              <a:lnSpc>
                <a:spcPts val="4761"/>
              </a:lnSpc>
            </a:pPr>
            <a:r>
              <a:rPr lang="en-US" sz="3967" dirty="0">
                <a:solidFill>
                  <a:srgbClr val="000000"/>
                </a:solidFill>
                <a:latin typeface="Lexend Deca"/>
                <a:ea typeface="Lexend Deca"/>
                <a:cs typeface="Lexend Deca"/>
                <a:sym typeface="Lexend Deca"/>
              </a:rPr>
              <a:t>UNIVERSITY:MADRAS UNIVERSITY </a:t>
            </a:r>
          </a:p>
          <a:p>
            <a:pPr algn="l">
              <a:lnSpc>
                <a:spcPts val="4761"/>
              </a:lnSpc>
            </a:pPr>
            <a:r>
              <a:rPr lang="en-US" sz="3967" dirty="0">
                <a:solidFill>
                  <a:srgbClr val="000000"/>
                </a:solidFill>
                <a:latin typeface="Lexend Deca"/>
                <a:ea typeface="Lexend Deca"/>
                <a:cs typeface="Lexend Deca"/>
                <a:sym typeface="Lexend Deca"/>
              </a:rPr>
              <a:t>           </a:t>
            </a:r>
          </a:p>
        </p:txBody>
      </p:sp>
      <p:sp>
        <p:nvSpPr>
          <p:cNvPr id="8" name="TextBox 8"/>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4404317" y="0"/>
            <a:ext cx="3884295" cy="10287000"/>
            <a:chOff x="0" y="0"/>
            <a:chExt cx="5179060" cy="13716000"/>
          </a:xfrm>
        </p:grpSpPr>
        <p:sp>
          <p:nvSpPr>
            <p:cNvPr id="7" name="Freeform 7"/>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8" name="Group 8"/>
          <p:cNvGrpSpPr/>
          <p:nvPr/>
        </p:nvGrpSpPr>
        <p:grpSpPr>
          <a:xfrm>
            <a:off x="16344900" y="0"/>
            <a:ext cx="1943100" cy="10287000"/>
            <a:chOff x="0" y="0"/>
            <a:chExt cx="2590800" cy="13716000"/>
          </a:xfrm>
        </p:grpSpPr>
        <p:sp>
          <p:nvSpPr>
            <p:cNvPr id="9" name="Freeform 9"/>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0" name="Group 10"/>
          <p:cNvGrpSpPr/>
          <p:nvPr/>
        </p:nvGrpSpPr>
        <p:grpSpPr>
          <a:xfrm>
            <a:off x="16404370" y="0"/>
            <a:ext cx="1884045" cy="10287000"/>
            <a:chOff x="0" y="0"/>
            <a:chExt cx="2512060" cy="13716000"/>
          </a:xfrm>
        </p:grpSpPr>
        <p:sp>
          <p:nvSpPr>
            <p:cNvPr id="11" name="Freeform 11"/>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2" name="Group 12"/>
          <p:cNvGrpSpPr/>
          <p:nvPr/>
        </p:nvGrpSpPr>
        <p:grpSpPr>
          <a:xfrm>
            <a:off x="15559088" y="5386388"/>
            <a:ext cx="2728912" cy="4900612"/>
            <a:chOff x="0" y="0"/>
            <a:chExt cx="3638550" cy="6534150"/>
          </a:xfrm>
        </p:grpSpPr>
        <p:sp>
          <p:nvSpPr>
            <p:cNvPr id="13" name="Freeform 13"/>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14" name="Group 14"/>
          <p:cNvGrpSpPr/>
          <p:nvPr/>
        </p:nvGrpSpPr>
        <p:grpSpPr>
          <a:xfrm>
            <a:off x="0" y="6015038"/>
            <a:ext cx="671512" cy="4271962"/>
            <a:chOff x="0" y="0"/>
            <a:chExt cx="895350" cy="5695950"/>
          </a:xfrm>
        </p:grpSpPr>
        <p:sp>
          <p:nvSpPr>
            <p:cNvPr id="15" name="Freeform 15"/>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16" name="Freeform 16"/>
          <p:cNvSpPr/>
          <p:nvPr/>
        </p:nvSpPr>
        <p:spPr>
          <a:xfrm>
            <a:off x="7469981" y="2209646"/>
            <a:ext cx="5826919" cy="7199466"/>
          </a:xfrm>
          <a:custGeom>
            <a:avLst/>
            <a:gdLst/>
            <a:ahLst/>
            <a:cxnLst/>
            <a:rect l="l" t="t" r="r" b="b"/>
            <a:pathLst>
              <a:path w="5826919" h="7199466">
                <a:moveTo>
                  <a:pt x="0" y="0"/>
                </a:moveTo>
                <a:lnTo>
                  <a:pt x="5826919" y="0"/>
                </a:lnTo>
                <a:lnTo>
                  <a:pt x="5826919" y="7199466"/>
                </a:lnTo>
                <a:lnTo>
                  <a:pt x="0" y="7199466"/>
                </a:lnTo>
                <a:lnTo>
                  <a:pt x="0" y="0"/>
                </a:lnTo>
                <a:close/>
              </a:path>
            </a:pathLst>
          </a:custGeom>
          <a:blipFill>
            <a:blip r:embed="rId2"/>
            <a:stretch>
              <a:fillRect t="-32908" r="-3555" b="-48800"/>
            </a:stretch>
          </a:blipFill>
        </p:spPr>
      </p:sp>
      <p:sp>
        <p:nvSpPr>
          <p:cNvPr id="17" name="Freeform 17"/>
          <p:cNvSpPr/>
          <p:nvPr/>
        </p:nvSpPr>
        <p:spPr>
          <a:xfrm>
            <a:off x="-511831" y="-172127"/>
            <a:ext cx="19113074" cy="10751006"/>
          </a:xfrm>
          <a:custGeom>
            <a:avLst/>
            <a:gdLst/>
            <a:ahLst/>
            <a:cxnLst/>
            <a:rect l="l" t="t" r="r" b="b"/>
            <a:pathLst>
              <a:path w="19113074" h="10751006">
                <a:moveTo>
                  <a:pt x="0" y="0"/>
                </a:moveTo>
                <a:lnTo>
                  <a:pt x="19113074" y="0"/>
                </a:lnTo>
                <a:lnTo>
                  <a:pt x="19113074" y="10751006"/>
                </a:lnTo>
                <a:lnTo>
                  <a:pt x="0" y="10751006"/>
                </a:lnTo>
                <a:lnTo>
                  <a:pt x="0" y="0"/>
                </a:lnTo>
                <a:close/>
              </a:path>
            </a:pathLst>
          </a:custGeom>
          <a:blipFill>
            <a:blip r:embed="rId3"/>
            <a:stretch>
              <a:fillRect l="-13398" t="-28840" r="-15440"/>
            </a:stretch>
          </a:blipFill>
        </p:spPr>
      </p:sp>
      <p:sp>
        <p:nvSpPr>
          <p:cNvPr id="18" name="Freeform 18"/>
          <p:cNvSpPr/>
          <p:nvPr/>
        </p:nvSpPr>
        <p:spPr>
          <a:xfrm>
            <a:off x="8582624" y="2655416"/>
            <a:ext cx="3171812" cy="6209909"/>
          </a:xfrm>
          <a:custGeom>
            <a:avLst/>
            <a:gdLst/>
            <a:ahLst/>
            <a:cxnLst/>
            <a:rect l="l" t="t" r="r" b="b"/>
            <a:pathLst>
              <a:path w="3171812" h="6209909">
                <a:moveTo>
                  <a:pt x="0" y="0"/>
                </a:moveTo>
                <a:lnTo>
                  <a:pt x="3171813" y="0"/>
                </a:lnTo>
                <a:lnTo>
                  <a:pt x="3171813" y="6209909"/>
                </a:lnTo>
                <a:lnTo>
                  <a:pt x="0" y="6209909"/>
                </a:lnTo>
                <a:lnTo>
                  <a:pt x="0" y="0"/>
                </a:lnTo>
                <a:close/>
              </a:path>
            </a:pathLst>
          </a:custGeom>
          <a:blipFill>
            <a:blip r:embed="rId4"/>
            <a:stretch>
              <a:fillRect t="-4746" b="-8756"/>
            </a:stretch>
          </a:blipFill>
        </p:spPr>
      </p:sp>
      <p:sp>
        <p:nvSpPr>
          <p:cNvPr id="19" name="TextBox 19"/>
          <p:cNvSpPr txBox="1"/>
          <p:nvPr/>
        </p:nvSpPr>
        <p:spPr>
          <a:xfrm>
            <a:off x="3180493" y="1304005"/>
            <a:ext cx="12720638" cy="999059"/>
          </a:xfrm>
          <a:prstGeom prst="rect">
            <a:avLst/>
          </a:prstGeom>
        </p:spPr>
        <p:txBody>
          <a:bodyPr lIns="0" tIns="0" rIns="0" bIns="0" rtlCol="0" anchor="t">
            <a:spAutoFit/>
          </a:bodyPr>
          <a:lstStyle/>
          <a:p>
            <a:pPr algn="l">
              <a:lnSpc>
                <a:spcPts val="7650"/>
              </a:lnSpc>
            </a:pPr>
            <a:r>
              <a:rPr lang="en-US" sz="6375" b="1" spc="22">
                <a:solidFill>
                  <a:srgbClr val="000000"/>
                </a:solidFill>
                <a:latin typeface="Trebuchet MS Bold"/>
                <a:ea typeface="Trebuchet MS Bold"/>
                <a:cs typeface="Trebuchet MS Bold"/>
                <a:sym typeface="Trebuchet MS Bold"/>
              </a:rPr>
              <a:t>RESULTS AND SCREENSHOTS</a:t>
            </a:r>
          </a:p>
        </p:txBody>
      </p:sp>
      <p:sp>
        <p:nvSpPr>
          <p:cNvPr id="20" name="TextBox 2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
        <p:nvSpPr>
          <p:cNvPr id="21" name="TextBox 21"/>
          <p:cNvSpPr txBox="1"/>
          <p:nvPr/>
        </p:nvSpPr>
        <p:spPr>
          <a:xfrm>
            <a:off x="874464" y="3293664"/>
            <a:ext cx="6392566" cy="5376072"/>
          </a:xfrm>
          <a:prstGeom prst="rect">
            <a:avLst/>
          </a:prstGeom>
        </p:spPr>
        <p:txBody>
          <a:bodyPr lIns="0" tIns="0" rIns="0" bIns="0" rtlCol="0" anchor="t">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endParaRPr lang="en-US" sz="3398">
              <a:solidFill>
                <a:srgbClr val="000000"/>
              </a:solidFill>
              <a:latin typeface="Lexend Deca"/>
              <a:ea typeface="Lexend Deca"/>
              <a:cs typeface="Lexend Deca"/>
              <a:sym typeface="Lexend Deca"/>
            </a:endParaRPr>
          </a:p>
          <a:p>
            <a:pPr algn="ctr">
              <a:lnSpc>
                <a:spcPts val="4758"/>
              </a:lnSpc>
            </a:pPr>
            <a:endParaRPr lang="en-US" sz="3398">
              <a:solidFill>
                <a:srgbClr val="000000"/>
              </a:solidFill>
              <a:latin typeface="Lexend Deca"/>
              <a:ea typeface="Lexend Deca"/>
              <a:cs typeface="Lexend Deca"/>
              <a:sym typeface="Lexend Deca"/>
            </a:endParaRPr>
          </a:p>
          <a:p>
            <a:pPr algn="ctr">
              <a:lnSpc>
                <a:spcPts val="4758"/>
              </a:lnSpc>
            </a:pPr>
            <a:endParaRPr lang="en-US" sz="3398">
              <a:solidFill>
                <a:srgbClr val="000000"/>
              </a:solidFill>
              <a:latin typeface="Lexend Deca"/>
              <a:ea typeface="Lexend Deca"/>
              <a:cs typeface="Lexend Deca"/>
              <a:sym typeface="Lexend Deca"/>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a:grpSpLocks noChangeAspect="1"/>
          </p:cNvGrpSpPr>
          <p:nvPr/>
        </p:nvGrpSpPr>
        <p:grpSpPr>
          <a:xfrm>
            <a:off x="2500312" y="9701212"/>
            <a:ext cx="114300" cy="266700"/>
            <a:chOff x="0" y="0"/>
            <a:chExt cx="152400" cy="355600"/>
          </a:xfrm>
        </p:grpSpPr>
        <p:sp>
          <p:nvSpPr>
            <p:cNvPr id="23" name="Freeform 23"/>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
              <a:stretch>
                <a:fillRect l="-66666" r="-66666"/>
              </a:stretch>
            </a:blipFill>
          </p:spPr>
        </p:sp>
      </p:grpSp>
      <p:sp>
        <p:nvSpPr>
          <p:cNvPr id="24" name="TextBox 24"/>
          <p:cNvSpPr txBox="1"/>
          <p:nvPr/>
        </p:nvSpPr>
        <p:spPr>
          <a:xfrm>
            <a:off x="1132998" y="2541587"/>
            <a:ext cx="16532368" cy="5613400"/>
          </a:xfrm>
          <a:prstGeom prst="rect">
            <a:avLst/>
          </a:prstGeom>
        </p:spPr>
        <p:txBody>
          <a:bodyPr lIns="0" tIns="0" rIns="0" bIns="0" rtlCol="0" anchor="t">
            <a:spAutoFit/>
          </a:bodyPr>
          <a:lstStyle/>
          <a:p>
            <a:pPr algn="ctr">
              <a:lnSpc>
                <a:spcPts val="5599"/>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9"/>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9"/>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9"/>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9"/>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9"/>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9"/>
              </a:lnSpc>
            </a:pPr>
            <a:r>
              <a:rPr lang="en-US" sz="3999">
                <a:solidFill>
                  <a:srgbClr val="000000"/>
                </a:solidFill>
                <a:latin typeface="Lexend Deca"/>
                <a:ea typeface="Lexend Deca"/>
                <a:cs typeface="Lexend Deca"/>
                <a:sym typeface="Lexend Deca"/>
              </a:rPr>
              <a:t>It shows the importance of a digital portfolio in today’s world.</a:t>
            </a:r>
          </a:p>
        </p:txBody>
      </p:sp>
      <p:sp>
        <p:nvSpPr>
          <p:cNvPr id="25" name="Freeform 25"/>
          <p:cNvSpPr/>
          <p:nvPr/>
        </p:nvSpPr>
        <p:spPr>
          <a:xfrm>
            <a:off x="0" y="-46449"/>
            <a:ext cx="18288000" cy="10534702"/>
          </a:xfrm>
          <a:custGeom>
            <a:avLst/>
            <a:gdLst/>
            <a:ahLst/>
            <a:cxnLst/>
            <a:rect l="l" t="t" r="r" b="b"/>
            <a:pathLst>
              <a:path w="18288000" h="10534702">
                <a:moveTo>
                  <a:pt x="0" y="0"/>
                </a:moveTo>
                <a:lnTo>
                  <a:pt x="18288000" y="0"/>
                </a:lnTo>
                <a:lnTo>
                  <a:pt x="18288000" y="10534702"/>
                </a:lnTo>
                <a:lnTo>
                  <a:pt x="0" y="10534702"/>
                </a:lnTo>
                <a:lnTo>
                  <a:pt x="0" y="0"/>
                </a:lnTo>
                <a:close/>
              </a:path>
            </a:pathLst>
          </a:custGeom>
          <a:blipFill>
            <a:blip r:embed="rId3"/>
            <a:stretch>
              <a:fillRect l="-1203" r="-1203"/>
            </a:stretch>
          </a:blipFill>
        </p:spPr>
      </p:sp>
      <p:sp>
        <p:nvSpPr>
          <p:cNvPr id="26" name="TextBox 26"/>
          <p:cNvSpPr txBox="1"/>
          <p:nvPr/>
        </p:nvSpPr>
        <p:spPr>
          <a:xfrm>
            <a:off x="5965181" y="1009650"/>
            <a:ext cx="6868002" cy="1133908"/>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CONCLUSION</a:t>
            </a:r>
          </a:p>
        </p:txBody>
      </p:sp>
      <p:sp>
        <p:nvSpPr>
          <p:cNvPr id="27" name="TextBox 2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
        <p:nvSpPr>
          <p:cNvPr id="28" name="TextBox 28"/>
          <p:cNvSpPr txBox="1"/>
          <p:nvPr/>
        </p:nvSpPr>
        <p:spPr>
          <a:xfrm>
            <a:off x="335756" y="3522650"/>
            <a:ext cx="17843554" cy="4908574"/>
          </a:xfrm>
          <a:prstGeom prst="rect">
            <a:avLst/>
          </a:prstGeom>
        </p:spPr>
        <p:txBody>
          <a:bodyPr lIns="0" tIns="0" rIns="0" bIns="0" rtlCol="0" anchor="t">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48343"/>
            <a:ext cx="18288000" cy="11162690"/>
          </a:xfrm>
          <a:custGeom>
            <a:avLst/>
            <a:gdLst/>
            <a:ahLst/>
            <a:cxnLst/>
            <a:rect l="l" t="t" r="r" b="b"/>
            <a:pathLst>
              <a:path w="18288000" h="11162690">
                <a:moveTo>
                  <a:pt x="0" y="0"/>
                </a:moveTo>
                <a:lnTo>
                  <a:pt x="18288000" y="0"/>
                </a:lnTo>
                <a:lnTo>
                  <a:pt x="18288000" y="11162690"/>
                </a:lnTo>
                <a:lnTo>
                  <a:pt x="0" y="11162690"/>
                </a:lnTo>
                <a:lnTo>
                  <a:pt x="0" y="0"/>
                </a:lnTo>
                <a:close/>
              </a:path>
            </a:pathLst>
          </a:custGeom>
          <a:blipFill>
            <a:blip r:embed="rId2"/>
            <a:stretch>
              <a:fillRect l="-4256" r="-4256"/>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
        <p:nvSpPr>
          <p:cNvPr id="4" name="TextBox 4"/>
          <p:cNvSpPr txBox="1"/>
          <p:nvPr/>
        </p:nvSpPr>
        <p:spPr>
          <a:xfrm>
            <a:off x="5572234" y="1392759"/>
            <a:ext cx="6444457"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GitHub link</a:t>
            </a:r>
          </a:p>
        </p:txBody>
      </p:sp>
      <p:sp>
        <p:nvSpPr>
          <p:cNvPr id="5" name="TextBox 5"/>
          <p:cNvSpPr txBox="1"/>
          <p:nvPr/>
        </p:nvSpPr>
        <p:spPr>
          <a:xfrm>
            <a:off x="3306738" y="4819967"/>
            <a:ext cx="11674525" cy="580390"/>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https://krishnakumar-m-cs.github.io/Krishna-s-Portfolio/</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0169"/>
            <a:ext cx="18626078" cy="10477169"/>
          </a:xfrm>
          <a:custGeom>
            <a:avLst/>
            <a:gdLst/>
            <a:ahLst/>
            <a:cxnLst/>
            <a:rect l="l" t="t" r="r" b="b"/>
            <a:pathLst>
              <a:path w="18626078" h="10477169">
                <a:moveTo>
                  <a:pt x="0" y="0"/>
                </a:moveTo>
                <a:lnTo>
                  <a:pt x="18626078" y="0"/>
                </a:lnTo>
                <a:lnTo>
                  <a:pt x="18626078" y="10477169"/>
                </a:lnTo>
                <a:lnTo>
                  <a:pt x="0" y="10477169"/>
                </a:lnTo>
                <a:lnTo>
                  <a:pt x="0" y="0"/>
                </a:lnTo>
                <a:close/>
              </a:path>
            </a:pathLst>
          </a:custGeom>
          <a:blipFill>
            <a:blip r:embed="rId2"/>
            <a:stretch>
              <a:fillRect/>
            </a:stretch>
          </a:blipFill>
        </p:spPr>
      </p:sp>
      <p:sp>
        <p:nvSpPr>
          <p:cNvPr id="3" name="TextBox 3"/>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
        <p:nvSpPr>
          <p:cNvPr id="4" name="TextBox 4"/>
          <p:cNvSpPr txBox="1"/>
          <p:nvPr/>
        </p:nvSpPr>
        <p:spPr>
          <a:xfrm>
            <a:off x="5869033" y="4063992"/>
            <a:ext cx="11389786" cy="1511951"/>
          </a:xfrm>
          <a:prstGeom prst="rect">
            <a:avLst/>
          </a:prstGeom>
        </p:spPr>
        <p:txBody>
          <a:bodyPr lIns="0" tIns="0" rIns="0" bIns="0" rtlCol="0" anchor="t">
            <a:spAutoFit/>
          </a:bodyPr>
          <a:lstStyle/>
          <a:p>
            <a:pPr algn="ctr">
              <a:lnSpc>
                <a:spcPts val="12347"/>
              </a:lnSpc>
            </a:pPr>
            <a:r>
              <a:rPr lang="en-US" sz="8819" b="1">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7" name="Group 7"/>
          <p:cNvGrpSpPr>
            <a:grpSpLocks noChangeAspect="1"/>
          </p:cNvGrpSpPr>
          <p:nvPr/>
        </p:nvGrpSpPr>
        <p:grpSpPr>
          <a:xfrm>
            <a:off x="1014412" y="9701212"/>
            <a:ext cx="3214688" cy="300038"/>
            <a:chOff x="0" y="0"/>
            <a:chExt cx="4286250" cy="400050"/>
          </a:xfrm>
        </p:grpSpPr>
        <p:sp>
          <p:nvSpPr>
            <p:cNvPr id="8" name="Freeform 8"/>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4"/>
              <a:stretch>
                <a:fillRect l="-66666" r="-66666"/>
              </a:stretch>
            </a:blipFill>
          </p:spPr>
        </p:sp>
      </p:grpSp>
      <p:grpSp>
        <p:nvGrpSpPr>
          <p:cNvPr id="9" name="Group 9"/>
          <p:cNvGrpSpPr>
            <a:grpSpLocks noChangeAspect="1"/>
          </p:cNvGrpSpPr>
          <p:nvPr/>
        </p:nvGrpSpPr>
        <p:grpSpPr>
          <a:xfrm>
            <a:off x="700088" y="9615488"/>
            <a:ext cx="5557838" cy="442912"/>
            <a:chOff x="0" y="0"/>
            <a:chExt cx="7410450" cy="590550"/>
          </a:xfrm>
        </p:grpSpPr>
        <p:sp>
          <p:nvSpPr>
            <p:cNvPr id="10" name="Freeform 10"/>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5"/>
              <a:stretch>
                <a:fillRect t="-124" b="-124"/>
              </a:stretch>
            </a:blipFill>
          </p:spPr>
        </p:sp>
      </p:grpSp>
      <p:sp>
        <p:nvSpPr>
          <p:cNvPr id="11" name="Freeform 11"/>
          <p:cNvSpPr/>
          <p:nvPr/>
        </p:nvSpPr>
        <p:spPr>
          <a:xfrm>
            <a:off x="-371006" y="-232996"/>
            <a:ext cx="19342341" cy="13063109"/>
          </a:xfrm>
          <a:custGeom>
            <a:avLst/>
            <a:gdLst/>
            <a:ahLst/>
            <a:cxnLst/>
            <a:rect l="l" t="t" r="r" b="b"/>
            <a:pathLst>
              <a:path w="19342341" h="13063109">
                <a:moveTo>
                  <a:pt x="0" y="0"/>
                </a:moveTo>
                <a:lnTo>
                  <a:pt x="19342341" y="0"/>
                </a:lnTo>
                <a:lnTo>
                  <a:pt x="19342341" y="13063109"/>
                </a:lnTo>
                <a:lnTo>
                  <a:pt x="0" y="13063109"/>
                </a:lnTo>
                <a:lnTo>
                  <a:pt x="0" y="0"/>
                </a:lnTo>
                <a:close/>
              </a:path>
            </a:pathLst>
          </a:custGeom>
          <a:blipFill>
            <a:blip r:embed="rId6"/>
            <a:stretch>
              <a:fillRect l="-10032" r="-10032"/>
            </a:stretch>
          </a:blipFill>
        </p:spPr>
      </p:sp>
      <p:sp>
        <p:nvSpPr>
          <p:cNvPr id="12" name="TextBox 12"/>
          <p:cNvSpPr txBox="1"/>
          <p:nvPr/>
        </p:nvSpPr>
        <p:spPr>
          <a:xfrm>
            <a:off x="3279457" y="1694771"/>
            <a:ext cx="5864542" cy="1010285"/>
          </a:xfrm>
          <a:prstGeom prst="rect">
            <a:avLst/>
          </a:prstGeom>
        </p:spPr>
        <p:txBody>
          <a:bodyPr lIns="0" tIns="0" rIns="0" bIns="0" rtlCol="0" anchor="t">
            <a:spAutoFit/>
          </a:bodyPr>
          <a:lstStyle/>
          <a:p>
            <a:pPr algn="l">
              <a:lnSpc>
                <a:spcPts val="7650"/>
              </a:lnSpc>
            </a:pPr>
            <a:r>
              <a:rPr lang="en-US" sz="6375" b="1" spc="7">
                <a:solidFill>
                  <a:srgbClr val="000000"/>
                </a:solidFill>
                <a:latin typeface="Trebuchet MS Bold"/>
                <a:ea typeface="Trebuchet MS Bold"/>
                <a:cs typeface="Trebuchet MS Bold"/>
                <a:sym typeface="Trebuchet MS Bold"/>
              </a:rPr>
              <a:t>PROJECT TITLE</a:t>
            </a:r>
          </a:p>
        </p:txBody>
      </p:sp>
      <p:sp>
        <p:nvSpPr>
          <p:cNvPr id="13" name="TextBox 13"/>
          <p:cNvSpPr txBox="1"/>
          <p:nvPr/>
        </p:nvSpPr>
        <p:spPr>
          <a:xfrm>
            <a:off x="5555278" y="3041651"/>
            <a:ext cx="10145368" cy="2101849"/>
          </a:xfrm>
          <a:prstGeom prst="rect">
            <a:avLst/>
          </a:prstGeom>
        </p:spPr>
        <p:txBody>
          <a:bodyPr lIns="0" tIns="0" rIns="0" bIns="0" rtlCol="0" anchor="t">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id="14" name="TextBox 1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grpSp>
        <p:nvGrpSpPr>
          <p:cNvPr id="11" name="Group 11"/>
          <p:cNvGrpSpPr>
            <a:grpSpLocks noChangeAspect="1"/>
          </p:cNvGrpSpPr>
          <p:nvPr/>
        </p:nvGrpSpPr>
        <p:grpSpPr>
          <a:xfrm>
            <a:off x="16030575" y="9201150"/>
            <a:ext cx="371475" cy="371475"/>
            <a:chOff x="0" y="0"/>
            <a:chExt cx="495300" cy="495300"/>
          </a:xfrm>
        </p:grpSpPr>
        <p:sp>
          <p:nvSpPr>
            <p:cNvPr id="12" name="Freeform 12"/>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5"/>
              <a:stretch>
                <a:fillRect/>
              </a:stretch>
            </a:blipFill>
          </p:spPr>
        </p:sp>
      </p:grpSp>
      <p:grpSp>
        <p:nvGrpSpPr>
          <p:cNvPr id="13" name="Group 13"/>
          <p:cNvGrpSpPr>
            <a:grpSpLocks noChangeAspect="1"/>
          </p:cNvGrpSpPr>
          <p:nvPr/>
        </p:nvGrpSpPr>
        <p:grpSpPr>
          <a:xfrm>
            <a:off x="700088" y="9615488"/>
            <a:ext cx="5557838" cy="442912"/>
            <a:chOff x="0" y="0"/>
            <a:chExt cx="7410450" cy="590550"/>
          </a:xfrm>
        </p:grpSpPr>
        <p:sp>
          <p:nvSpPr>
            <p:cNvPr id="14" name="Freeform 14"/>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6"/>
              <a:stretch>
                <a:fillRect t="-124" b="-124"/>
              </a:stretch>
            </a:blipFill>
          </p:spPr>
        </p:sp>
      </p:grpSp>
      <p:grpSp>
        <p:nvGrpSpPr>
          <p:cNvPr id="15" name="Group 15"/>
          <p:cNvGrpSpPr>
            <a:grpSpLocks noChangeAspect="1"/>
          </p:cNvGrpSpPr>
          <p:nvPr/>
        </p:nvGrpSpPr>
        <p:grpSpPr>
          <a:xfrm>
            <a:off x="71438" y="5729285"/>
            <a:ext cx="2600325" cy="4514847"/>
            <a:chOff x="0" y="0"/>
            <a:chExt cx="3467100" cy="6019796"/>
          </a:xfrm>
        </p:grpSpPr>
        <p:sp>
          <p:nvSpPr>
            <p:cNvPr id="16" name="Freeform 16"/>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7"/>
              <a:stretch>
                <a:fillRect l="-3" r="-3"/>
              </a:stretch>
            </a:blipFill>
          </p:spPr>
        </p:sp>
      </p:grpSp>
      <p:sp>
        <p:nvSpPr>
          <p:cNvPr id="17" name="Freeform 17"/>
          <p:cNvSpPr/>
          <p:nvPr/>
        </p:nvSpPr>
        <p:spPr>
          <a:xfrm>
            <a:off x="-655952" y="-685120"/>
            <a:ext cx="20161944" cy="11341093"/>
          </a:xfrm>
          <a:custGeom>
            <a:avLst/>
            <a:gdLst/>
            <a:ahLst/>
            <a:cxnLst/>
            <a:rect l="l" t="t" r="r" b="b"/>
            <a:pathLst>
              <a:path w="20161944" h="11341093">
                <a:moveTo>
                  <a:pt x="0" y="0"/>
                </a:moveTo>
                <a:lnTo>
                  <a:pt x="20161944" y="0"/>
                </a:lnTo>
                <a:lnTo>
                  <a:pt x="20161944" y="11341093"/>
                </a:lnTo>
                <a:lnTo>
                  <a:pt x="0" y="11341093"/>
                </a:lnTo>
                <a:lnTo>
                  <a:pt x="0" y="0"/>
                </a:lnTo>
                <a:close/>
              </a:path>
            </a:pathLst>
          </a:custGeom>
          <a:blipFill>
            <a:blip r:embed="rId8"/>
            <a:stretch>
              <a:fillRect/>
            </a:stretch>
          </a:blipFill>
        </p:spPr>
      </p:sp>
      <p:sp>
        <p:nvSpPr>
          <p:cNvPr id="18" name="TextBox 18"/>
          <p:cNvSpPr txBox="1"/>
          <p:nvPr/>
        </p:nvSpPr>
        <p:spPr>
          <a:xfrm>
            <a:off x="8369445" y="1815685"/>
            <a:ext cx="3535680"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AGENDA</a:t>
            </a:r>
          </a:p>
        </p:txBody>
      </p:sp>
      <p:sp>
        <p:nvSpPr>
          <p:cNvPr id="19" name="TextBox 19"/>
          <p:cNvSpPr txBox="1"/>
          <p:nvPr/>
        </p:nvSpPr>
        <p:spPr>
          <a:xfrm>
            <a:off x="9041130" y="2872961"/>
            <a:ext cx="7360920" cy="7105650"/>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Tools and Technologies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Portfolio design and Layout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Features and Functionality</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Screenshots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Github Link</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
        <p:nvSpPr>
          <p:cNvPr id="20" name="TextBox 20"/>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344900" y="0"/>
            <a:ext cx="1943100" cy="10287000"/>
            <a:chOff x="0" y="0"/>
            <a:chExt cx="2590800" cy="13716000"/>
          </a:xfrm>
        </p:grpSpPr>
        <p:sp>
          <p:nvSpPr>
            <p:cNvPr id="3" name="Freeform 3"/>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4" name="Group 4"/>
          <p:cNvGrpSpPr/>
          <p:nvPr/>
        </p:nvGrpSpPr>
        <p:grpSpPr>
          <a:xfrm>
            <a:off x="16404370" y="0"/>
            <a:ext cx="1884045" cy="10287000"/>
            <a:chOff x="0" y="0"/>
            <a:chExt cx="2512060" cy="13716000"/>
          </a:xfrm>
        </p:grpSpPr>
        <p:sp>
          <p:nvSpPr>
            <p:cNvPr id="5" name="Freeform 5"/>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6" name="Group 6"/>
          <p:cNvGrpSpPr/>
          <p:nvPr/>
        </p:nvGrpSpPr>
        <p:grpSpPr>
          <a:xfrm>
            <a:off x="15559088" y="5386388"/>
            <a:ext cx="2728912" cy="4900612"/>
            <a:chOff x="0" y="0"/>
            <a:chExt cx="3638550" cy="6534150"/>
          </a:xfrm>
        </p:grpSpPr>
        <p:sp>
          <p:nvSpPr>
            <p:cNvPr id="7" name="Freeform 7"/>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8" name="Group 8"/>
          <p:cNvGrpSpPr/>
          <p:nvPr/>
        </p:nvGrpSpPr>
        <p:grpSpPr>
          <a:xfrm>
            <a:off x="0" y="6015038"/>
            <a:ext cx="671512" cy="4271962"/>
            <a:chOff x="0" y="0"/>
            <a:chExt cx="895350" cy="5695950"/>
          </a:xfrm>
        </p:grpSpPr>
        <p:sp>
          <p:nvSpPr>
            <p:cNvPr id="9" name="Freeform 9"/>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10" name="Group 10"/>
          <p:cNvGrpSpPr>
            <a:grpSpLocks noChangeAspect="1"/>
          </p:cNvGrpSpPr>
          <p:nvPr/>
        </p:nvGrpSpPr>
        <p:grpSpPr>
          <a:xfrm>
            <a:off x="1014412" y="9701212"/>
            <a:ext cx="3214688" cy="300038"/>
            <a:chOff x="0" y="0"/>
            <a:chExt cx="4286250" cy="400050"/>
          </a:xfrm>
        </p:grpSpPr>
        <p:sp>
          <p:nvSpPr>
            <p:cNvPr id="11" name="Freeform 11"/>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
              <a:stretch>
                <a:fillRect l="-66666" r="-66666"/>
              </a:stretch>
            </a:blipFill>
          </p:spPr>
        </p:sp>
      </p:grpSp>
      <p:sp>
        <p:nvSpPr>
          <p:cNvPr id="12" name="Freeform 12"/>
          <p:cNvSpPr/>
          <p:nvPr/>
        </p:nvSpPr>
        <p:spPr>
          <a:xfrm>
            <a:off x="-504114" y="-485876"/>
            <a:ext cx="19852492" cy="11167027"/>
          </a:xfrm>
          <a:custGeom>
            <a:avLst/>
            <a:gdLst/>
            <a:ahLst/>
            <a:cxnLst/>
            <a:rect l="l" t="t" r="r" b="b"/>
            <a:pathLst>
              <a:path w="19852492" h="11167027">
                <a:moveTo>
                  <a:pt x="0" y="0"/>
                </a:moveTo>
                <a:lnTo>
                  <a:pt x="19852492" y="0"/>
                </a:lnTo>
                <a:lnTo>
                  <a:pt x="19852492" y="11167027"/>
                </a:lnTo>
                <a:lnTo>
                  <a:pt x="0" y="11167027"/>
                </a:lnTo>
                <a:lnTo>
                  <a:pt x="0" y="0"/>
                </a:lnTo>
                <a:close/>
              </a:path>
            </a:pathLst>
          </a:custGeom>
          <a:blipFill>
            <a:blip r:embed="rId3"/>
            <a:stretch>
              <a:fillRect/>
            </a:stretch>
          </a:blipFill>
        </p:spPr>
      </p:sp>
      <p:sp>
        <p:nvSpPr>
          <p:cNvPr id="13" name="TextBox 13"/>
          <p:cNvSpPr txBox="1"/>
          <p:nvPr/>
        </p:nvSpPr>
        <p:spPr>
          <a:xfrm>
            <a:off x="4598554" y="1019175"/>
            <a:ext cx="8455343" cy="1010285"/>
          </a:xfrm>
          <a:prstGeom prst="rect">
            <a:avLst/>
          </a:prstGeom>
        </p:spPr>
        <p:txBody>
          <a:bodyPr lIns="0" tIns="0" rIns="0" bIns="0" rtlCol="0" anchor="t">
            <a:spAutoFit/>
          </a:bodyPr>
          <a:lstStyle/>
          <a:p>
            <a:pPr algn="l">
              <a:lnSpc>
                <a:spcPts val="7650"/>
              </a:lnSpc>
            </a:pPr>
            <a:r>
              <a:rPr lang="en-US" sz="6375" b="1" spc="22">
                <a:solidFill>
                  <a:srgbClr val="000000"/>
                </a:solidFill>
                <a:latin typeface="Trebuchet MS Bold"/>
                <a:ea typeface="Trebuchet MS Bold"/>
                <a:cs typeface="Trebuchet MS Bold"/>
                <a:sym typeface="Trebuchet MS Bold"/>
              </a:rPr>
              <a:t>PROBLEM	STATEMENT</a:t>
            </a:r>
          </a:p>
        </p:txBody>
      </p:sp>
      <p:sp>
        <p:nvSpPr>
          <p:cNvPr id="14" name="TextBox 14"/>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
        <p:nvSpPr>
          <p:cNvPr id="15" name="TextBox 15"/>
          <p:cNvSpPr txBox="1"/>
          <p:nvPr/>
        </p:nvSpPr>
        <p:spPr>
          <a:xfrm>
            <a:off x="335756" y="3294966"/>
            <a:ext cx="17894430" cy="4631152"/>
          </a:xfrm>
          <a:prstGeom prst="rect">
            <a:avLst/>
          </a:prstGeom>
        </p:spPr>
        <p:txBody>
          <a:bodyPr lIns="0" tIns="0" rIns="0" bIns="0" rtlCol="0" anchor="t">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3773150" y="0"/>
            <a:ext cx="4514850" cy="10287000"/>
            <a:chOff x="0" y="0"/>
            <a:chExt cx="6019800" cy="13716000"/>
          </a:xfrm>
        </p:grpSpPr>
        <p:sp>
          <p:nvSpPr>
            <p:cNvPr id="5" name="Freeform 5"/>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6" name="Group 6"/>
          <p:cNvGrpSpPr/>
          <p:nvPr/>
        </p:nvGrpSpPr>
        <p:grpSpPr>
          <a:xfrm>
            <a:off x="14404317" y="0"/>
            <a:ext cx="3884295" cy="10287000"/>
            <a:chOff x="0" y="0"/>
            <a:chExt cx="5179060" cy="13716000"/>
          </a:xfrm>
        </p:grpSpPr>
        <p:sp>
          <p:nvSpPr>
            <p:cNvPr id="7" name="Freeform 7"/>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8" name="Group 8"/>
          <p:cNvGrpSpPr/>
          <p:nvPr/>
        </p:nvGrpSpPr>
        <p:grpSpPr>
          <a:xfrm>
            <a:off x="13401675" y="4572000"/>
            <a:ext cx="4886325" cy="5715000"/>
            <a:chOff x="0" y="0"/>
            <a:chExt cx="6515100" cy="7620000"/>
          </a:xfrm>
        </p:grpSpPr>
        <p:sp>
          <p:nvSpPr>
            <p:cNvPr id="9" name="Freeform 9"/>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0" name="Group 10"/>
          <p:cNvGrpSpPr/>
          <p:nvPr/>
        </p:nvGrpSpPr>
        <p:grpSpPr>
          <a:xfrm>
            <a:off x="14006895" y="0"/>
            <a:ext cx="4281488" cy="10287000"/>
            <a:chOff x="0" y="0"/>
            <a:chExt cx="5708650" cy="13716000"/>
          </a:xfrm>
        </p:grpSpPr>
        <p:sp>
          <p:nvSpPr>
            <p:cNvPr id="11" name="Freeform 11"/>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2" name="Group 12"/>
          <p:cNvGrpSpPr/>
          <p:nvPr/>
        </p:nvGrpSpPr>
        <p:grpSpPr>
          <a:xfrm>
            <a:off x="16344900" y="0"/>
            <a:ext cx="1943100" cy="10287000"/>
            <a:chOff x="0" y="0"/>
            <a:chExt cx="2590800" cy="13716000"/>
          </a:xfrm>
        </p:grpSpPr>
        <p:sp>
          <p:nvSpPr>
            <p:cNvPr id="13" name="Freeform 13"/>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4" name="Group 14"/>
          <p:cNvGrpSpPr/>
          <p:nvPr/>
        </p:nvGrpSpPr>
        <p:grpSpPr>
          <a:xfrm>
            <a:off x="16404370" y="0"/>
            <a:ext cx="1884045" cy="10287000"/>
            <a:chOff x="0" y="0"/>
            <a:chExt cx="2512060" cy="13716000"/>
          </a:xfrm>
        </p:grpSpPr>
        <p:sp>
          <p:nvSpPr>
            <p:cNvPr id="15" name="Freeform 15"/>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6" name="Group 16"/>
          <p:cNvGrpSpPr/>
          <p:nvPr/>
        </p:nvGrpSpPr>
        <p:grpSpPr>
          <a:xfrm>
            <a:off x="15559088" y="5386388"/>
            <a:ext cx="2728912" cy="4900612"/>
            <a:chOff x="0" y="0"/>
            <a:chExt cx="3638550" cy="6534150"/>
          </a:xfrm>
        </p:grpSpPr>
        <p:sp>
          <p:nvSpPr>
            <p:cNvPr id="17" name="Freeform 17"/>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18" name="Group 18"/>
          <p:cNvGrpSpPr/>
          <p:nvPr/>
        </p:nvGrpSpPr>
        <p:grpSpPr>
          <a:xfrm>
            <a:off x="0" y="6015038"/>
            <a:ext cx="671512" cy="4271962"/>
            <a:chOff x="0" y="0"/>
            <a:chExt cx="895350" cy="5695950"/>
          </a:xfrm>
        </p:grpSpPr>
        <p:sp>
          <p:nvSpPr>
            <p:cNvPr id="19" name="Freeform 19"/>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0" name="Group 20"/>
          <p:cNvGrpSpPr>
            <a:grpSpLocks noChangeAspect="1"/>
          </p:cNvGrpSpPr>
          <p:nvPr/>
        </p:nvGrpSpPr>
        <p:grpSpPr>
          <a:xfrm>
            <a:off x="1014412" y="9701212"/>
            <a:ext cx="3214688" cy="300038"/>
            <a:chOff x="0" y="0"/>
            <a:chExt cx="4286250" cy="400050"/>
          </a:xfrm>
        </p:grpSpPr>
        <p:sp>
          <p:nvSpPr>
            <p:cNvPr id="21" name="Freeform 21"/>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
              <a:stretch>
                <a:fillRect l="-66666" r="-66666"/>
              </a:stretch>
            </a:blipFill>
          </p:spPr>
        </p:sp>
      </p:grpSp>
      <p:sp>
        <p:nvSpPr>
          <p:cNvPr id="22" name="TextBox 22"/>
          <p:cNvSpPr txBox="1"/>
          <p:nvPr/>
        </p:nvSpPr>
        <p:spPr>
          <a:xfrm>
            <a:off x="1878436" y="2590350"/>
            <a:ext cx="14466464" cy="5796413"/>
          </a:xfrm>
          <a:prstGeom prst="rect">
            <a:avLst/>
          </a:prstGeom>
        </p:spPr>
        <p:txBody>
          <a:bodyPr lIns="0" tIns="0" rIns="0" bIns="0" rtlCol="0" anchor="t">
            <a:spAutoFit/>
          </a:bodyPr>
          <a:lstStyle/>
          <a:p>
            <a:pPr algn="ctr">
              <a:lnSpc>
                <a:spcPts val="5735"/>
              </a:lnSpc>
            </a:pPr>
            <a:r>
              <a:rPr lang="en-US" sz="4096">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sp>
        <p:nvSpPr>
          <p:cNvPr id="23" name="Freeform 23"/>
          <p:cNvSpPr/>
          <p:nvPr/>
        </p:nvSpPr>
        <p:spPr>
          <a:xfrm>
            <a:off x="-996980" y="0"/>
            <a:ext cx="19830868" cy="11154863"/>
          </a:xfrm>
          <a:custGeom>
            <a:avLst/>
            <a:gdLst/>
            <a:ahLst/>
            <a:cxnLst/>
            <a:rect l="l" t="t" r="r" b="b"/>
            <a:pathLst>
              <a:path w="19830868" h="11154863">
                <a:moveTo>
                  <a:pt x="0" y="0"/>
                </a:moveTo>
                <a:lnTo>
                  <a:pt x="19830868" y="0"/>
                </a:lnTo>
                <a:lnTo>
                  <a:pt x="19830868" y="11154863"/>
                </a:lnTo>
                <a:lnTo>
                  <a:pt x="0" y="11154863"/>
                </a:lnTo>
                <a:lnTo>
                  <a:pt x="0" y="0"/>
                </a:lnTo>
                <a:close/>
              </a:path>
            </a:pathLst>
          </a:custGeom>
          <a:blipFill>
            <a:blip r:embed="rId3"/>
            <a:stretch>
              <a:fillRect/>
            </a:stretch>
          </a:blipFill>
        </p:spPr>
      </p:sp>
      <p:sp>
        <p:nvSpPr>
          <p:cNvPr id="24" name="TextBox 24"/>
          <p:cNvSpPr txBox="1"/>
          <p:nvPr/>
        </p:nvSpPr>
        <p:spPr>
          <a:xfrm>
            <a:off x="4970818" y="1019175"/>
            <a:ext cx="7895272" cy="1010285"/>
          </a:xfrm>
          <a:prstGeom prst="rect">
            <a:avLst/>
          </a:prstGeom>
        </p:spPr>
        <p:txBody>
          <a:bodyPr lIns="0" tIns="0" rIns="0" bIns="0" rtlCol="0" anchor="t">
            <a:spAutoFit/>
          </a:bodyPr>
          <a:lstStyle/>
          <a:p>
            <a:pPr algn="l">
              <a:lnSpc>
                <a:spcPts val="7650"/>
              </a:lnSpc>
            </a:pPr>
            <a:r>
              <a:rPr lang="en-US" sz="6375" b="1" spc="7">
                <a:solidFill>
                  <a:srgbClr val="000000"/>
                </a:solidFill>
                <a:latin typeface="Trebuchet MS Bold"/>
                <a:ea typeface="Trebuchet MS Bold"/>
                <a:cs typeface="Trebuchet MS Bold"/>
                <a:sym typeface="Trebuchet MS Bold"/>
              </a:rPr>
              <a:t>PROJECT	OVERVIEW</a:t>
            </a:r>
          </a:p>
        </p:txBody>
      </p:sp>
      <p:sp>
        <p:nvSpPr>
          <p:cNvPr id="25" name="TextBox 2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
        <p:nvSpPr>
          <p:cNvPr id="26" name="TextBox 26"/>
          <p:cNvSpPr txBox="1"/>
          <p:nvPr/>
        </p:nvSpPr>
        <p:spPr>
          <a:xfrm>
            <a:off x="1014412" y="3375325"/>
            <a:ext cx="16466661" cy="4245513"/>
          </a:xfrm>
          <a:prstGeom prst="rect">
            <a:avLst/>
          </a:prstGeom>
        </p:spPr>
        <p:txBody>
          <a:bodyPr lIns="0" tIns="0" rIns="0" bIns="0" rtlCol="0" anchor="t">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6344900" y="0"/>
            <a:ext cx="1943100" cy="10287000"/>
            <a:chOff x="0" y="0"/>
            <a:chExt cx="2590800" cy="13716000"/>
          </a:xfrm>
        </p:grpSpPr>
        <p:sp>
          <p:nvSpPr>
            <p:cNvPr id="9" name="Freeform 9"/>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0" name="Group 10"/>
          <p:cNvGrpSpPr/>
          <p:nvPr/>
        </p:nvGrpSpPr>
        <p:grpSpPr>
          <a:xfrm>
            <a:off x="16404370" y="0"/>
            <a:ext cx="1884045" cy="10287000"/>
            <a:chOff x="0" y="0"/>
            <a:chExt cx="2512060" cy="13716000"/>
          </a:xfrm>
        </p:grpSpPr>
        <p:sp>
          <p:nvSpPr>
            <p:cNvPr id="11" name="Freeform 11"/>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2" name="Group 12"/>
          <p:cNvGrpSpPr/>
          <p:nvPr/>
        </p:nvGrpSpPr>
        <p:grpSpPr>
          <a:xfrm>
            <a:off x="15559088" y="5386388"/>
            <a:ext cx="2728912" cy="4900612"/>
            <a:chOff x="0" y="0"/>
            <a:chExt cx="3638550" cy="6534150"/>
          </a:xfrm>
        </p:grpSpPr>
        <p:sp>
          <p:nvSpPr>
            <p:cNvPr id="13" name="Freeform 13"/>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14" name="Group 14"/>
          <p:cNvGrpSpPr/>
          <p:nvPr/>
        </p:nvGrpSpPr>
        <p:grpSpPr>
          <a:xfrm>
            <a:off x="0" y="6015038"/>
            <a:ext cx="671512" cy="4271962"/>
            <a:chOff x="0" y="0"/>
            <a:chExt cx="895350" cy="5695950"/>
          </a:xfrm>
        </p:grpSpPr>
        <p:sp>
          <p:nvSpPr>
            <p:cNvPr id="15" name="Freeform 15"/>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16" name="Group 16"/>
          <p:cNvGrpSpPr>
            <a:grpSpLocks noChangeAspect="1"/>
          </p:cNvGrpSpPr>
          <p:nvPr/>
        </p:nvGrpSpPr>
        <p:grpSpPr>
          <a:xfrm>
            <a:off x="1085850" y="9258300"/>
            <a:ext cx="3271838" cy="728662"/>
            <a:chOff x="0" y="0"/>
            <a:chExt cx="4362450" cy="971550"/>
          </a:xfrm>
        </p:grpSpPr>
        <p:sp>
          <p:nvSpPr>
            <p:cNvPr id="17" name="Freeform 17"/>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
              <a:stretch>
                <a:fillRect/>
              </a:stretch>
            </a:blipFill>
          </p:spPr>
        </p:sp>
      </p:grpSp>
      <p:sp>
        <p:nvSpPr>
          <p:cNvPr id="18" name="TextBox 18"/>
          <p:cNvSpPr txBox="1"/>
          <p:nvPr/>
        </p:nvSpPr>
        <p:spPr>
          <a:xfrm>
            <a:off x="1085850" y="2962275"/>
            <a:ext cx="15559088" cy="5310169"/>
          </a:xfrm>
          <a:prstGeom prst="rect">
            <a:avLst/>
          </a:prstGeom>
        </p:spPr>
        <p:txBody>
          <a:bodyPr lIns="0" tIns="0" rIns="0" bIns="0" rtlCol="0" anchor="t">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sp>
        <p:nvSpPr>
          <p:cNvPr id="19" name="Freeform 19"/>
          <p:cNvSpPr/>
          <p:nvPr/>
        </p:nvSpPr>
        <p:spPr>
          <a:xfrm>
            <a:off x="-323922" y="-830169"/>
            <a:ext cx="18977443" cy="13426073"/>
          </a:xfrm>
          <a:custGeom>
            <a:avLst/>
            <a:gdLst/>
            <a:ahLst/>
            <a:cxnLst/>
            <a:rect l="l" t="t" r="r" b="b"/>
            <a:pathLst>
              <a:path w="18977443" h="13426073">
                <a:moveTo>
                  <a:pt x="0" y="0"/>
                </a:moveTo>
                <a:lnTo>
                  <a:pt x="18977442" y="0"/>
                </a:lnTo>
                <a:lnTo>
                  <a:pt x="18977442" y="13426073"/>
                </a:lnTo>
                <a:lnTo>
                  <a:pt x="0" y="13426073"/>
                </a:lnTo>
                <a:lnTo>
                  <a:pt x="0" y="0"/>
                </a:lnTo>
                <a:close/>
              </a:path>
            </a:pathLst>
          </a:custGeom>
          <a:blipFill>
            <a:blip r:embed="rId3"/>
            <a:stretch>
              <a:fillRect l="-12886" r="-12886"/>
            </a:stretch>
          </a:blipFill>
        </p:spPr>
      </p:sp>
      <p:sp>
        <p:nvSpPr>
          <p:cNvPr id="20" name="TextBox 20"/>
          <p:cNvSpPr txBox="1"/>
          <p:nvPr/>
        </p:nvSpPr>
        <p:spPr>
          <a:xfrm>
            <a:off x="3243262" y="689356"/>
            <a:ext cx="13101638" cy="985876"/>
          </a:xfrm>
          <a:prstGeom prst="rect">
            <a:avLst/>
          </a:prstGeom>
        </p:spPr>
        <p:txBody>
          <a:bodyPr lIns="0" tIns="0" rIns="0" bIns="0" rtlCol="0" anchor="t">
            <a:spAutoFit/>
          </a:bodyPr>
          <a:lstStyle/>
          <a:p>
            <a:pPr algn="l">
              <a:lnSpc>
                <a:spcPts val="7778"/>
              </a:lnSpc>
            </a:pPr>
            <a:r>
              <a:rPr lang="en-US" sz="6481" b="1" spc="-20">
                <a:solidFill>
                  <a:srgbClr val="000000"/>
                </a:solidFill>
                <a:latin typeface="Trebuchet MS Bold"/>
                <a:ea typeface="Trebuchet MS Bold"/>
                <a:cs typeface="Trebuchet MS Bold"/>
                <a:sym typeface="Trebuchet MS Bold"/>
              </a:rPr>
              <a:t>WHO ARE THE END USERS?</a:t>
            </a:r>
          </a:p>
        </p:txBody>
      </p:sp>
      <p:sp>
        <p:nvSpPr>
          <p:cNvPr id="21" name="TextBox 21"/>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id="22" name="TextBox 22"/>
          <p:cNvSpPr txBox="1"/>
          <p:nvPr/>
        </p:nvSpPr>
        <p:spPr>
          <a:xfrm>
            <a:off x="837621" y="3230000"/>
            <a:ext cx="16654357" cy="4246100"/>
          </a:xfrm>
          <a:prstGeom prst="rect">
            <a:avLst/>
          </a:prstGeom>
        </p:spPr>
        <p:txBody>
          <a:bodyPr lIns="0" tIns="0" rIns="0" bIns="0" rtlCol="0" anchor="t">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6344900" y="0"/>
            <a:ext cx="1943100" cy="10287000"/>
            <a:chOff x="0" y="0"/>
            <a:chExt cx="2590800" cy="13716000"/>
          </a:xfrm>
        </p:grpSpPr>
        <p:sp>
          <p:nvSpPr>
            <p:cNvPr id="13" name="Freeform 13"/>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4" name="Group 14"/>
          <p:cNvGrpSpPr/>
          <p:nvPr/>
        </p:nvGrpSpPr>
        <p:grpSpPr>
          <a:xfrm>
            <a:off x="16404370" y="0"/>
            <a:ext cx="1884045" cy="10287000"/>
            <a:chOff x="0" y="0"/>
            <a:chExt cx="2512060" cy="13716000"/>
          </a:xfrm>
        </p:grpSpPr>
        <p:sp>
          <p:nvSpPr>
            <p:cNvPr id="15" name="Freeform 15"/>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6" name="Group 16"/>
          <p:cNvGrpSpPr/>
          <p:nvPr/>
        </p:nvGrpSpPr>
        <p:grpSpPr>
          <a:xfrm>
            <a:off x="15559088" y="5386388"/>
            <a:ext cx="2728912" cy="4900612"/>
            <a:chOff x="0" y="0"/>
            <a:chExt cx="3638550" cy="6534150"/>
          </a:xfrm>
        </p:grpSpPr>
        <p:sp>
          <p:nvSpPr>
            <p:cNvPr id="17" name="Freeform 17"/>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18" name="Group 18"/>
          <p:cNvGrpSpPr/>
          <p:nvPr/>
        </p:nvGrpSpPr>
        <p:grpSpPr>
          <a:xfrm>
            <a:off x="0" y="6015038"/>
            <a:ext cx="671512" cy="4271962"/>
            <a:chOff x="0" y="0"/>
            <a:chExt cx="895350" cy="5695950"/>
          </a:xfrm>
        </p:grpSpPr>
        <p:sp>
          <p:nvSpPr>
            <p:cNvPr id="19" name="Freeform 19"/>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20" name="Freeform 20"/>
          <p:cNvSpPr/>
          <p:nvPr/>
        </p:nvSpPr>
        <p:spPr>
          <a:xfrm>
            <a:off x="-507587" y="0"/>
            <a:ext cx="20409997" cy="11480717"/>
          </a:xfrm>
          <a:custGeom>
            <a:avLst/>
            <a:gdLst/>
            <a:ahLst/>
            <a:cxnLst/>
            <a:rect l="l" t="t" r="r" b="b"/>
            <a:pathLst>
              <a:path w="20409997" h="11480717">
                <a:moveTo>
                  <a:pt x="0" y="0"/>
                </a:moveTo>
                <a:lnTo>
                  <a:pt x="20409997" y="0"/>
                </a:lnTo>
                <a:lnTo>
                  <a:pt x="20409997" y="11480717"/>
                </a:lnTo>
                <a:lnTo>
                  <a:pt x="0" y="11480717"/>
                </a:lnTo>
                <a:lnTo>
                  <a:pt x="0" y="0"/>
                </a:lnTo>
                <a:close/>
              </a:path>
            </a:pathLst>
          </a:custGeom>
          <a:blipFill>
            <a:blip r:embed="rId2"/>
            <a:stretch>
              <a:fillRect/>
            </a:stretch>
          </a:blipFill>
        </p:spPr>
      </p:sp>
      <p:sp>
        <p:nvSpPr>
          <p:cNvPr id="21" name="TextBox 21"/>
          <p:cNvSpPr txBox="1"/>
          <p:nvPr/>
        </p:nvSpPr>
        <p:spPr>
          <a:xfrm>
            <a:off x="3998811" y="1019175"/>
            <a:ext cx="18057335" cy="1057144"/>
          </a:xfrm>
          <a:prstGeom prst="rect">
            <a:avLst/>
          </a:prstGeom>
        </p:spPr>
        <p:txBody>
          <a:bodyPr lIns="0" tIns="0" rIns="0" bIns="0" rtlCol="0" anchor="t">
            <a:spAutoFit/>
          </a:bodyPr>
          <a:lstStyle/>
          <a:p>
            <a:pPr algn="l">
              <a:lnSpc>
                <a:spcPts val="7990"/>
              </a:lnSpc>
            </a:pPr>
            <a:r>
              <a:rPr lang="en-US" sz="6658" b="1" spc="18">
                <a:solidFill>
                  <a:srgbClr val="000000"/>
                </a:solidFill>
                <a:latin typeface="Trebuchet MS Bold"/>
                <a:ea typeface="Trebuchet MS Bold"/>
                <a:cs typeface="Trebuchet MS Bold"/>
                <a:sym typeface="Trebuchet MS Bold"/>
              </a:rPr>
              <a:t>TOOLS AND TECHNIQUES</a:t>
            </a:r>
          </a:p>
        </p:txBody>
      </p:sp>
      <p:sp>
        <p:nvSpPr>
          <p:cNvPr id="22" name="TextBox 22"/>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
        <p:nvSpPr>
          <p:cNvPr id="23" name="TextBox 23"/>
          <p:cNvSpPr txBox="1"/>
          <p:nvPr/>
        </p:nvSpPr>
        <p:spPr>
          <a:xfrm>
            <a:off x="0" y="2953693"/>
            <a:ext cx="18008051" cy="5179706"/>
          </a:xfrm>
          <a:prstGeom prst="rect">
            <a:avLst/>
          </a:prstGeom>
        </p:spPr>
        <p:txBody>
          <a:bodyPr lIns="0" tIns="0" rIns="0" bIns="0" rtlCol="0" anchor="t">
            <a:spAutoFit/>
          </a:bodyPr>
          <a:lstStyle/>
          <a:p>
            <a:pPr algn="ctr">
              <a:lnSpc>
                <a:spcPts val="5879"/>
              </a:lnSpc>
            </a:pPr>
            <a:r>
              <a:rPr lang="en-US" sz="4199">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grpSp>
        <p:nvGrpSpPr>
          <p:cNvPr id="22" name="Group 22"/>
          <p:cNvGrpSpPr>
            <a:grpSpLocks noChangeAspect="1"/>
          </p:cNvGrpSpPr>
          <p:nvPr/>
        </p:nvGrpSpPr>
        <p:grpSpPr>
          <a:xfrm>
            <a:off x="2500312" y="9701212"/>
            <a:ext cx="114300" cy="266700"/>
            <a:chOff x="0" y="0"/>
            <a:chExt cx="152400" cy="355600"/>
          </a:xfrm>
        </p:grpSpPr>
        <p:sp>
          <p:nvSpPr>
            <p:cNvPr id="23" name="Freeform 23"/>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
              <a:stretch>
                <a:fillRect l="-66666" r="-66666"/>
              </a:stretch>
            </a:blipFill>
          </p:spPr>
        </p:sp>
      </p:grpSp>
      <p:sp>
        <p:nvSpPr>
          <p:cNvPr id="24" name="TextBox 24"/>
          <p:cNvSpPr txBox="1"/>
          <p:nvPr/>
        </p:nvSpPr>
        <p:spPr>
          <a:xfrm>
            <a:off x="1892546" y="2343531"/>
            <a:ext cx="14502907" cy="6307138"/>
          </a:xfrm>
          <a:prstGeom prst="rect">
            <a:avLst/>
          </a:prstGeom>
        </p:spPr>
        <p:txBody>
          <a:bodyPr lIns="0" tIns="0" rIns="0" bIns="0" rtlCol="0" anchor="t">
            <a:spAutoFit/>
          </a:bodyPr>
          <a:lstStyle/>
          <a:p>
            <a:pPr algn="ctr">
              <a:lnSpc>
                <a:spcPts val="5003"/>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3"/>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3"/>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3"/>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3"/>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3"/>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3"/>
              </a:lnSpc>
            </a:pPr>
            <a:r>
              <a:rPr lang="en-US" sz="3573">
                <a:solidFill>
                  <a:srgbClr val="000000"/>
                </a:solidFill>
                <a:latin typeface="Lexend Deca"/>
                <a:ea typeface="Lexend Deca"/>
                <a:cs typeface="Lexend Deca"/>
                <a:sym typeface="Lexend Deca"/>
              </a:rPr>
              <a:t>The layout focuses on clarity, simplicity, and readability.</a:t>
            </a:r>
          </a:p>
        </p:txBody>
      </p:sp>
      <p:sp>
        <p:nvSpPr>
          <p:cNvPr id="25" name="Freeform 25"/>
          <p:cNvSpPr/>
          <p:nvPr/>
        </p:nvSpPr>
        <p:spPr>
          <a:xfrm>
            <a:off x="-515972" y="-676295"/>
            <a:ext cx="19319945" cy="12125364"/>
          </a:xfrm>
          <a:custGeom>
            <a:avLst/>
            <a:gdLst/>
            <a:ahLst/>
            <a:cxnLst/>
            <a:rect l="l" t="t" r="r" b="b"/>
            <a:pathLst>
              <a:path w="19319945" h="12125364">
                <a:moveTo>
                  <a:pt x="0" y="0"/>
                </a:moveTo>
                <a:lnTo>
                  <a:pt x="19319944" y="0"/>
                </a:lnTo>
                <a:lnTo>
                  <a:pt x="19319944" y="12125365"/>
                </a:lnTo>
                <a:lnTo>
                  <a:pt x="0" y="12125365"/>
                </a:lnTo>
                <a:lnTo>
                  <a:pt x="0" y="0"/>
                </a:lnTo>
                <a:close/>
              </a:path>
            </a:pathLst>
          </a:custGeom>
          <a:blipFill>
            <a:blip r:embed="rId3"/>
            <a:stretch>
              <a:fillRect l="-5787" r="-5787"/>
            </a:stretch>
          </a:blipFill>
        </p:spPr>
      </p:sp>
      <p:sp>
        <p:nvSpPr>
          <p:cNvPr id="26" name="TextBox 26"/>
          <p:cNvSpPr txBox="1"/>
          <p:nvPr/>
        </p:nvSpPr>
        <p:spPr>
          <a:xfrm>
            <a:off x="2955514" y="1480014"/>
            <a:ext cx="13192125" cy="939717"/>
          </a:xfrm>
          <a:prstGeom prst="rect">
            <a:avLst/>
          </a:prstGeom>
        </p:spPr>
        <p:txBody>
          <a:bodyPr lIns="0" tIns="0" rIns="0" bIns="0" rtlCol="0" anchor="t">
            <a:spAutoFit/>
          </a:bodyPr>
          <a:lstStyle/>
          <a:p>
            <a:pPr algn="l">
              <a:lnSpc>
                <a:spcPts val="7200"/>
              </a:lnSpc>
            </a:pPr>
            <a:r>
              <a:rPr lang="en-US" sz="6000" b="1" spc="22">
                <a:solidFill>
                  <a:srgbClr val="000000"/>
                </a:solidFill>
                <a:latin typeface="Trebuchet MS Bold"/>
                <a:ea typeface="Trebuchet MS Bold"/>
                <a:cs typeface="Trebuchet MS Bold"/>
                <a:sym typeface="Trebuchet MS Bold"/>
              </a:rPr>
              <a:t>POTFOLIO DESIGN AND LAYOUT</a:t>
            </a:r>
          </a:p>
        </p:txBody>
      </p:sp>
      <p:sp>
        <p:nvSpPr>
          <p:cNvPr id="27" name="TextBox 2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id="28" name="TextBox 28"/>
          <p:cNvSpPr txBox="1"/>
          <p:nvPr/>
        </p:nvSpPr>
        <p:spPr>
          <a:xfrm>
            <a:off x="1028700" y="3302035"/>
            <a:ext cx="16523043" cy="5349805"/>
          </a:xfrm>
          <a:prstGeom prst="rect">
            <a:avLst/>
          </a:prstGeom>
        </p:spPr>
        <p:txBody>
          <a:bodyPr lIns="0" tIns="0" rIns="0" bIns="0" rtlCol="0" anchor="t">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43137"/>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43137"/>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49020"/>
              </a:srgbClr>
            </a:solidFill>
          </p:spPr>
        </p:sp>
      </p:grpSp>
      <p:sp>
        <p:nvSpPr>
          <p:cNvPr id="22" name="TextBox 22"/>
          <p:cNvSpPr txBox="1"/>
          <p:nvPr/>
        </p:nvSpPr>
        <p:spPr>
          <a:xfrm>
            <a:off x="-87175" y="2545556"/>
            <a:ext cx="17999436" cy="5605462"/>
          </a:xfrm>
          <a:prstGeom prst="rect">
            <a:avLst/>
          </a:prstGeom>
        </p:spPr>
        <p:txBody>
          <a:bodyPr lIns="0" tIns="0" rIns="0" bIns="0" rtlCol="0" anchor="t">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sp>
        <p:nvSpPr>
          <p:cNvPr id="23" name="Freeform 23"/>
          <p:cNvSpPr/>
          <p:nvPr/>
        </p:nvSpPr>
        <p:spPr>
          <a:xfrm>
            <a:off x="-975276" y="-329562"/>
            <a:ext cx="20238550" cy="11304651"/>
          </a:xfrm>
          <a:custGeom>
            <a:avLst/>
            <a:gdLst/>
            <a:ahLst/>
            <a:cxnLst/>
            <a:rect l="l" t="t" r="r" b="b"/>
            <a:pathLst>
              <a:path w="20238550" h="11304651">
                <a:moveTo>
                  <a:pt x="0" y="0"/>
                </a:moveTo>
                <a:lnTo>
                  <a:pt x="20238550" y="0"/>
                </a:lnTo>
                <a:lnTo>
                  <a:pt x="20238550" y="11304652"/>
                </a:lnTo>
                <a:lnTo>
                  <a:pt x="0" y="11304652"/>
                </a:lnTo>
                <a:lnTo>
                  <a:pt x="0" y="0"/>
                </a:lnTo>
                <a:close/>
              </a:path>
            </a:pathLst>
          </a:custGeom>
          <a:blipFill>
            <a:blip r:embed="rId2"/>
            <a:stretch>
              <a:fillRect l="-296" r="-11091" b="-12171"/>
            </a:stretch>
          </a:blipFill>
        </p:spPr>
      </p:sp>
      <p:sp>
        <p:nvSpPr>
          <p:cNvPr id="24" name="TextBox 24"/>
          <p:cNvSpPr txBox="1"/>
          <p:nvPr/>
        </p:nvSpPr>
        <p:spPr>
          <a:xfrm>
            <a:off x="1890259" y="1465421"/>
            <a:ext cx="16022002" cy="1156335"/>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FEATURES AND FUNCTIONALITY</a:t>
            </a:r>
          </a:p>
        </p:txBody>
      </p:sp>
      <p:sp>
        <p:nvSpPr>
          <p:cNvPr id="25" name="TextBox 25"/>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
        <p:nvSpPr>
          <p:cNvPr id="26" name="TextBox 26"/>
          <p:cNvSpPr txBox="1"/>
          <p:nvPr/>
        </p:nvSpPr>
        <p:spPr>
          <a:xfrm>
            <a:off x="1289844" y="3768682"/>
            <a:ext cx="16132704" cy="5489618"/>
          </a:xfrm>
          <a:prstGeom prst="rect">
            <a:avLst/>
          </a:prstGeom>
        </p:spPr>
        <p:txBody>
          <a:bodyPr lIns="0" tIns="0" rIns="0" bIns="0" rtlCol="0" anchor="t">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1114</Words>
  <Application>Microsoft Office PowerPoint</Application>
  <PresentationFormat>Custom</PresentationFormat>
  <Paragraphs>118</Paragraphs>
  <Slides>13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Trebuchet MS</vt:lpstr>
      <vt:lpstr>Times New Roman</vt:lpstr>
      <vt:lpstr>Lexend Deca</vt:lpstr>
      <vt:lpstr>Canva Sans</vt:lpstr>
      <vt:lpstr>Calibri</vt:lpstr>
      <vt:lpstr>Trebuchet MS Bold</vt:lpstr>
      <vt:lpstr>Times New Roman Bold</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FWD TNSDC 2025 (2) (1).pptx</dc:title>
  <dc:creator>Student</dc:creator>
  <cp:lastModifiedBy>Student</cp:lastModifiedBy>
  <cp:revision>3</cp:revision>
  <dcterms:created xsi:type="dcterms:W3CDTF">2006-08-16T00:00:00Z</dcterms:created>
  <dcterms:modified xsi:type="dcterms:W3CDTF">2025-09-12T07:16:24Z</dcterms:modified>
  <dc:identifier>DAGylsoQLME</dc:identifier>
</cp:coreProperties>
</file>