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EE364-9D99-4805-8D95-45C6083A7F7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E6D6-02F6-4E1D-924A-D9163AC57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792" y="1475234"/>
            <a:ext cx="3465932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Topic :</a:t>
            </a:r>
            <a:r>
              <a:rPr lang="en-US" sz="3600" b="1" i="0" u="none" strike="noStrike" baseline="0" dirty="0">
                <a:solidFill>
                  <a:schemeClr val="tx1"/>
                </a:solidFill>
                <a:latin typeface="Calibri,Bold"/>
              </a:rPr>
              <a:t>Mortality profit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: 	Krishna Kumar 	Shrestha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Roll no:	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05296-90D8-4033-B564-8CCB8916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6BE3-8A0D-4692-A139-9F1EDB1A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25B5A-7FD6-406A-8AAB-B9D21A882867}"/>
              </a:ext>
            </a:extLst>
          </p:cNvPr>
          <p:cNvSpPr txBox="1"/>
          <p:nvPr/>
        </p:nvSpPr>
        <p:spPr>
          <a:xfrm>
            <a:off x="371061" y="397565"/>
            <a:ext cx="8136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Topic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latin typeface="Calibri,Bold"/>
              </a:rPr>
              <a:t>Allowing for death benefits payable immediately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latin typeface="Calibri,Bold"/>
              </a:rPr>
              <a:t>Allowing for survival benefits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62C56-DFFC-4AF7-97C8-7CF2C80A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/>
              <a:t>10/30/2020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12623-8C06-44C7-81C8-871CDD3F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5228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5C40B-3416-446F-BD79-AC538717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EEFCB-4544-4C29-A6FB-B1FAA241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06A17-CC0B-448B-87D4-6C6B236B5134}"/>
              </a:ext>
            </a:extLst>
          </p:cNvPr>
          <p:cNvSpPr txBox="1"/>
          <p:nvPr/>
        </p:nvSpPr>
        <p:spPr>
          <a:xfrm>
            <a:off x="92766" y="1598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latin typeface="Calibri,Bold"/>
              </a:rPr>
              <a:t>Allowing for death benefits payable immediately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C35A95-3E3F-4BC4-B4AD-45B9C2220CED}"/>
              </a:ext>
            </a:extLst>
          </p:cNvPr>
          <p:cNvGrpSpPr/>
          <p:nvPr/>
        </p:nvGrpSpPr>
        <p:grpSpPr>
          <a:xfrm>
            <a:off x="874644" y="1577008"/>
            <a:ext cx="2700793" cy="2560320"/>
            <a:chOff x="4492487" y="1616764"/>
            <a:chExt cx="2700793" cy="2560320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F060249-EB82-4D25-BCF8-34DA669DBFBB}"/>
                </a:ext>
              </a:extLst>
            </p:cNvPr>
            <p:cNvSpPr/>
            <p:nvPr/>
          </p:nvSpPr>
          <p:spPr>
            <a:xfrm>
              <a:off x="4998720" y="1616764"/>
              <a:ext cx="2194560" cy="2560320"/>
            </a:xfrm>
            <a:prstGeom prst="leftBrac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28C32E-C587-4F7C-AD2A-0568D3F29CE3}"/>
                </a:ext>
              </a:extLst>
            </p:cNvPr>
            <p:cNvSpPr txBox="1"/>
            <p:nvPr/>
          </p:nvSpPr>
          <p:spPr>
            <a:xfrm>
              <a:off x="4492487" y="272994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A780CC-F266-45F8-B31A-5AD0466B110B}"/>
              </a:ext>
            </a:extLst>
          </p:cNvPr>
          <p:cNvSpPr txBox="1"/>
          <p:nvPr/>
        </p:nvSpPr>
        <p:spPr>
          <a:xfrm>
            <a:off x="3578087" y="1417983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	if the life survives to t+1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8653F-2197-4473-A24B-0C1CB6453D96}"/>
                  </a:ext>
                </a:extLst>
              </p:cNvPr>
              <p:cNvSpPr txBox="1"/>
              <p:nvPr/>
            </p:nvSpPr>
            <p:spPr>
              <a:xfrm>
                <a:off x="3564834" y="3886964"/>
                <a:ext cx="5327373" cy="471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sPre>
                  </m:oMath>
                </a14:m>
                <a:r>
                  <a:rPr lang="en-US" dirty="0"/>
                  <a:t>	if the life dies in the year [t,t+1)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8653F-2197-4473-A24B-0C1CB645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34" y="3886964"/>
                <a:ext cx="5327373" cy="471796"/>
              </a:xfrm>
              <a:prstGeom prst="rect">
                <a:avLst/>
              </a:prstGeom>
              <a:blipFill>
                <a:blip r:embed="rId2"/>
                <a:stretch>
                  <a:fillRect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68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990AA-6F8B-402E-8289-D9B4F25D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7A549-1AE9-428E-8DF0-33A5CD57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1B6AE-783B-456B-B4F0-E3CA1BC0D859}"/>
              </a:ext>
            </a:extLst>
          </p:cNvPr>
          <p:cNvGrpSpPr/>
          <p:nvPr/>
        </p:nvGrpSpPr>
        <p:grpSpPr>
          <a:xfrm>
            <a:off x="238539" y="4267200"/>
            <a:ext cx="10349948" cy="1951118"/>
            <a:chOff x="874644" y="1417983"/>
            <a:chExt cx="8017563" cy="32554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383AFF-44A5-474E-83DF-C6C02C3F8985}"/>
                </a:ext>
              </a:extLst>
            </p:cNvPr>
            <p:cNvGrpSpPr/>
            <p:nvPr/>
          </p:nvGrpSpPr>
          <p:grpSpPr>
            <a:xfrm>
              <a:off x="874644" y="1577008"/>
              <a:ext cx="2700793" cy="2560320"/>
              <a:chOff x="4492487" y="1616764"/>
              <a:chExt cx="2700793" cy="2560320"/>
            </a:xfrm>
          </p:grpSpPr>
          <p:sp>
            <p:nvSpPr>
              <p:cNvPr id="5" name="Left Brace 4">
                <a:extLst>
                  <a:ext uri="{FF2B5EF4-FFF2-40B4-BE49-F238E27FC236}">
                    <a16:creationId xmlns:a16="http://schemas.microsoft.com/office/drawing/2014/main" id="{6EEB2672-1E36-4E22-982F-170B21F79F04}"/>
                  </a:ext>
                </a:extLst>
              </p:cNvPr>
              <p:cNvSpPr/>
              <p:nvPr/>
            </p:nvSpPr>
            <p:spPr>
              <a:xfrm>
                <a:off x="4998720" y="1616764"/>
                <a:ext cx="2194560" cy="2560320"/>
              </a:xfrm>
              <a:prstGeom prst="leftBrac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84368-FF4C-47F5-83F0-729C70A1B252}"/>
                  </a:ext>
                </a:extLst>
              </p:cNvPr>
              <p:cNvSpPr txBox="1"/>
              <p:nvPr/>
            </p:nvSpPr>
            <p:spPr>
              <a:xfrm>
                <a:off x="4492487" y="272994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DS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681F5C-3DA2-4AE1-BDF9-C30701D2F955}"/>
                </a:ext>
              </a:extLst>
            </p:cNvPr>
            <p:cNvSpPr txBox="1"/>
            <p:nvPr/>
          </p:nvSpPr>
          <p:spPr>
            <a:xfrm>
              <a:off x="3578087" y="1417983"/>
              <a:ext cx="4744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		if the life survives to t+1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09080EB-B6E3-410D-B0AC-E7A2F4BF314F}"/>
                    </a:ext>
                  </a:extLst>
                </p:cNvPr>
                <p:cNvSpPr txBox="1"/>
                <p:nvPr/>
              </p:nvSpPr>
              <p:spPr>
                <a:xfrm>
                  <a:off x="3564834" y="3886965"/>
                  <a:ext cx="5327373" cy="786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sPre>
                    </m:oMath>
                  </a14:m>
                  <a:r>
                    <a:rPr lang="en-US" dirty="0"/>
                    <a:t>	if the life dies in the year [t,t+1)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09080EB-B6E3-410D-B0AC-E7A2F4BF3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834" y="3886965"/>
                  <a:ext cx="5327373" cy="786437"/>
                </a:xfrm>
                <a:prstGeom prst="rect">
                  <a:avLst/>
                </a:prstGeom>
                <a:blipFill>
                  <a:blip r:embed="rId2"/>
                  <a:stretch>
                    <a:fillRect b="-207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A8EAA5-06F3-4B08-B178-4CB915C3D46F}"/>
              </a:ext>
            </a:extLst>
          </p:cNvPr>
          <p:cNvSpPr txBox="1"/>
          <p:nvPr/>
        </p:nvSpPr>
        <p:spPr>
          <a:xfrm>
            <a:off x="238539" y="199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latin typeface="Calibri,Bold"/>
              </a:rPr>
              <a:t>Allowing for death benefits payable </a:t>
            </a:r>
            <a:r>
              <a:rPr lang="en-US" b="1" dirty="0">
                <a:latin typeface="Calibri,Bold"/>
              </a:rPr>
              <a:t>after 2 month</a:t>
            </a:r>
            <a:endParaRPr lang="en-US" sz="1800" b="1" i="0" u="none" strike="noStrike" baseline="0" dirty="0">
              <a:latin typeface="Calibri,Bold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9F53F9-35AA-43B4-BF3A-EA082D46F615}"/>
              </a:ext>
            </a:extLst>
          </p:cNvPr>
          <p:cNvGrpSpPr/>
          <p:nvPr/>
        </p:nvGrpSpPr>
        <p:grpSpPr>
          <a:xfrm>
            <a:off x="212035" y="1543878"/>
            <a:ext cx="11489635" cy="778229"/>
            <a:chOff x="755374" y="1543878"/>
            <a:chExt cx="11489635" cy="7782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020518-3800-42A5-B869-8D960EFABAE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74" y="1736035"/>
              <a:ext cx="105619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F3EA91-446F-4041-B1D9-3C9976DB8CB3}"/>
                </a:ext>
              </a:extLst>
            </p:cNvPr>
            <p:cNvCxnSpPr>
              <a:cxnSpLocks/>
            </p:cNvCxnSpPr>
            <p:nvPr/>
          </p:nvCxnSpPr>
          <p:spPr>
            <a:xfrm>
              <a:off x="1457739" y="1577008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030AC9-B2E8-4CE2-9F57-02C1367FB75D}"/>
                </a:ext>
              </a:extLst>
            </p:cNvPr>
            <p:cNvCxnSpPr>
              <a:cxnSpLocks/>
            </p:cNvCxnSpPr>
            <p:nvPr/>
          </p:nvCxnSpPr>
          <p:spPr>
            <a:xfrm>
              <a:off x="11589026" y="1616765"/>
              <a:ext cx="0" cy="279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11BFE-5684-4C08-9B3C-A980BD2FC0C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383" y="1590259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62427C-8C77-4804-A487-8E4443D23B68}"/>
                </a:ext>
              </a:extLst>
            </p:cNvPr>
            <p:cNvCxnSpPr>
              <a:cxnSpLocks/>
            </p:cNvCxnSpPr>
            <p:nvPr/>
          </p:nvCxnSpPr>
          <p:spPr>
            <a:xfrm>
              <a:off x="6023113" y="1583634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2EB328-D760-4AA0-9A04-07E98AE3E21A}"/>
                </a:ext>
              </a:extLst>
            </p:cNvPr>
            <p:cNvCxnSpPr>
              <a:cxnSpLocks/>
            </p:cNvCxnSpPr>
            <p:nvPr/>
          </p:nvCxnSpPr>
          <p:spPr>
            <a:xfrm>
              <a:off x="3246782" y="1590260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476BD0-B953-4957-92E3-2354A127BC60}"/>
                </a:ext>
              </a:extLst>
            </p:cNvPr>
            <p:cNvCxnSpPr>
              <a:cxnSpLocks/>
            </p:cNvCxnSpPr>
            <p:nvPr/>
          </p:nvCxnSpPr>
          <p:spPr>
            <a:xfrm>
              <a:off x="6897757" y="1543878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BC7E8D-EE27-4486-834A-41A55BB3A3DA}"/>
                </a:ext>
              </a:extLst>
            </p:cNvPr>
            <p:cNvCxnSpPr>
              <a:cxnSpLocks/>
            </p:cNvCxnSpPr>
            <p:nvPr/>
          </p:nvCxnSpPr>
          <p:spPr>
            <a:xfrm>
              <a:off x="4174435" y="1577009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9CDD54-6E7E-48BE-A000-19196B5878E1}"/>
                </a:ext>
              </a:extLst>
            </p:cNvPr>
            <p:cNvCxnSpPr>
              <a:cxnSpLocks/>
            </p:cNvCxnSpPr>
            <p:nvPr/>
          </p:nvCxnSpPr>
          <p:spPr>
            <a:xfrm>
              <a:off x="7825409" y="1570381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A71698-84E8-49AC-860D-D71712C04396}"/>
                </a:ext>
              </a:extLst>
            </p:cNvPr>
            <p:cNvCxnSpPr>
              <a:cxnSpLocks/>
            </p:cNvCxnSpPr>
            <p:nvPr/>
          </p:nvCxnSpPr>
          <p:spPr>
            <a:xfrm>
              <a:off x="5088836" y="1577008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155403-F98C-4044-9B2B-6E95CDB2C14C}"/>
                </a:ext>
              </a:extLst>
            </p:cNvPr>
            <p:cNvCxnSpPr>
              <a:cxnSpLocks/>
            </p:cNvCxnSpPr>
            <p:nvPr/>
          </p:nvCxnSpPr>
          <p:spPr>
            <a:xfrm>
              <a:off x="8726557" y="1570382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92FC43-DE33-4140-9FE4-0B78ECB7F48A}"/>
                </a:ext>
              </a:extLst>
            </p:cNvPr>
            <p:cNvCxnSpPr>
              <a:cxnSpLocks/>
            </p:cNvCxnSpPr>
            <p:nvPr/>
          </p:nvCxnSpPr>
          <p:spPr>
            <a:xfrm>
              <a:off x="9713843" y="1577008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6DE4AB-9661-4AB9-A33F-D27E6074E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617" y="1583635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C4945B-50B3-4E32-B546-5E5831445DDC}"/>
                </a:ext>
              </a:extLst>
            </p:cNvPr>
            <p:cNvSpPr txBox="1"/>
            <p:nvPr/>
          </p:nvSpPr>
          <p:spPr>
            <a:xfrm>
              <a:off x="1298713" y="2014330"/>
              <a:ext cx="10614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	2	3	4	5	6	7	8	9	10	11	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D8D1EF-884B-49EC-AF60-0D24F9844F6E}"/>
                </a:ext>
              </a:extLst>
            </p:cNvPr>
            <p:cNvSpPr txBox="1"/>
            <p:nvPr/>
          </p:nvSpPr>
          <p:spPr>
            <a:xfrm>
              <a:off x="755374" y="1550504"/>
              <a:ext cx="4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4161CF-80E8-498B-BFB2-3586ECFAB79F}"/>
                </a:ext>
              </a:extLst>
            </p:cNvPr>
            <p:cNvSpPr txBox="1"/>
            <p:nvPr/>
          </p:nvSpPr>
          <p:spPr>
            <a:xfrm>
              <a:off x="11688417" y="1550505"/>
              <a:ext cx="55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t+1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6AB145-8E29-41BE-80EC-3C95B9827BC1}"/>
              </a:ext>
            </a:extLst>
          </p:cNvPr>
          <p:cNvGrpSpPr/>
          <p:nvPr/>
        </p:nvGrpSpPr>
        <p:grpSpPr>
          <a:xfrm>
            <a:off x="5512903" y="821635"/>
            <a:ext cx="3087758" cy="675861"/>
            <a:chOff x="5512903" y="821635"/>
            <a:chExt cx="3087758" cy="675861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E2712C-A808-4F13-8504-A8CE05C8066F}"/>
                </a:ext>
              </a:extLst>
            </p:cNvPr>
            <p:cNvCxnSpPr/>
            <p:nvPr/>
          </p:nvCxnSpPr>
          <p:spPr>
            <a:xfrm flipH="1">
              <a:off x="5512903" y="993913"/>
              <a:ext cx="1463040" cy="503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086DE2-7E80-46D1-ADD0-9E0AB4F933D3}"/>
                </a:ext>
              </a:extLst>
            </p:cNvPr>
            <p:cNvSpPr txBox="1"/>
            <p:nvPr/>
          </p:nvSpPr>
          <p:spPr>
            <a:xfrm>
              <a:off x="7036904" y="821635"/>
              <a:ext cx="1563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assumption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D2036B-0569-4358-88D9-E7AA5D74BF74}"/>
              </a:ext>
            </a:extLst>
          </p:cNvPr>
          <p:cNvGrpSpPr/>
          <p:nvPr/>
        </p:nvGrpSpPr>
        <p:grpSpPr>
          <a:xfrm>
            <a:off x="5473146" y="2372139"/>
            <a:ext cx="5579166" cy="806654"/>
            <a:chOff x="5473146" y="2372139"/>
            <a:chExt cx="5579166" cy="806654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603B805E-1C81-4820-9968-6E92EE64BAAF}"/>
                </a:ext>
              </a:extLst>
            </p:cNvPr>
            <p:cNvSpPr/>
            <p:nvPr/>
          </p:nvSpPr>
          <p:spPr>
            <a:xfrm rot="5400000">
              <a:off x="8103701" y="-258416"/>
              <a:ext cx="318056" cy="557916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0FA309-161C-420A-92FE-A2015ABA6EC5}"/>
                </a:ext>
              </a:extLst>
            </p:cNvPr>
            <p:cNvSpPr txBox="1"/>
            <p:nvPr/>
          </p:nvSpPr>
          <p:spPr>
            <a:xfrm>
              <a:off x="7686261" y="2809461"/>
              <a:ext cx="169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Accumulation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B57943-62F1-4FAA-8AF6-DD1BA9DDDAF8}"/>
              </a:ext>
            </a:extLst>
          </p:cNvPr>
          <p:cNvGrpSpPr/>
          <p:nvPr/>
        </p:nvGrpSpPr>
        <p:grpSpPr>
          <a:xfrm>
            <a:off x="7288695" y="318052"/>
            <a:ext cx="3723862" cy="1192696"/>
            <a:chOff x="7288695" y="318052"/>
            <a:chExt cx="3723862" cy="1192696"/>
          </a:xfrm>
        </p:grpSpPr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D646447C-E14B-4C7A-8BB6-1D30A24D3CDF}"/>
                </a:ext>
              </a:extLst>
            </p:cNvPr>
            <p:cNvSpPr/>
            <p:nvPr/>
          </p:nvSpPr>
          <p:spPr>
            <a:xfrm rot="5400000" flipH="1">
              <a:off x="8819322" y="-682487"/>
              <a:ext cx="662608" cy="3723862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452374-5E50-400F-8F59-8857325D41AA}"/>
                </a:ext>
              </a:extLst>
            </p:cNvPr>
            <p:cNvSpPr txBox="1"/>
            <p:nvPr/>
          </p:nvSpPr>
          <p:spPr>
            <a:xfrm>
              <a:off x="8547651" y="318052"/>
              <a:ext cx="186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Accumulation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302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65EA5-973D-4919-A83F-720688ED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550B-E5A3-4FF3-B138-FF531BBE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85458-1A12-45D3-94AD-833654C98471}"/>
              </a:ext>
            </a:extLst>
          </p:cNvPr>
          <p:cNvSpPr txBox="1"/>
          <p:nvPr/>
        </p:nvSpPr>
        <p:spPr>
          <a:xfrm>
            <a:off x="119270" y="5176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,Bold"/>
              </a:rPr>
              <a:t>Allowing for survival benefits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68986-1622-4398-837C-B6AF9949F2E5}"/>
                  </a:ext>
                </a:extLst>
              </p:cNvPr>
              <p:cNvSpPr txBox="1"/>
              <p:nvPr/>
            </p:nvSpPr>
            <p:spPr>
              <a:xfrm>
                <a:off x="562707" y="1336431"/>
                <a:ext cx="989427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R be the benefit payable at the end of the policy year t to t+1 contingent on the survival of the policyholder. Assuming death benefits are paid at the end of the year of death, the recursive relationship between successive reserves in now: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sPr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sPr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68986-1622-4398-837C-B6AF9949F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" y="1336431"/>
                <a:ext cx="9894277" cy="3416320"/>
              </a:xfrm>
              <a:prstGeom prst="rect">
                <a:avLst/>
              </a:prstGeom>
              <a:blipFill>
                <a:blip r:embed="rId2"/>
                <a:stretch>
                  <a:fillRect l="-493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01DC0AD-F98D-4AEC-9E36-957372F129CD}"/>
              </a:ext>
            </a:extLst>
          </p:cNvPr>
          <p:cNvGrpSpPr/>
          <p:nvPr/>
        </p:nvGrpSpPr>
        <p:grpSpPr>
          <a:xfrm>
            <a:off x="238539" y="4267200"/>
            <a:ext cx="10349948" cy="1849103"/>
            <a:chOff x="874644" y="1417983"/>
            <a:chExt cx="8017563" cy="30852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21394B-F25A-457F-9F10-55D502336AA7}"/>
                </a:ext>
              </a:extLst>
            </p:cNvPr>
            <p:cNvGrpSpPr/>
            <p:nvPr/>
          </p:nvGrpSpPr>
          <p:grpSpPr>
            <a:xfrm>
              <a:off x="874644" y="1577008"/>
              <a:ext cx="2700793" cy="2560320"/>
              <a:chOff x="4492487" y="1616764"/>
              <a:chExt cx="2700793" cy="2560320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4F1A9D63-25F3-4169-A4BC-B0E6A68B513F}"/>
                  </a:ext>
                </a:extLst>
              </p:cNvPr>
              <p:cNvSpPr/>
              <p:nvPr/>
            </p:nvSpPr>
            <p:spPr>
              <a:xfrm>
                <a:off x="4998720" y="1616764"/>
                <a:ext cx="2194560" cy="2560320"/>
              </a:xfrm>
              <a:prstGeom prst="leftBrac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73715D-F0C8-4733-8174-455B15475B1B}"/>
                  </a:ext>
                </a:extLst>
              </p:cNvPr>
              <p:cNvSpPr txBox="1"/>
              <p:nvPr/>
            </p:nvSpPr>
            <p:spPr>
              <a:xfrm>
                <a:off x="4492487" y="272994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DS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3E728C-DEA7-4186-81AD-16749275201B}"/>
                </a:ext>
              </a:extLst>
            </p:cNvPr>
            <p:cNvSpPr txBox="1"/>
            <p:nvPr/>
          </p:nvSpPr>
          <p:spPr>
            <a:xfrm>
              <a:off x="3578087" y="1417983"/>
              <a:ext cx="4744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		if the life survives to t+1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C4A8C1-9A2E-474C-9C9D-4E1DC852D540}"/>
                    </a:ext>
                  </a:extLst>
                </p:cNvPr>
                <p:cNvSpPr txBox="1"/>
                <p:nvPr/>
              </p:nvSpPr>
              <p:spPr>
                <a:xfrm>
                  <a:off x="3564834" y="3886965"/>
                  <a:ext cx="5327373" cy="616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</m:oMath>
                  </a14:m>
                  <a:r>
                    <a:rPr lang="en-US" dirty="0"/>
                    <a:t>	if the life dies in the year [t,t+1)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C4A8C1-9A2E-474C-9C9D-4E1DC852D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834" y="3886965"/>
                  <a:ext cx="5327373" cy="616226"/>
                </a:xfrm>
                <a:prstGeom prst="rect">
                  <a:avLst/>
                </a:prstGeom>
                <a:blipFill>
                  <a:blip r:embed="rId3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4451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F24D0-A6F4-4D2A-AA63-0943FEC9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E18AE-E877-4985-BB2D-2905E872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A0FEEA-2F22-4179-B3D7-DC0F6DFBDB9A}"/>
                  </a:ext>
                </a:extLst>
              </p:cNvPr>
              <p:cNvSpPr txBox="1"/>
              <p:nvPr/>
            </p:nvSpPr>
            <p:spPr>
              <a:xfrm>
                <a:off x="834887" y="238539"/>
                <a:ext cx="805732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,</a:t>
                </a:r>
              </a:p>
              <a:p>
                <a:r>
                  <a:rPr lang="en-US" sz="1800" b="0" i="0" u="none" strike="noStrike" baseline="0" dirty="0">
                    <a:latin typeface="Calibri" panose="020F0502020204030204" pitchFamily="34" charset="0"/>
                  </a:rPr>
                  <a:t>DSAR=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dirty="0"/>
              </a:p>
              <a:p>
                <a:r>
                  <a:rPr lang="en-US" dirty="0"/>
                  <a:t>EDS=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sPre>
                  </m:oMath>
                </a14:m>
                <a:endParaRPr lang="en-US" b="0" dirty="0"/>
              </a:p>
              <a:p>
                <a:r>
                  <a:rPr lang="en-US" dirty="0"/>
                  <a:t>ADS=</a:t>
                </a:r>
                <a:r>
                  <a:rPr lang="en-US" b="0" dirty="0"/>
                  <a:t> n*[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Mortality profit =ADS-EDS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A0FEEA-2F22-4179-B3D7-DC0F6DFBD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7" y="238539"/>
                <a:ext cx="8057322" cy="1477328"/>
              </a:xfrm>
              <a:prstGeom prst="rect">
                <a:avLst/>
              </a:prstGeom>
              <a:blipFill>
                <a:blip r:embed="rId2"/>
                <a:stretch>
                  <a:fillRect l="-681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53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077BB-C414-49FB-9D1E-02557825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80442-4D01-4368-9EB1-FBEC0A86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7BCEB-661D-4706-AB65-18E769B8D7D8}"/>
              </a:ext>
            </a:extLst>
          </p:cNvPr>
          <p:cNvSpPr txBox="1"/>
          <p:nvPr/>
        </p:nvSpPr>
        <p:spPr>
          <a:xfrm>
            <a:off x="450573" y="1073426"/>
            <a:ext cx="104824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none" strike="noStrike" baseline="0" dirty="0">
                <a:latin typeface="Calibri,Bold"/>
              </a:rPr>
              <a:t>Annuities</a:t>
            </a:r>
          </a:p>
          <a:p>
            <a:pPr algn="l"/>
            <a:r>
              <a:rPr lang="en-US" sz="1800" b="1" i="0" u="none" strike="noStrike" baseline="0" dirty="0">
                <a:latin typeface="Arial,Bold"/>
              </a:rPr>
              <a:t>In the case of an annuity of </a:t>
            </a:r>
            <a:r>
              <a:rPr lang="en-US" sz="1800" b="1" i="1" u="none" strike="noStrike" baseline="0" dirty="0">
                <a:latin typeface="Arial,BoldItalic"/>
              </a:rPr>
              <a:t>R pa</a:t>
            </a:r>
            <a:r>
              <a:rPr lang="en-US" sz="1800" b="1" i="0" u="none" strike="noStrike" baseline="0" dirty="0">
                <a:latin typeface="Arial,Bold"/>
              </a:rPr>
              <a:t>, payable annually in arrears, with no death benefit, the</a:t>
            </a:r>
          </a:p>
          <a:p>
            <a:pPr algn="l"/>
            <a:r>
              <a:rPr lang="en-US" sz="1800" b="1" i="0" u="none" strike="noStrike" baseline="0" dirty="0">
                <a:latin typeface="Arial,Bold"/>
              </a:rPr>
              <a:t>DSAR would be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 </a:t>
            </a:r>
            <a:r>
              <a:rPr lang="en-US" sz="3200" b="0" i="0" u="none" strike="noStrike" baseline="0" dirty="0">
                <a:latin typeface="Symbol" panose="05050102010706020507" pitchFamily="18" charset="2"/>
              </a:rPr>
              <a:t> </a:t>
            </a:r>
            <a:r>
              <a:rPr lang="en-US" sz="1400" b="1" i="1" u="none" strike="noStrike" baseline="0" dirty="0">
                <a:latin typeface="Arial,BoldItalic"/>
              </a:rPr>
              <a:t>t </a:t>
            </a:r>
            <a:r>
              <a:rPr lang="en-US" sz="1400" b="0" i="0" u="none" strike="noStrike" baseline="0" dirty="0">
                <a:latin typeface="Symbol" panose="05050102010706020507" pitchFamily="18" charset="2"/>
              </a:rPr>
              <a:t></a:t>
            </a:r>
            <a:r>
              <a:rPr lang="en-US" sz="1400" b="1" i="0" u="none" strike="noStrike" baseline="0" dirty="0">
                <a:latin typeface="Arial,Bold"/>
              </a:rPr>
              <a:t>1</a:t>
            </a:r>
            <a:r>
              <a:rPr lang="en-US" sz="1800" b="1" i="1" u="none" strike="noStrike" baseline="0" dirty="0">
                <a:latin typeface="Arial,BoldItalic"/>
              </a:rPr>
              <a:t>V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 </a:t>
            </a:r>
            <a:r>
              <a:rPr lang="en-US" sz="1800" b="1" i="1" u="none" strike="noStrike" baseline="0" dirty="0">
                <a:latin typeface="Arial,BoldItalic"/>
              </a:rPr>
              <a:t>R</a:t>
            </a:r>
            <a:r>
              <a:rPr lang="en-US" sz="3200" b="0" i="0" u="none" strike="noStrike" baseline="0" dirty="0">
                <a:latin typeface="Symbol" panose="05050102010706020507" pitchFamily="18" charset="2"/>
              </a:rPr>
              <a:t> </a:t>
            </a:r>
            <a:r>
              <a:rPr lang="en-US" sz="1800" b="1" i="0" u="none" strike="noStrike" baseline="0" dirty="0">
                <a:latin typeface="Arial,Bold"/>
              </a:rPr>
              <a:t>. In this case each death causes a negative strain or </a:t>
            </a:r>
            <a:r>
              <a:rPr lang="en-US" sz="1800" b="1" i="1" u="none" strike="noStrike" baseline="0" dirty="0">
                <a:latin typeface="Arial,BoldItalic"/>
              </a:rPr>
              <a:t>release of</a:t>
            </a:r>
          </a:p>
          <a:p>
            <a:pPr algn="l"/>
            <a:r>
              <a:rPr lang="en-US" sz="1800" b="1" i="1" u="none" strike="noStrike" baseline="0" dirty="0">
                <a:latin typeface="Arial,BoldItalic"/>
              </a:rPr>
              <a:t>reserves</a:t>
            </a:r>
            <a:r>
              <a:rPr lang="en-US" sz="1800" b="1" i="0" u="none" strike="noStrike" baseline="0" dirty="0">
                <a:latin typeface="Arial,Bold"/>
              </a:rPr>
              <a:t>.</a:t>
            </a:r>
          </a:p>
          <a:p>
            <a:pPr algn="l"/>
            <a:endParaRPr lang="en-US" b="1" dirty="0">
              <a:latin typeface="Arial,Bold"/>
            </a:endParaRPr>
          </a:p>
          <a:p>
            <a:pPr algn="l"/>
            <a:endParaRPr lang="en-US" b="1" dirty="0">
              <a:latin typeface="Arial,Bold"/>
            </a:endParaRPr>
          </a:p>
          <a:p>
            <a:pPr algn="l"/>
            <a:r>
              <a:rPr lang="en-US" sz="1800" b="1" i="0" u="none" strike="noStrike" baseline="0" dirty="0">
                <a:latin typeface="Arial,Bold"/>
              </a:rPr>
              <a:t>In the case of an annuity of </a:t>
            </a:r>
            <a:r>
              <a:rPr lang="en-US" sz="1800" b="1" i="1" u="none" strike="noStrike" baseline="0" dirty="0">
                <a:latin typeface="Arial,BoldItalic"/>
              </a:rPr>
              <a:t>R pa</a:t>
            </a:r>
            <a:r>
              <a:rPr lang="en-US" sz="1800" b="1" i="0" u="none" strike="noStrike" baseline="0" dirty="0">
                <a:latin typeface="Arial,Bold"/>
              </a:rPr>
              <a:t>, payable annually in advance, with no death benefit, the</a:t>
            </a:r>
          </a:p>
          <a:p>
            <a:pPr algn="l"/>
            <a:r>
              <a:rPr lang="en-US" sz="1800" b="1" i="0" u="none" strike="noStrike" baseline="0" dirty="0">
                <a:latin typeface="Arial,Bold"/>
              </a:rPr>
              <a:t>DSAR would be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</a:t>
            </a:r>
            <a:r>
              <a:rPr lang="en-US" sz="1800" b="1" i="1" u="none" strike="noStrike" baseline="0" dirty="0">
                <a:latin typeface="Arial,BoldItalic"/>
              </a:rPr>
              <a:t>t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</a:t>
            </a:r>
            <a:r>
              <a:rPr lang="en-US" sz="1800" b="1" i="0" u="none" strike="noStrike" baseline="0" dirty="0">
                <a:latin typeface="Arial,Bold"/>
              </a:rPr>
              <a:t>1</a:t>
            </a:r>
            <a:r>
              <a:rPr lang="en-US" sz="1800" b="1" i="1" u="none" strike="noStrike" baseline="0" dirty="0">
                <a:latin typeface="Arial,BoldItalic"/>
              </a:rPr>
              <a:t>V </a:t>
            </a:r>
            <a:r>
              <a:rPr lang="en-US" sz="1800" b="1" i="0" u="none" strike="noStrike" baseline="0" dirty="0">
                <a:latin typeface="Arial,Bold"/>
              </a:rPr>
              <a:t>only. The annuity payment is made by all policies in force at the</a:t>
            </a:r>
          </a:p>
          <a:p>
            <a:pPr algn="l"/>
            <a:r>
              <a:rPr lang="en-US" sz="1800" b="1" i="0" u="none" strike="noStrike" baseline="0" dirty="0">
                <a:latin typeface="Arial,Bold"/>
              </a:rPr>
              <a:t>start of the year, and is not affected by whether or not the policyholder survives the year.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80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7C41D-9262-416F-9AD2-BB35BB86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10/30/2020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1F218-376E-4B2B-B555-FBD181C6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2A5D4-6603-452F-8DFE-6C8B26E3B90A}"/>
              </a:ext>
            </a:extLst>
          </p:cNvPr>
          <p:cNvSpPr txBox="1"/>
          <p:nvPr/>
        </p:nvSpPr>
        <p:spPr>
          <a:xfrm>
            <a:off x="861391" y="543339"/>
            <a:ext cx="7434469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90DD580-DA0E-4EE2-9614-EAE4DC76074B}"/>
              </a:ext>
            </a:extLst>
          </p:cNvPr>
          <p:cNvSpPr/>
          <p:nvPr/>
        </p:nvSpPr>
        <p:spPr>
          <a:xfrm>
            <a:off x="2451652" y="1444487"/>
            <a:ext cx="3856383" cy="3896139"/>
          </a:xfrm>
          <a:prstGeom prst="smileyFace">
            <a:avLst/>
          </a:prstGeom>
          <a:solidFill>
            <a:schemeClr val="bg2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68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{AECD1B27-E7B7-47B4-8BC8-D1A7F91ABDE6}tf22712842_win32</Template>
  <TotalTime>73</TotalTime>
  <Words>424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Arial,Bold</vt:lpstr>
      <vt:lpstr>Arial,BoldItalic</vt:lpstr>
      <vt:lpstr>Bookman Old Style</vt:lpstr>
      <vt:lpstr>Calibri</vt:lpstr>
      <vt:lpstr>Calibri,Bold</vt:lpstr>
      <vt:lpstr>Cambria Math</vt:lpstr>
      <vt:lpstr>Franklin Gothic Book</vt:lpstr>
      <vt:lpstr>Symbol</vt:lpstr>
      <vt:lpstr>Wingdings</vt:lpstr>
      <vt:lpstr>1_RetrospectVTI</vt:lpstr>
      <vt:lpstr>Topic :Mortality profit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:Mortality profit</dc:title>
  <dc:creator>Krishna Kumar Shrestha</dc:creator>
  <cp:lastModifiedBy>Krishna Kumar Shrestha</cp:lastModifiedBy>
  <cp:revision>1</cp:revision>
  <dcterms:created xsi:type="dcterms:W3CDTF">2020-10-30T09:36:00Z</dcterms:created>
  <dcterms:modified xsi:type="dcterms:W3CDTF">2020-10-30T10:49:03Z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